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58" r:id="rId3"/>
    <p:sldId id="292" r:id="rId4"/>
    <p:sldId id="259" r:id="rId5"/>
    <p:sldId id="290" r:id="rId6"/>
    <p:sldId id="299" r:id="rId7"/>
    <p:sldId id="261" r:id="rId8"/>
    <p:sldId id="284" r:id="rId9"/>
    <p:sldId id="296" r:id="rId10"/>
    <p:sldId id="263" r:id="rId11"/>
    <p:sldId id="265" r:id="rId12"/>
    <p:sldId id="267" r:id="rId13"/>
    <p:sldId id="266" r:id="rId14"/>
    <p:sldId id="268" r:id="rId15"/>
    <p:sldId id="285" r:id="rId16"/>
    <p:sldId id="270" r:id="rId17"/>
    <p:sldId id="286" r:id="rId18"/>
    <p:sldId id="272" r:id="rId19"/>
    <p:sldId id="273" r:id="rId20"/>
    <p:sldId id="274" r:id="rId21"/>
    <p:sldId id="275" r:id="rId22"/>
    <p:sldId id="276" r:id="rId23"/>
    <p:sldId id="291" r:id="rId24"/>
    <p:sldId id="277" r:id="rId25"/>
    <p:sldId id="287" r:id="rId26"/>
    <p:sldId id="300" r:id="rId27"/>
    <p:sldId id="301" r:id="rId28"/>
    <p:sldId id="279" r:id="rId29"/>
    <p:sldId id="293" r:id="rId30"/>
    <p:sldId id="288" r:id="rId31"/>
    <p:sldId id="297" r:id="rId32"/>
    <p:sldId id="298" r:id="rId33"/>
    <p:sldId id="281" r:id="rId34"/>
    <p:sldId id="29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827" autoAdjust="0"/>
  </p:normalViewPr>
  <p:slideViewPr>
    <p:cSldViewPr snapToGrid="0" snapToObjects="1">
      <p:cViewPr>
        <p:scale>
          <a:sx n="100" d="100"/>
          <a:sy n="100" d="100"/>
        </p:scale>
        <p:origin x="-108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51E916-BEAB-114E-8B30-CC3EBBC53D09}" type="doc">
      <dgm:prSet loTypeId="urn:microsoft.com/office/officeart/2005/8/layout/hProcess9" loCatId="process" qsTypeId="urn:microsoft.com/office/officeart/2005/8/quickstyle/simple4" qsCatId="simple" csTypeId="urn:microsoft.com/office/officeart/2005/8/colors/colorful4" csCatId="colorful" phldr="1"/>
      <dgm:spPr/>
      <dgm:t>
        <a:bodyPr/>
        <a:lstStyle/>
        <a:p>
          <a:endParaRPr lang="en-US"/>
        </a:p>
      </dgm:t>
    </dgm:pt>
    <dgm:pt modelId="{27BDF734-427D-1A48-9205-0C36F27F2141}">
      <dgm:prSet phldrT="[Text]" custT="1"/>
      <dgm:spPr/>
      <dgm:t>
        <a:bodyPr/>
        <a:lstStyle/>
        <a:p>
          <a:r>
            <a:rPr lang="en-US" sz="1800" b="1" dirty="0" smtClean="0">
              <a:solidFill>
                <a:schemeClr val="tx1"/>
              </a:solidFill>
              <a:latin typeface="Arial"/>
              <a:cs typeface="Arial"/>
            </a:rPr>
            <a:t>Intro to Genetic Testing</a:t>
          </a:r>
          <a:endParaRPr lang="en-US" sz="1800" b="1" dirty="0">
            <a:solidFill>
              <a:schemeClr val="tx1"/>
            </a:solidFill>
            <a:latin typeface="Arial"/>
            <a:cs typeface="Arial"/>
          </a:endParaRPr>
        </a:p>
      </dgm:t>
    </dgm:pt>
    <dgm:pt modelId="{C4EA7283-E9E4-7540-948F-F6A5F39F2351}" type="parTrans" cxnId="{D7DB354A-610B-FB49-B531-5B2E7BE952ED}">
      <dgm:prSet/>
      <dgm:spPr/>
      <dgm:t>
        <a:bodyPr/>
        <a:lstStyle/>
        <a:p>
          <a:endParaRPr lang="en-US" sz="1800" b="1">
            <a:solidFill>
              <a:schemeClr val="tx1"/>
            </a:solidFill>
            <a:latin typeface="Arial"/>
            <a:cs typeface="Arial"/>
          </a:endParaRPr>
        </a:p>
      </dgm:t>
    </dgm:pt>
    <dgm:pt modelId="{E77DB3E3-7E76-C846-A312-6B785C5BA3AE}" type="sibTrans" cxnId="{D7DB354A-610B-FB49-B531-5B2E7BE952ED}">
      <dgm:prSet/>
      <dgm:spPr/>
      <dgm:t>
        <a:bodyPr/>
        <a:lstStyle/>
        <a:p>
          <a:endParaRPr lang="en-US" sz="1800" b="1">
            <a:solidFill>
              <a:schemeClr val="tx1"/>
            </a:solidFill>
            <a:latin typeface="Arial"/>
            <a:cs typeface="Arial"/>
          </a:endParaRPr>
        </a:p>
      </dgm:t>
    </dgm:pt>
    <dgm:pt modelId="{3F04396D-4B8E-0B4D-BA53-D4B516B5EB0F}">
      <dgm:prSet phldrT="[Text]" custT="1"/>
      <dgm:spPr/>
      <dgm:t>
        <a:bodyPr/>
        <a:lstStyle/>
        <a:p>
          <a:r>
            <a:rPr lang="en-US" sz="1800" b="1" dirty="0" smtClean="0">
              <a:solidFill>
                <a:schemeClr val="tx1"/>
              </a:solidFill>
              <a:latin typeface="Arial"/>
              <a:cs typeface="Arial"/>
            </a:rPr>
            <a:t>Case 1</a:t>
          </a:r>
          <a:endParaRPr lang="en-US" sz="1800" b="1" dirty="0">
            <a:solidFill>
              <a:schemeClr val="tx1"/>
            </a:solidFill>
            <a:latin typeface="Arial"/>
            <a:cs typeface="Arial"/>
          </a:endParaRPr>
        </a:p>
      </dgm:t>
    </dgm:pt>
    <dgm:pt modelId="{05B21B1A-A0EC-F042-A6E2-B94058C71510}" type="parTrans" cxnId="{01922F86-595B-2B4D-B04D-49E89AD4BA22}">
      <dgm:prSet/>
      <dgm:spPr/>
      <dgm:t>
        <a:bodyPr/>
        <a:lstStyle/>
        <a:p>
          <a:endParaRPr lang="en-US" sz="1800" b="1">
            <a:solidFill>
              <a:schemeClr val="tx1"/>
            </a:solidFill>
            <a:latin typeface="Arial"/>
            <a:cs typeface="Arial"/>
          </a:endParaRPr>
        </a:p>
      </dgm:t>
    </dgm:pt>
    <dgm:pt modelId="{3A12BC01-C7C5-7946-BDDF-9CA3AA00E3AD}" type="sibTrans" cxnId="{01922F86-595B-2B4D-B04D-49E89AD4BA22}">
      <dgm:prSet/>
      <dgm:spPr/>
      <dgm:t>
        <a:bodyPr/>
        <a:lstStyle/>
        <a:p>
          <a:endParaRPr lang="en-US" sz="1800" b="1">
            <a:solidFill>
              <a:schemeClr val="tx1"/>
            </a:solidFill>
            <a:latin typeface="Arial"/>
            <a:cs typeface="Arial"/>
          </a:endParaRPr>
        </a:p>
      </dgm:t>
    </dgm:pt>
    <dgm:pt modelId="{012CA1E0-6ECC-004A-9F0C-F16D0B20087A}">
      <dgm:prSet custT="1"/>
      <dgm:spPr/>
      <dgm:t>
        <a:bodyPr/>
        <a:lstStyle/>
        <a:p>
          <a:r>
            <a:rPr lang="en-US" sz="1800" b="1" dirty="0" smtClean="0">
              <a:solidFill>
                <a:schemeClr val="tx1"/>
              </a:solidFill>
              <a:latin typeface="Arial"/>
              <a:cs typeface="Arial"/>
            </a:rPr>
            <a:t>Variants of Unknown Significance</a:t>
          </a:r>
          <a:endParaRPr lang="en-US" sz="1800" b="1" dirty="0">
            <a:solidFill>
              <a:schemeClr val="tx1"/>
            </a:solidFill>
            <a:latin typeface="Arial"/>
            <a:cs typeface="Arial"/>
          </a:endParaRPr>
        </a:p>
      </dgm:t>
    </dgm:pt>
    <dgm:pt modelId="{946E0812-6200-DC40-A9DB-A74B76818D43}" type="parTrans" cxnId="{858E9971-5612-C042-88CE-72F317D20042}">
      <dgm:prSet/>
      <dgm:spPr/>
      <dgm:t>
        <a:bodyPr/>
        <a:lstStyle/>
        <a:p>
          <a:endParaRPr lang="en-US" sz="1800" b="1">
            <a:solidFill>
              <a:schemeClr val="tx1"/>
            </a:solidFill>
            <a:latin typeface="Arial"/>
            <a:cs typeface="Arial"/>
          </a:endParaRPr>
        </a:p>
      </dgm:t>
    </dgm:pt>
    <dgm:pt modelId="{8C958B05-7664-B140-9DC5-4A6460B5679E}" type="sibTrans" cxnId="{858E9971-5612-C042-88CE-72F317D20042}">
      <dgm:prSet/>
      <dgm:spPr/>
      <dgm:t>
        <a:bodyPr/>
        <a:lstStyle/>
        <a:p>
          <a:endParaRPr lang="en-US" sz="1800" b="1">
            <a:solidFill>
              <a:schemeClr val="tx1"/>
            </a:solidFill>
            <a:latin typeface="Arial"/>
            <a:cs typeface="Arial"/>
          </a:endParaRPr>
        </a:p>
      </dgm:t>
    </dgm:pt>
    <dgm:pt modelId="{35087501-4B35-C745-A782-512A01B00318}">
      <dgm:prSet phldrT="[Text]" custT="1"/>
      <dgm:spPr/>
      <dgm:t>
        <a:bodyPr/>
        <a:lstStyle/>
        <a:p>
          <a:r>
            <a:rPr lang="en-US" sz="1800" b="1" dirty="0" smtClean="0">
              <a:solidFill>
                <a:schemeClr val="tx1"/>
              </a:solidFill>
              <a:latin typeface="Arial"/>
              <a:cs typeface="Arial"/>
            </a:rPr>
            <a:t>Duty to </a:t>
          </a:r>
          <a:r>
            <a:rPr lang="en-US" sz="1800" b="1" dirty="0" err="1" smtClean="0">
              <a:solidFill>
                <a:schemeClr val="tx1"/>
              </a:solidFill>
              <a:latin typeface="Arial"/>
              <a:cs typeface="Arial"/>
            </a:rPr>
            <a:t>Recontact</a:t>
          </a:r>
          <a:endParaRPr lang="en-US" sz="1800" b="1" dirty="0">
            <a:solidFill>
              <a:schemeClr val="tx1"/>
            </a:solidFill>
            <a:latin typeface="Arial"/>
            <a:cs typeface="Arial"/>
          </a:endParaRPr>
        </a:p>
      </dgm:t>
    </dgm:pt>
    <dgm:pt modelId="{11D93F73-3A49-3845-ABE7-B021A653DE95}" type="parTrans" cxnId="{4D703C0F-65AF-E44A-92E8-986D23E90135}">
      <dgm:prSet/>
      <dgm:spPr/>
      <dgm:t>
        <a:bodyPr/>
        <a:lstStyle/>
        <a:p>
          <a:endParaRPr lang="en-US" sz="1800" b="1">
            <a:solidFill>
              <a:schemeClr val="tx1"/>
            </a:solidFill>
            <a:latin typeface="Arial"/>
            <a:cs typeface="Arial"/>
          </a:endParaRPr>
        </a:p>
      </dgm:t>
    </dgm:pt>
    <dgm:pt modelId="{7A21BE12-3FDE-1D4D-B874-182661E6909B}" type="sibTrans" cxnId="{4D703C0F-65AF-E44A-92E8-986D23E90135}">
      <dgm:prSet/>
      <dgm:spPr/>
      <dgm:t>
        <a:bodyPr/>
        <a:lstStyle/>
        <a:p>
          <a:endParaRPr lang="en-US" sz="1800" b="1">
            <a:solidFill>
              <a:schemeClr val="tx1"/>
            </a:solidFill>
            <a:latin typeface="Arial"/>
            <a:cs typeface="Arial"/>
          </a:endParaRPr>
        </a:p>
      </dgm:t>
    </dgm:pt>
    <dgm:pt modelId="{095FB56A-1BBD-674E-BA8F-BF92279ACD23}">
      <dgm:prSet phldrT="[Text]" custT="1"/>
      <dgm:spPr/>
      <dgm:t>
        <a:bodyPr/>
        <a:lstStyle/>
        <a:p>
          <a:r>
            <a:rPr lang="en-US" sz="1800" b="1" dirty="0" smtClean="0">
              <a:solidFill>
                <a:schemeClr val="tx1"/>
              </a:solidFill>
              <a:latin typeface="Arial"/>
              <a:cs typeface="Arial"/>
            </a:rPr>
            <a:t>Case 2</a:t>
          </a:r>
          <a:endParaRPr lang="en-US" sz="1800" b="1" dirty="0">
            <a:solidFill>
              <a:schemeClr val="tx1"/>
            </a:solidFill>
            <a:latin typeface="Arial"/>
            <a:cs typeface="Arial"/>
          </a:endParaRPr>
        </a:p>
      </dgm:t>
    </dgm:pt>
    <dgm:pt modelId="{E48E3982-8736-AA42-9A15-6CA4DE6425B0}" type="parTrans" cxnId="{F503A6AE-E32F-ED43-86A2-C71FE554D098}">
      <dgm:prSet/>
      <dgm:spPr/>
      <dgm:t>
        <a:bodyPr/>
        <a:lstStyle/>
        <a:p>
          <a:endParaRPr lang="en-US" sz="1800" b="1">
            <a:solidFill>
              <a:schemeClr val="tx1"/>
            </a:solidFill>
            <a:latin typeface="Arial"/>
            <a:cs typeface="Arial"/>
          </a:endParaRPr>
        </a:p>
      </dgm:t>
    </dgm:pt>
    <dgm:pt modelId="{D4F5FA0F-2C3D-5648-BEAD-0973C0FB85D8}" type="sibTrans" cxnId="{F503A6AE-E32F-ED43-86A2-C71FE554D098}">
      <dgm:prSet/>
      <dgm:spPr/>
      <dgm:t>
        <a:bodyPr/>
        <a:lstStyle/>
        <a:p>
          <a:endParaRPr lang="en-US" sz="1800" b="1">
            <a:solidFill>
              <a:schemeClr val="tx1"/>
            </a:solidFill>
            <a:latin typeface="Arial"/>
            <a:cs typeface="Arial"/>
          </a:endParaRPr>
        </a:p>
      </dgm:t>
    </dgm:pt>
    <dgm:pt modelId="{A316B7B2-318D-D641-A918-FDE2E43D2F31}">
      <dgm:prSet phldrT="[Text]" custT="1"/>
      <dgm:spPr/>
      <dgm:t>
        <a:bodyPr/>
        <a:lstStyle/>
        <a:p>
          <a:r>
            <a:rPr lang="en-US" sz="1800" b="1" dirty="0" smtClean="0">
              <a:solidFill>
                <a:schemeClr val="tx1"/>
              </a:solidFill>
              <a:latin typeface="Arial"/>
              <a:cs typeface="Arial"/>
            </a:rPr>
            <a:t>Incidental Findings</a:t>
          </a:r>
          <a:endParaRPr lang="en-US" sz="1800" b="1" dirty="0">
            <a:solidFill>
              <a:schemeClr val="tx1"/>
            </a:solidFill>
            <a:latin typeface="Arial"/>
            <a:cs typeface="Arial"/>
          </a:endParaRPr>
        </a:p>
      </dgm:t>
    </dgm:pt>
    <dgm:pt modelId="{F05584CD-D8F1-B84C-AF09-3A4417243994}" type="parTrans" cxnId="{00B02C67-03EA-CC43-A996-5C83FDB83F61}">
      <dgm:prSet/>
      <dgm:spPr/>
      <dgm:t>
        <a:bodyPr/>
        <a:lstStyle/>
        <a:p>
          <a:endParaRPr lang="en-US" sz="1800" b="1">
            <a:solidFill>
              <a:schemeClr val="tx1"/>
            </a:solidFill>
            <a:latin typeface="Arial"/>
            <a:cs typeface="Arial"/>
          </a:endParaRPr>
        </a:p>
      </dgm:t>
    </dgm:pt>
    <dgm:pt modelId="{B8127A44-314C-4240-8AD1-15C178E5BC58}" type="sibTrans" cxnId="{00B02C67-03EA-CC43-A996-5C83FDB83F61}">
      <dgm:prSet/>
      <dgm:spPr/>
      <dgm:t>
        <a:bodyPr/>
        <a:lstStyle/>
        <a:p>
          <a:endParaRPr lang="en-US" sz="1800" b="1">
            <a:solidFill>
              <a:schemeClr val="tx1"/>
            </a:solidFill>
            <a:latin typeface="Arial"/>
            <a:cs typeface="Arial"/>
          </a:endParaRPr>
        </a:p>
      </dgm:t>
    </dgm:pt>
    <dgm:pt modelId="{DA98B223-9672-F649-95AB-550EE3FC39E3}" type="pres">
      <dgm:prSet presAssocID="{0851E916-BEAB-114E-8B30-CC3EBBC53D09}" presName="CompostProcess" presStyleCnt="0">
        <dgm:presLayoutVars>
          <dgm:dir/>
          <dgm:resizeHandles val="exact"/>
        </dgm:presLayoutVars>
      </dgm:prSet>
      <dgm:spPr/>
      <dgm:t>
        <a:bodyPr/>
        <a:lstStyle/>
        <a:p>
          <a:endParaRPr lang="en-US"/>
        </a:p>
      </dgm:t>
    </dgm:pt>
    <dgm:pt modelId="{FB0CC0F9-D8BD-DD42-8BAA-5EAD5C1C128A}" type="pres">
      <dgm:prSet presAssocID="{0851E916-BEAB-114E-8B30-CC3EBBC53D09}" presName="arrow" presStyleLbl="bgShp" presStyleIdx="0" presStyleCnt="1" custScaleX="117647"/>
      <dgm:spPr/>
    </dgm:pt>
    <dgm:pt modelId="{33D29089-3BBF-344B-AAC4-93CFA2986B24}" type="pres">
      <dgm:prSet presAssocID="{0851E916-BEAB-114E-8B30-CC3EBBC53D09}" presName="linearProcess" presStyleCnt="0"/>
      <dgm:spPr/>
    </dgm:pt>
    <dgm:pt modelId="{A3110787-7145-BD4C-9209-45E3D8CD8E29}" type="pres">
      <dgm:prSet presAssocID="{27BDF734-427D-1A48-9205-0C36F27F2141}" presName="textNode" presStyleLbl="node1" presStyleIdx="0" presStyleCnt="6" custLinFactX="-6956" custLinFactNeighborX="-100000">
        <dgm:presLayoutVars>
          <dgm:bulletEnabled val="1"/>
        </dgm:presLayoutVars>
      </dgm:prSet>
      <dgm:spPr/>
      <dgm:t>
        <a:bodyPr/>
        <a:lstStyle/>
        <a:p>
          <a:endParaRPr lang="en-US"/>
        </a:p>
      </dgm:t>
    </dgm:pt>
    <dgm:pt modelId="{0ECAC10B-0EE7-4A4A-9FB8-048A1CC5A5AE}" type="pres">
      <dgm:prSet presAssocID="{E77DB3E3-7E76-C846-A312-6B785C5BA3AE}" presName="sibTrans" presStyleCnt="0"/>
      <dgm:spPr/>
    </dgm:pt>
    <dgm:pt modelId="{58B1DFAF-86FD-F544-8524-D0648B687400}" type="pres">
      <dgm:prSet presAssocID="{3F04396D-4B8E-0B4D-BA53-D4B516B5EB0F}" presName="textNode" presStyleLbl="node1" presStyleIdx="1" presStyleCnt="6" custScaleX="73242" custLinFactX="-10681" custLinFactNeighborX="-100000">
        <dgm:presLayoutVars>
          <dgm:bulletEnabled val="1"/>
        </dgm:presLayoutVars>
      </dgm:prSet>
      <dgm:spPr/>
      <dgm:t>
        <a:bodyPr/>
        <a:lstStyle/>
        <a:p>
          <a:endParaRPr lang="en-US"/>
        </a:p>
      </dgm:t>
    </dgm:pt>
    <dgm:pt modelId="{058B4437-53A0-254D-AA72-2298EA549D3D}" type="pres">
      <dgm:prSet presAssocID="{3A12BC01-C7C5-7946-BDDF-9CA3AA00E3AD}" presName="sibTrans" presStyleCnt="0"/>
      <dgm:spPr/>
    </dgm:pt>
    <dgm:pt modelId="{1A1AB000-F358-FF4B-ADC0-BEDA9B8693A0}" type="pres">
      <dgm:prSet presAssocID="{012CA1E0-6ECC-004A-9F0C-F16D0B20087A}" presName="textNode" presStyleLbl="node1" presStyleIdx="2" presStyleCnt="6" custScaleX="153972" custLinFactX="-13297" custLinFactNeighborX="-100000">
        <dgm:presLayoutVars>
          <dgm:bulletEnabled val="1"/>
        </dgm:presLayoutVars>
      </dgm:prSet>
      <dgm:spPr/>
      <dgm:t>
        <a:bodyPr/>
        <a:lstStyle/>
        <a:p>
          <a:endParaRPr lang="en-US"/>
        </a:p>
      </dgm:t>
    </dgm:pt>
    <dgm:pt modelId="{73D148C6-0F96-1740-BAC2-4CCE964D24BD}" type="pres">
      <dgm:prSet presAssocID="{8C958B05-7664-B140-9DC5-4A6460B5679E}" presName="sibTrans" presStyleCnt="0"/>
      <dgm:spPr/>
    </dgm:pt>
    <dgm:pt modelId="{A68EEBBE-0649-1448-A973-E7B55B6D8566}" type="pres">
      <dgm:prSet presAssocID="{35087501-4B35-C745-A782-512A01B00318}" presName="textNode" presStyleLbl="node1" presStyleIdx="3" presStyleCnt="6" custScaleX="134018" custLinFactX="-15984" custLinFactNeighborX="-100000">
        <dgm:presLayoutVars>
          <dgm:bulletEnabled val="1"/>
        </dgm:presLayoutVars>
      </dgm:prSet>
      <dgm:spPr/>
      <dgm:t>
        <a:bodyPr/>
        <a:lstStyle/>
        <a:p>
          <a:endParaRPr lang="en-US"/>
        </a:p>
      </dgm:t>
    </dgm:pt>
    <dgm:pt modelId="{2381553A-4A2F-6A40-98AE-D4320815F366}" type="pres">
      <dgm:prSet presAssocID="{7A21BE12-3FDE-1D4D-B874-182661E6909B}" presName="sibTrans" presStyleCnt="0"/>
      <dgm:spPr/>
    </dgm:pt>
    <dgm:pt modelId="{C587959D-8A25-3B47-98B3-B0DA6E1B3A46}" type="pres">
      <dgm:prSet presAssocID="{095FB56A-1BBD-674E-BA8F-BF92279ACD23}" presName="textNode" presStyleLbl="node1" presStyleIdx="4" presStyleCnt="6" custScaleX="65545" custLinFactX="-18287" custLinFactNeighborX="-100000">
        <dgm:presLayoutVars>
          <dgm:bulletEnabled val="1"/>
        </dgm:presLayoutVars>
      </dgm:prSet>
      <dgm:spPr/>
      <dgm:t>
        <a:bodyPr/>
        <a:lstStyle/>
        <a:p>
          <a:endParaRPr lang="en-US"/>
        </a:p>
      </dgm:t>
    </dgm:pt>
    <dgm:pt modelId="{2A49EB7A-C9C3-CF48-8AB7-3FA5F664D857}" type="pres">
      <dgm:prSet presAssocID="{D4F5FA0F-2C3D-5648-BEAD-0973C0FB85D8}" presName="sibTrans" presStyleCnt="0"/>
      <dgm:spPr/>
    </dgm:pt>
    <dgm:pt modelId="{B6CCB48F-65BF-CA4C-8A79-3F1EFD501B30}" type="pres">
      <dgm:prSet presAssocID="{A316B7B2-318D-D641-A918-FDE2E43D2F31}" presName="textNode" presStyleLbl="node1" presStyleIdx="5" presStyleCnt="6" custScaleX="118114" custLinFactX="-21839" custLinFactNeighborX="-100000">
        <dgm:presLayoutVars>
          <dgm:bulletEnabled val="1"/>
        </dgm:presLayoutVars>
      </dgm:prSet>
      <dgm:spPr/>
      <dgm:t>
        <a:bodyPr/>
        <a:lstStyle/>
        <a:p>
          <a:endParaRPr lang="en-US"/>
        </a:p>
      </dgm:t>
    </dgm:pt>
  </dgm:ptLst>
  <dgm:cxnLst>
    <dgm:cxn modelId="{F503A6AE-E32F-ED43-86A2-C71FE554D098}" srcId="{0851E916-BEAB-114E-8B30-CC3EBBC53D09}" destId="{095FB56A-1BBD-674E-BA8F-BF92279ACD23}" srcOrd="4" destOrd="0" parTransId="{E48E3982-8736-AA42-9A15-6CA4DE6425B0}" sibTransId="{D4F5FA0F-2C3D-5648-BEAD-0973C0FB85D8}"/>
    <dgm:cxn modelId="{83D7245A-1B90-634F-B064-51DAC6DAA63F}" type="presOf" srcId="{27BDF734-427D-1A48-9205-0C36F27F2141}" destId="{A3110787-7145-BD4C-9209-45E3D8CD8E29}" srcOrd="0" destOrd="0" presId="urn:microsoft.com/office/officeart/2005/8/layout/hProcess9"/>
    <dgm:cxn modelId="{D4D3EFDD-7F5E-DC4F-99BE-2BAE65B49CAC}" type="presOf" srcId="{095FB56A-1BBD-674E-BA8F-BF92279ACD23}" destId="{C587959D-8A25-3B47-98B3-B0DA6E1B3A46}" srcOrd="0" destOrd="0" presId="urn:microsoft.com/office/officeart/2005/8/layout/hProcess9"/>
    <dgm:cxn modelId="{01922F86-595B-2B4D-B04D-49E89AD4BA22}" srcId="{0851E916-BEAB-114E-8B30-CC3EBBC53D09}" destId="{3F04396D-4B8E-0B4D-BA53-D4B516B5EB0F}" srcOrd="1" destOrd="0" parTransId="{05B21B1A-A0EC-F042-A6E2-B94058C71510}" sibTransId="{3A12BC01-C7C5-7946-BDDF-9CA3AA00E3AD}"/>
    <dgm:cxn modelId="{6815AD22-918E-8341-A422-27E3E262973F}" type="presOf" srcId="{012CA1E0-6ECC-004A-9F0C-F16D0B20087A}" destId="{1A1AB000-F358-FF4B-ADC0-BEDA9B8693A0}" srcOrd="0" destOrd="0" presId="urn:microsoft.com/office/officeart/2005/8/layout/hProcess9"/>
    <dgm:cxn modelId="{178CFE40-F4E2-D24E-8A39-801392332AC0}" type="presOf" srcId="{3F04396D-4B8E-0B4D-BA53-D4B516B5EB0F}" destId="{58B1DFAF-86FD-F544-8524-D0648B687400}" srcOrd="0" destOrd="0" presId="urn:microsoft.com/office/officeart/2005/8/layout/hProcess9"/>
    <dgm:cxn modelId="{70DDA7C3-E82A-A043-9E1B-B476C1626620}" type="presOf" srcId="{0851E916-BEAB-114E-8B30-CC3EBBC53D09}" destId="{DA98B223-9672-F649-95AB-550EE3FC39E3}" srcOrd="0" destOrd="0" presId="urn:microsoft.com/office/officeart/2005/8/layout/hProcess9"/>
    <dgm:cxn modelId="{D7DB354A-610B-FB49-B531-5B2E7BE952ED}" srcId="{0851E916-BEAB-114E-8B30-CC3EBBC53D09}" destId="{27BDF734-427D-1A48-9205-0C36F27F2141}" srcOrd="0" destOrd="0" parTransId="{C4EA7283-E9E4-7540-948F-F6A5F39F2351}" sibTransId="{E77DB3E3-7E76-C846-A312-6B785C5BA3AE}"/>
    <dgm:cxn modelId="{4D703C0F-65AF-E44A-92E8-986D23E90135}" srcId="{0851E916-BEAB-114E-8B30-CC3EBBC53D09}" destId="{35087501-4B35-C745-A782-512A01B00318}" srcOrd="3" destOrd="0" parTransId="{11D93F73-3A49-3845-ABE7-B021A653DE95}" sibTransId="{7A21BE12-3FDE-1D4D-B874-182661E6909B}"/>
    <dgm:cxn modelId="{14C5B3E9-F30C-9D46-9831-1AD70743CD78}" type="presOf" srcId="{35087501-4B35-C745-A782-512A01B00318}" destId="{A68EEBBE-0649-1448-A973-E7B55B6D8566}" srcOrd="0" destOrd="0" presId="urn:microsoft.com/office/officeart/2005/8/layout/hProcess9"/>
    <dgm:cxn modelId="{00B02C67-03EA-CC43-A996-5C83FDB83F61}" srcId="{0851E916-BEAB-114E-8B30-CC3EBBC53D09}" destId="{A316B7B2-318D-D641-A918-FDE2E43D2F31}" srcOrd="5" destOrd="0" parTransId="{F05584CD-D8F1-B84C-AF09-3A4417243994}" sibTransId="{B8127A44-314C-4240-8AD1-15C178E5BC58}"/>
    <dgm:cxn modelId="{84D13744-7C59-A246-BC14-79D95773BFDB}" type="presOf" srcId="{A316B7B2-318D-D641-A918-FDE2E43D2F31}" destId="{B6CCB48F-65BF-CA4C-8A79-3F1EFD501B30}" srcOrd="0" destOrd="0" presId="urn:microsoft.com/office/officeart/2005/8/layout/hProcess9"/>
    <dgm:cxn modelId="{858E9971-5612-C042-88CE-72F317D20042}" srcId="{0851E916-BEAB-114E-8B30-CC3EBBC53D09}" destId="{012CA1E0-6ECC-004A-9F0C-F16D0B20087A}" srcOrd="2" destOrd="0" parTransId="{946E0812-6200-DC40-A9DB-A74B76818D43}" sibTransId="{8C958B05-7664-B140-9DC5-4A6460B5679E}"/>
    <dgm:cxn modelId="{DD9860B4-C346-CB49-9338-60A7B64AE86E}" type="presParOf" srcId="{DA98B223-9672-F649-95AB-550EE3FC39E3}" destId="{FB0CC0F9-D8BD-DD42-8BAA-5EAD5C1C128A}" srcOrd="0" destOrd="0" presId="urn:microsoft.com/office/officeart/2005/8/layout/hProcess9"/>
    <dgm:cxn modelId="{BA4CEE3D-9383-6D45-9626-C15B9DFDA3CF}" type="presParOf" srcId="{DA98B223-9672-F649-95AB-550EE3FC39E3}" destId="{33D29089-3BBF-344B-AAC4-93CFA2986B24}" srcOrd="1" destOrd="0" presId="urn:microsoft.com/office/officeart/2005/8/layout/hProcess9"/>
    <dgm:cxn modelId="{80F32843-6D14-5C47-A30F-7D30F35245A5}" type="presParOf" srcId="{33D29089-3BBF-344B-AAC4-93CFA2986B24}" destId="{A3110787-7145-BD4C-9209-45E3D8CD8E29}" srcOrd="0" destOrd="0" presId="urn:microsoft.com/office/officeart/2005/8/layout/hProcess9"/>
    <dgm:cxn modelId="{48F356AD-4647-3844-8286-7515F2E5C8FC}" type="presParOf" srcId="{33D29089-3BBF-344B-AAC4-93CFA2986B24}" destId="{0ECAC10B-0EE7-4A4A-9FB8-048A1CC5A5AE}" srcOrd="1" destOrd="0" presId="urn:microsoft.com/office/officeart/2005/8/layout/hProcess9"/>
    <dgm:cxn modelId="{9BA802A6-73E0-DC4D-B0B0-88DA4F00BECD}" type="presParOf" srcId="{33D29089-3BBF-344B-AAC4-93CFA2986B24}" destId="{58B1DFAF-86FD-F544-8524-D0648B687400}" srcOrd="2" destOrd="0" presId="urn:microsoft.com/office/officeart/2005/8/layout/hProcess9"/>
    <dgm:cxn modelId="{347EA67A-0A7E-5247-A392-10FCFE3B73BF}" type="presParOf" srcId="{33D29089-3BBF-344B-AAC4-93CFA2986B24}" destId="{058B4437-53A0-254D-AA72-2298EA549D3D}" srcOrd="3" destOrd="0" presId="urn:microsoft.com/office/officeart/2005/8/layout/hProcess9"/>
    <dgm:cxn modelId="{5EA29A34-85CB-8C4A-8EE8-22011EEF87F8}" type="presParOf" srcId="{33D29089-3BBF-344B-AAC4-93CFA2986B24}" destId="{1A1AB000-F358-FF4B-ADC0-BEDA9B8693A0}" srcOrd="4" destOrd="0" presId="urn:microsoft.com/office/officeart/2005/8/layout/hProcess9"/>
    <dgm:cxn modelId="{E661CA57-0EDC-3D40-832B-84F44D3800AB}" type="presParOf" srcId="{33D29089-3BBF-344B-AAC4-93CFA2986B24}" destId="{73D148C6-0F96-1740-BAC2-4CCE964D24BD}" srcOrd="5" destOrd="0" presId="urn:microsoft.com/office/officeart/2005/8/layout/hProcess9"/>
    <dgm:cxn modelId="{E4C0B02B-C6C4-7D46-A9F8-357E0746E894}" type="presParOf" srcId="{33D29089-3BBF-344B-AAC4-93CFA2986B24}" destId="{A68EEBBE-0649-1448-A973-E7B55B6D8566}" srcOrd="6" destOrd="0" presId="urn:microsoft.com/office/officeart/2005/8/layout/hProcess9"/>
    <dgm:cxn modelId="{CD006182-6316-AB49-B932-1C84813CCAB1}" type="presParOf" srcId="{33D29089-3BBF-344B-AAC4-93CFA2986B24}" destId="{2381553A-4A2F-6A40-98AE-D4320815F366}" srcOrd="7" destOrd="0" presId="urn:microsoft.com/office/officeart/2005/8/layout/hProcess9"/>
    <dgm:cxn modelId="{D2911491-BB53-6C41-B792-E38CC8B551D2}" type="presParOf" srcId="{33D29089-3BBF-344B-AAC4-93CFA2986B24}" destId="{C587959D-8A25-3B47-98B3-B0DA6E1B3A46}" srcOrd="8" destOrd="0" presId="urn:microsoft.com/office/officeart/2005/8/layout/hProcess9"/>
    <dgm:cxn modelId="{9F1918D8-8764-544A-8B30-E26D9506A12C}" type="presParOf" srcId="{33D29089-3BBF-344B-AAC4-93CFA2986B24}" destId="{2A49EB7A-C9C3-CF48-8AB7-3FA5F664D857}" srcOrd="9" destOrd="0" presId="urn:microsoft.com/office/officeart/2005/8/layout/hProcess9"/>
    <dgm:cxn modelId="{A46635BA-0155-1D4F-9F99-99C59CB508AD}" type="presParOf" srcId="{33D29089-3BBF-344B-AAC4-93CFA2986B24}" destId="{B6CCB48F-65BF-CA4C-8A79-3F1EFD501B3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D74AAE-AFF5-604E-AB03-8E3C92633CD1}" type="doc">
      <dgm:prSet loTypeId="urn:microsoft.com/office/officeart/2005/8/layout/process1" loCatId="process" qsTypeId="urn:microsoft.com/office/officeart/2005/8/quickstyle/simple4" qsCatId="simple" csTypeId="urn:microsoft.com/office/officeart/2005/8/colors/colorful4" csCatId="colorful" phldr="1"/>
      <dgm:spPr/>
    </dgm:pt>
    <dgm:pt modelId="{AD0097DD-58DC-DF4A-BABB-0B9842B23DF4}">
      <dgm:prSet phldrT="[Text]"/>
      <dgm:spPr/>
      <dgm:t>
        <a:bodyPr/>
        <a:lstStyle/>
        <a:p>
          <a:r>
            <a:rPr lang="en-US" dirty="0" smtClean="0">
              <a:solidFill>
                <a:srgbClr val="000000"/>
              </a:solidFill>
              <a:latin typeface="Arial"/>
              <a:cs typeface="Arial"/>
            </a:rPr>
            <a:t>1994: Myriad Genetics sequences </a:t>
          </a:r>
          <a:r>
            <a:rPr lang="en-US" i="1" dirty="0" smtClean="0">
              <a:solidFill>
                <a:srgbClr val="000000"/>
              </a:solidFill>
              <a:latin typeface="Arial"/>
              <a:cs typeface="Arial"/>
            </a:rPr>
            <a:t>BRCA1 and 2</a:t>
          </a:r>
          <a:r>
            <a:rPr lang="en-US" dirty="0" smtClean="0">
              <a:solidFill>
                <a:srgbClr val="000000"/>
              </a:solidFill>
              <a:latin typeface="Arial"/>
              <a:cs typeface="Arial"/>
            </a:rPr>
            <a:t> </a:t>
          </a:r>
          <a:endParaRPr lang="en-US" dirty="0">
            <a:solidFill>
              <a:srgbClr val="000000"/>
            </a:solidFill>
            <a:latin typeface="Arial"/>
            <a:cs typeface="Arial"/>
          </a:endParaRPr>
        </a:p>
      </dgm:t>
    </dgm:pt>
    <dgm:pt modelId="{387B7B4F-1BAA-E54A-8C89-D3E9080268D8}" type="parTrans" cxnId="{A17AEF40-0F8B-584F-9C50-9F7A86AF6EE0}">
      <dgm:prSet/>
      <dgm:spPr/>
      <dgm:t>
        <a:bodyPr/>
        <a:lstStyle/>
        <a:p>
          <a:endParaRPr lang="en-US"/>
        </a:p>
      </dgm:t>
    </dgm:pt>
    <dgm:pt modelId="{6A36B5B2-EB97-2E4C-8831-47922FAEEEF3}" type="sibTrans" cxnId="{A17AEF40-0F8B-584F-9C50-9F7A86AF6EE0}">
      <dgm:prSet/>
      <dgm:spPr/>
      <dgm:t>
        <a:bodyPr/>
        <a:lstStyle/>
        <a:p>
          <a:endParaRPr lang="en-US"/>
        </a:p>
      </dgm:t>
    </dgm:pt>
    <dgm:pt modelId="{C1D09DEC-6791-3F4A-BE39-EAA193A77359}">
      <dgm:prSet phldrT="[Text]"/>
      <dgm:spPr/>
      <dgm:t>
        <a:bodyPr/>
        <a:lstStyle/>
        <a:p>
          <a:r>
            <a:rPr lang="en-US" dirty="0" smtClean="0">
              <a:solidFill>
                <a:srgbClr val="000000"/>
              </a:solidFill>
              <a:latin typeface="Arial"/>
              <a:cs typeface="Arial"/>
            </a:rPr>
            <a:t>Myriad obtains patent on deleterious </a:t>
          </a:r>
          <a:r>
            <a:rPr lang="en-US" i="1" dirty="0" smtClean="0">
              <a:solidFill>
                <a:srgbClr val="000000"/>
              </a:solidFill>
              <a:latin typeface="Arial"/>
              <a:cs typeface="Arial"/>
            </a:rPr>
            <a:t>BRCA </a:t>
          </a:r>
          <a:r>
            <a:rPr lang="en-US" i="0" dirty="0" smtClean="0">
              <a:solidFill>
                <a:srgbClr val="000000"/>
              </a:solidFill>
              <a:latin typeface="Arial"/>
              <a:cs typeface="Arial"/>
            </a:rPr>
            <a:t>mutations</a:t>
          </a:r>
          <a:endParaRPr lang="en-US" dirty="0">
            <a:solidFill>
              <a:srgbClr val="000000"/>
            </a:solidFill>
            <a:latin typeface="Arial"/>
            <a:cs typeface="Arial"/>
          </a:endParaRPr>
        </a:p>
      </dgm:t>
    </dgm:pt>
    <dgm:pt modelId="{DAED6FBA-A728-A54D-ABEA-0FF8991232AA}" type="parTrans" cxnId="{76F42FD0-9C8F-B740-A5F1-E1292AED6F30}">
      <dgm:prSet/>
      <dgm:spPr/>
      <dgm:t>
        <a:bodyPr/>
        <a:lstStyle/>
        <a:p>
          <a:endParaRPr lang="en-US"/>
        </a:p>
      </dgm:t>
    </dgm:pt>
    <dgm:pt modelId="{25D3E041-E593-B144-8E5D-733AE18909E9}" type="sibTrans" cxnId="{76F42FD0-9C8F-B740-A5F1-E1292AED6F30}">
      <dgm:prSet/>
      <dgm:spPr/>
      <dgm:t>
        <a:bodyPr/>
        <a:lstStyle/>
        <a:p>
          <a:endParaRPr lang="en-US"/>
        </a:p>
      </dgm:t>
    </dgm:pt>
    <dgm:pt modelId="{1D6F9F4A-C53B-274E-A3AD-21C9B9BE76DF}">
      <dgm:prSet phldrT="[Text]"/>
      <dgm:spPr/>
      <dgm:t>
        <a:bodyPr/>
        <a:lstStyle/>
        <a:p>
          <a:r>
            <a:rPr lang="en-US" dirty="0" smtClean="0">
              <a:solidFill>
                <a:srgbClr val="000000"/>
              </a:solidFill>
              <a:latin typeface="Arial"/>
              <a:cs typeface="Arial"/>
            </a:rPr>
            <a:t>2013: Supreme Court rules that naturally- occurring DNA can’t be patented while synthetic DNA can</a:t>
          </a:r>
          <a:endParaRPr lang="en-US" dirty="0">
            <a:solidFill>
              <a:srgbClr val="000000"/>
            </a:solidFill>
            <a:latin typeface="Arial"/>
            <a:cs typeface="Arial"/>
          </a:endParaRPr>
        </a:p>
      </dgm:t>
    </dgm:pt>
    <dgm:pt modelId="{4CC26E3E-D36D-EE4A-90CA-ED6D93FA80FF}" type="parTrans" cxnId="{DEA3AB83-7CB4-6A48-9656-7CD6334F977F}">
      <dgm:prSet/>
      <dgm:spPr/>
      <dgm:t>
        <a:bodyPr/>
        <a:lstStyle/>
        <a:p>
          <a:endParaRPr lang="en-US"/>
        </a:p>
      </dgm:t>
    </dgm:pt>
    <dgm:pt modelId="{AF2895F6-EBEC-E846-8581-7D670ACF2F46}" type="sibTrans" cxnId="{DEA3AB83-7CB4-6A48-9656-7CD6334F977F}">
      <dgm:prSet/>
      <dgm:spPr/>
      <dgm:t>
        <a:bodyPr/>
        <a:lstStyle/>
        <a:p>
          <a:endParaRPr lang="en-US"/>
        </a:p>
      </dgm:t>
    </dgm:pt>
    <dgm:pt modelId="{DC174EDF-9C97-1347-9E80-FB420ECFF967}" type="pres">
      <dgm:prSet presAssocID="{6BD74AAE-AFF5-604E-AB03-8E3C92633CD1}" presName="Name0" presStyleCnt="0">
        <dgm:presLayoutVars>
          <dgm:dir/>
          <dgm:resizeHandles val="exact"/>
        </dgm:presLayoutVars>
      </dgm:prSet>
      <dgm:spPr/>
    </dgm:pt>
    <dgm:pt modelId="{17D490E2-9109-C54F-9845-6192A413F2E3}" type="pres">
      <dgm:prSet presAssocID="{AD0097DD-58DC-DF4A-BABB-0B9842B23DF4}" presName="node" presStyleLbl="node1" presStyleIdx="0" presStyleCnt="3">
        <dgm:presLayoutVars>
          <dgm:bulletEnabled val="1"/>
        </dgm:presLayoutVars>
      </dgm:prSet>
      <dgm:spPr/>
      <dgm:t>
        <a:bodyPr/>
        <a:lstStyle/>
        <a:p>
          <a:endParaRPr lang="en-US"/>
        </a:p>
      </dgm:t>
    </dgm:pt>
    <dgm:pt modelId="{F163792D-BB37-174D-9886-E7A4CC7AD75D}" type="pres">
      <dgm:prSet presAssocID="{6A36B5B2-EB97-2E4C-8831-47922FAEEEF3}" presName="sibTrans" presStyleLbl="sibTrans2D1" presStyleIdx="0" presStyleCnt="2"/>
      <dgm:spPr/>
      <dgm:t>
        <a:bodyPr/>
        <a:lstStyle/>
        <a:p>
          <a:endParaRPr lang="en-US"/>
        </a:p>
      </dgm:t>
    </dgm:pt>
    <dgm:pt modelId="{7EC6FF61-D65F-044B-924F-0057719B05D9}" type="pres">
      <dgm:prSet presAssocID="{6A36B5B2-EB97-2E4C-8831-47922FAEEEF3}" presName="connectorText" presStyleLbl="sibTrans2D1" presStyleIdx="0" presStyleCnt="2"/>
      <dgm:spPr/>
      <dgm:t>
        <a:bodyPr/>
        <a:lstStyle/>
        <a:p>
          <a:endParaRPr lang="en-US"/>
        </a:p>
      </dgm:t>
    </dgm:pt>
    <dgm:pt modelId="{4DC8C19D-1015-7F48-AD23-08FEE9EC91D7}" type="pres">
      <dgm:prSet presAssocID="{C1D09DEC-6791-3F4A-BE39-EAA193A77359}" presName="node" presStyleLbl="node1" presStyleIdx="1" presStyleCnt="3">
        <dgm:presLayoutVars>
          <dgm:bulletEnabled val="1"/>
        </dgm:presLayoutVars>
      </dgm:prSet>
      <dgm:spPr/>
      <dgm:t>
        <a:bodyPr/>
        <a:lstStyle/>
        <a:p>
          <a:endParaRPr lang="en-US"/>
        </a:p>
      </dgm:t>
    </dgm:pt>
    <dgm:pt modelId="{BDBF048A-BF1A-EA49-BFDE-675D1D76E2D7}" type="pres">
      <dgm:prSet presAssocID="{25D3E041-E593-B144-8E5D-733AE18909E9}" presName="sibTrans" presStyleLbl="sibTrans2D1" presStyleIdx="1" presStyleCnt="2"/>
      <dgm:spPr/>
      <dgm:t>
        <a:bodyPr/>
        <a:lstStyle/>
        <a:p>
          <a:endParaRPr lang="en-US"/>
        </a:p>
      </dgm:t>
    </dgm:pt>
    <dgm:pt modelId="{4B9A3FFC-898E-5748-9891-8BC0361D2284}" type="pres">
      <dgm:prSet presAssocID="{25D3E041-E593-B144-8E5D-733AE18909E9}" presName="connectorText" presStyleLbl="sibTrans2D1" presStyleIdx="1" presStyleCnt="2"/>
      <dgm:spPr/>
      <dgm:t>
        <a:bodyPr/>
        <a:lstStyle/>
        <a:p>
          <a:endParaRPr lang="en-US"/>
        </a:p>
      </dgm:t>
    </dgm:pt>
    <dgm:pt modelId="{96A08D89-6728-0845-9A61-95190741BD27}" type="pres">
      <dgm:prSet presAssocID="{1D6F9F4A-C53B-274E-A3AD-21C9B9BE76DF}" presName="node" presStyleLbl="node1" presStyleIdx="2" presStyleCnt="3">
        <dgm:presLayoutVars>
          <dgm:bulletEnabled val="1"/>
        </dgm:presLayoutVars>
      </dgm:prSet>
      <dgm:spPr/>
      <dgm:t>
        <a:bodyPr/>
        <a:lstStyle/>
        <a:p>
          <a:endParaRPr lang="en-US"/>
        </a:p>
      </dgm:t>
    </dgm:pt>
  </dgm:ptLst>
  <dgm:cxnLst>
    <dgm:cxn modelId="{8B43E92F-AB6D-FC42-BFFC-1138B8DAB062}" type="presOf" srcId="{6A36B5B2-EB97-2E4C-8831-47922FAEEEF3}" destId="{F163792D-BB37-174D-9886-E7A4CC7AD75D}" srcOrd="0" destOrd="0" presId="urn:microsoft.com/office/officeart/2005/8/layout/process1"/>
    <dgm:cxn modelId="{69FB3CFB-AEF2-4F47-897A-D95A674D615E}" type="presOf" srcId="{C1D09DEC-6791-3F4A-BE39-EAA193A77359}" destId="{4DC8C19D-1015-7F48-AD23-08FEE9EC91D7}" srcOrd="0" destOrd="0" presId="urn:microsoft.com/office/officeart/2005/8/layout/process1"/>
    <dgm:cxn modelId="{9F1A3785-0421-1F4C-BF82-13CA5A88023E}" type="presOf" srcId="{AD0097DD-58DC-DF4A-BABB-0B9842B23DF4}" destId="{17D490E2-9109-C54F-9845-6192A413F2E3}" srcOrd="0" destOrd="0" presId="urn:microsoft.com/office/officeart/2005/8/layout/process1"/>
    <dgm:cxn modelId="{A17AEF40-0F8B-584F-9C50-9F7A86AF6EE0}" srcId="{6BD74AAE-AFF5-604E-AB03-8E3C92633CD1}" destId="{AD0097DD-58DC-DF4A-BABB-0B9842B23DF4}" srcOrd="0" destOrd="0" parTransId="{387B7B4F-1BAA-E54A-8C89-D3E9080268D8}" sibTransId="{6A36B5B2-EB97-2E4C-8831-47922FAEEEF3}"/>
    <dgm:cxn modelId="{56233BCD-DBFC-5E45-83B4-EDFC3C725108}" type="presOf" srcId="{25D3E041-E593-B144-8E5D-733AE18909E9}" destId="{BDBF048A-BF1A-EA49-BFDE-675D1D76E2D7}" srcOrd="0" destOrd="0" presId="urn:microsoft.com/office/officeart/2005/8/layout/process1"/>
    <dgm:cxn modelId="{71379D22-2364-2E4E-A9A9-7FB5DDC42B97}" type="presOf" srcId="{1D6F9F4A-C53B-274E-A3AD-21C9B9BE76DF}" destId="{96A08D89-6728-0845-9A61-95190741BD27}" srcOrd="0" destOrd="0" presId="urn:microsoft.com/office/officeart/2005/8/layout/process1"/>
    <dgm:cxn modelId="{DEA3AB83-7CB4-6A48-9656-7CD6334F977F}" srcId="{6BD74AAE-AFF5-604E-AB03-8E3C92633CD1}" destId="{1D6F9F4A-C53B-274E-A3AD-21C9B9BE76DF}" srcOrd="2" destOrd="0" parTransId="{4CC26E3E-D36D-EE4A-90CA-ED6D93FA80FF}" sibTransId="{AF2895F6-EBEC-E846-8581-7D670ACF2F46}"/>
    <dgm:cxn modelId="{AF731086-E957-EC46-BE2E-3AB249C12FF3}" type="presOf" srcId="{6A36B5B2-EB97-2E4C-8831-47922FAEEEF3}" destId="{7EC6FF61-D65F-044B-924F-0057719B05D9}" srcOrd="1" destOrd="0" presId="urn:microsoft.com/office/officeart/2005/8/layout/process1"/>
    <dgm:cxn modelId="{BF882DBD-4DFD-4D43-B355-84AADC87DBB9}" type="presOf" srcId="{6BD74AAE-AFF5-604E-AB03-8E3C92633CD1}" destId="{DC174EDF-9C97-1347-9E80-FB420ECFF967}" srcOrd="0" destOrd="0" presId="urn:microsoft.com/office/officeart/2005/8/layout/process1"/>
    <dgm:cxn modelId="{76F42FD0-9C8F-B740-A5F1-E1292AED6F30}" srcId="{6BD74AAE-AFF5-604E-AB03-8E3C92633CD1}" destId="{C1D09DEC-6791-3F4A-BE39-EAA193A77359}" srcOrd="1" destOrd="0" parTransId="{DAED6FBA-A728-A54D-ABEA-0FF8991232AA}" sibTransId="{25D3E041-E593-B144-8E5D-733AE18909E9}"/>
    <dgm:cxn modelId="{25209302-E4B2-E142-9A80-D8F06CF548D0}" type="presOf" srcId="{25D3E041-E593-B144-8E5D-733AE18909E9}" destId="{4B9A3FFC-898E-5748-9891-8BC0361D2284}" srcOrd="1" destOrd="0" presId="urn:microsoft.com/office/officeart/2005/8/layout/process1"/>
    <dgm:cxn modelId="{EA17EA9E-B7F2-8741-BFCB-0A54CA26D91C}" type="presParOf" srcId="{DC174EDF-9C97-1347-9E80-FB420ECFF967}" destId="{17D490E2-9109-C54F-9845-6192A413F2E3}" srcOrd="0" destOrd="0" presId="urn:microsoft.com/office/officeart/2005/8/layout/process1"/>
    <dgm:cxn modelId="{C4A0895E-D4FE-EC4D-914E-E206D31D72F7}" type="presParOf" srcId="{DC174EDF-9C97-1347-9E80-FB420ECFF967}" destId="{F163792D-BB37-174D-9886-E7A4CC7AD75D}" srcOrd="1" destOrd="0" presId="urn:microsoft.com/office/officeart/2005/8/layout/process1"/>
    <dgm:cxn modelId="{1DB39A21-247E-2A41-A627-E833C14ADAF9}" type="presParOf" srcId="{F163792D-BB37-174D-9886-E7A4CC7AD75D}" destId="{7EC6FF61-D65F-044B-924F-0057719B05D9}" srcOrd="0" destOrd="0" presId="urn:microsoft.com/office/officeart/2005/8/layout/process1"/>
    <dgm:cxn modelId="{79A324F5-7921-834B-8E63-D0BFD4F069B2}" type="presParOf" srcId="{DC174EDF-9C97-1347-9E80-FB420ECFF967}" destId="{4DC8C19D-1015-7F48-AD23-08FEE9EC91D7}" srcOrd="2" destOrd="0" presId="urn:microsoft.com/office/officeart/2005/8/layout/process1"/>
    <dgm:cxn modelId="{B9727253-881E-9C44-9708-E5BE2A425F5B}" type="presParOf" srcId="{DC174EDF-9C97-1347-9E80-FB420ECFF967}" destId="{BDBF048A-BF1A-EA49-BFDE-675D1D76E2D7}" srcOrd="3" destOrd="0" presId="urn:microsoft.com/office/officeart/2005/8/layout/process1"/>
    <dgm:cxn modelId="{B9423956-68EB-C74B-BF7F-7F6AA3BDB1B8}" type="presParOf" srcId="{BDBF048A-BF1A-EA49-BFDE-675D1D76E2D7}" destId="{4B9A3FFC-898E-5748-9891-8BC0361D2284}" srcOrd="0" destOrd="0" presId="urn:microsoft.com/office/officeart/2005/8/layout/process1"/>
    <dgm:cxn modelId="{01DCC5DE-160B-ED4C-B6DE-63E6D291008A}" type="presParOf" srcId="{DC174EDF-9C97-1347-9E80-FB420ECFF967}" destId="{96A08D89-6728-0845-9A61-95190741BD2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60EFB0-E22D-A74C-A61F-CCAE423FFAFA}" type="doc">
      <dgm:prSet loTypeId="urn:microsoft.com/office/officeart/2005/8/layout/process4" loCatId="process" qsTypeId="urn:microsoft.com/office/officeart/2005/8/quickstyle/simple4" qsCatId="simple" csTypeId="urn:microsoft.com/office/officeart/2005/8/colors/colorful4" csCatId="colorful" phldr="1"/>
      <dgm:spPr/>
      <dgm:t>
        <a:bodyPr/>
        <a:lstStyle/>
        <a:p>
          <a:endParaRPr lang="en-US"/>
        </a:p>
      </dgm:t>
    </dgm:pt>
    <dgm:pt modelId="{38EA6BAC-0738-D247-85A5-DBD4B0E8B692}">
      <dgm:prSet custT="1"/>
      <dgm:spPr/>
      <dgm:t>
        <a:bodyPr/>
        <a:lstStyle/>
        <a:p>
          <a:pPr rtl="0"/>
          <a:r>
            <a:rPr lang="en-US" sz="2000" dirty="0" smtClean="0">
              <a:solidFill>
                <a:srgbClr val="000000"/>
              </a:solidFill>
              <a:latin typeface="Arial"/>
              <a:cs typeface="Arial"/>
            </a:rPr>
            <a:t>Dominique’s results reveal that </a:t>
          </a:r>
          <a:r>
            <a:rPr lang="en-US" sz="2000" b="1" dirty="0" smtClean="0">
              <a:solidFill>
                <a:srgbClr val="000000"/>
              </a:solidFill>
              <a:latin typeface="Arial"/>
              <a:cs typeface="Arial"/>
            </a:rPr>
            <a:t>she has a variant of unknown significance (VUS) in the coding region of </a:t>
          </a:r>
          <a:r>
            <a:rPr lang="en-US" sz="2000" b="1" i="1" dirty="0" smtClean="0">
              <a:solidFill>
                <a:srgbClr val="000000"/>
              </a:solidFill>
              <a:latin typeface="Arial"/>
              <a:cs typeface="Arial"/>
            </a:rPr>
            <a:t>BRCA1</a:t>
          </a:r>
          <a:r>
            <a:rPr lang="en-US" sz="2000" dirty="0" smtClean="0">
              <a:solidFill>
                <a:srgbClr val="000000"/>
              </a:solidFill>
              <a:latin typeface="Arial"/>
              <a:cs typeface="Arial"/>
            </a:rPr>
            <a:t>. </a:t>
          </a:r>
          <a:endParaRPr lang="en-US" sz="2000" dirty="0">
            <a:solidFill>
              <a:srgbClr val="000000"/>
            </a:solidFill>
            <a:latin typeface="Arial"/>
            <a:cs typeface="Arial"/>
          </a:endParaRPr>
        </a:p>
      </dgm:t>
    </dgm:pt>
    <dgm:pt modelId="{9509CB3C-3A91-C844-BEC5-CB90F41CBF39}" type="parTrans" cxnId="{31B8E82D-EA15-6849-A988-42FC09CE30CC}">
      <dgm:prSet/>
      <dgm:spPr/>
      <dgm:t>
        <a:bodyPr/>
        <a:lstStyle/>
        <a:p>
          <a:endParaRPr lang="en-US"/>
        </a:p>
      </dgm:t>
    </dgm:pt>
    <dgm:pt modelId="{4E524FCC-8760-9249-AC14-5B7D2B02C151}" type="sibTrans" cxnId="{31B8E82D-EA15-6849-A988-42FC09CE30CC}">
      <dgm:prSet/>
      <dgm:spPr/>
      <dgm:t>
        <a:bodyPr/>
        <a:lstStyle/>
        <a:p>
          <a:endParaRPr lang="en-US"/>
        </a:p>
      </dgm:t>
    </dgm:pt>
    <dgm:pt modelId="{11F1AEE6-26D3-594F-A762-4291304497B8}">
      <dgm:prSet custT="1"/>
      <dgm:spPr/>
      <dgm:t>
        <a:bodyPr/>
        <a:lstStyle/>
        <a:p>
          <a:pPr rtl="0"/>
          <a:r>
            <a:rPr lang="en-US" sz="2000" smtClean="0">
              <a:solidFill>
                <a:srgbClr val="000000"/>
              </a:solidFill>
              <a:latin typeface="Arial"/>
              <a:cs typeface="Arial"/>
            </a:rPr>
            <a:t>VUSs (also termed unclassified variants) are sequence variations (usually, missense mutations) in a gene </a:t>
          </a:r>
          <a:r>
            <a:rPr lang="en-US" sz="2000" b="1" smtClean="0">
              <a:solidFill>
                <a:srgbClr val="000000"/>
              </a:solidFill>
              <a:latin typeface="Arial"/>
              <a:cs typeface="Arial"/>
            </a:rPr>
            <a:t>where the effect of the sequence change on the function of the protein is not known</a:t>
          </a:r>
          <a:r>
            <a:rPr lang="en-US" sz="2000" smtClean="0">
              <a:solidFill>
                <a:srgbClr val="000000"/>
              </a:solidFill>
              <a:latin typeface="Arial"/>
              <a:cs typeface="Arial"/>
            </a:rPr>
            <a:t>. </a:t>
          </a:r>
          <a:endParaRPr lang="en-US" sz="2000" dirty="0">
            <a:solidFill>
              <a:srgbClr val="000000"/>
            </a:solidFill>
            <a:latin typeface="Arial"/>
            <a:cs typeface="Arial"/>
          </a:endParaRPr>
        </a:p>
      </dgm:t>
    </dgm:pt>
    <dgm:pt modelId="{E587229E-1DC3-DA4A-B181-ABFDBA198D8C}" type="parTrans" cxnId="{5DBDFC6E-3A47-F643-8841-18831E24AB85}">
      <dgm:prSet/>
      <dgm:spPr/>
      <dgm:t>
        <a:bodyPr/>
        <a:lstStyle/>
        <a:p>
          <a:endParaRPr lang="en-US"/>
        </a:p>
      </dgm:t>
    </dgm:pt>
    <dgm:pt modelId="{5FDDC62E-B1E6-9B41-8F31-500DC5C90B03}" type="sibTrans" cxnId="{5DBDFC6E-3A47-F643-8841-18831E24AB85}">
      <dgm:prSet/>
      <dgm:spPr/>
      <dgm:t>
        <a:bodyPr/>
        <a:lstStyle/>
        <a:p>
          <a:endParaRPr lang="en-US"/>
        </a:p>
      </dgm:t>
    </dgm:pt>
    <dgm:pt modelId="{033FB6D0-C685-494A-9D0D-83A4450C4EB8}">
      <dgm:prSet custT="1"/>
      <dgm:spPr/>
      <dgm:t>
        <a:bodyPr/>
        <a:lstStyle/>
        <a:p>
          <a:pPr rtl="0"/>
          <a:r>
            <a:rPr lang="en-US" sz="2000" smtClean="0">
              <a:solidFill>
                <a:srgbClr val="000000"/>
              </a:solidFill>
              <a:latin typeface="Arial"/>
              <a:cs typeface="Arial"/>
            </a:rPr>
            <a:t>Between </a:t>
          </a:r>
          <a:r>
            <a:rPr lang="en-US" sz="2000" b="1" smtClean="0">
              <a:solidFill>
                <a:srgbClr val="000000"/>
              </a:solidFill>
              <a:latin typeface="Arial"/>
              <a:cs typeface="Arial"/>
            </a:rPr>
            <a:t>10-15% </a:t>
          </a:r>
          <a:r>
            <a:rPr lang="en-US" sz="2000" smtClean="0">
              <a:solidFill>
                <a:srgbClr val="000000"/>
              </a:solidFill>
              <a:latin typeface="Arial"/>
              <a:cs typeface="Arial"/>
            </a:rPr>
            <a:t>of individuals undergoing genetic testing for BRCA1 and BRCA2 mutations will be found to have a VUS. </a:t>
          </a:r>
          <a:endParaRPr lang="en-US" sz="2000" dirty="0">
            <a:solidFill>
              <a:srgbClr val="000000"/>
            </a:solidFill>
            <a:latin typeface="Arial"/>
            <a:cs typeface="Arial"/>
          </a:endParaRPr>
        </a:p>
      </dgm:t>
    </dgm:pt>
    <dgm:pt modelId="{3C9DD783-E84B-6B49-A170-C2CB6139639C}" type="parTrans" cxnId="{C92DDEC1-D1F1-B245-A20E-4B513732FFE6}">
      <dgm:prSet/>
      <dgm:spPr/>
      <dgm:t>
        <a:bodyPr/>
        <a:lstStyle/>
        <a:p>
          <a:endParaRPr lang="en-US"/>
        </a:p>
      </dgm:t>
    </dgm:pt>
    <dgm:pt modelId="{7A4FB6B7-A9D4-0F40-826B-19D93A7AA3D6}" type="sibTrans" cxnId="{C92DDEC1-D1F1-B245-A20E-4B513732FFE6}">
      <dgm:prSet/>
      <dgm:spPr/>
      <dgm:t>
        <a:bodyPr/>
        <a:lstStyle/>
        <a:p>
          <a:endParaRPr lang="en-US"/>
        </a:p>
      </dgm:t>
    </dgm:pt>
    <dgm:pt modelId="{2BDD8DEC-4FCC-8E42-A3BF-37F70070F12C}">
      <dgm:prSet custT="1"/>
      <dgm:spPr/>
      <dgm:t>
        <a:bodyPr/>
        <a:lstStyle/>
        <a:p>
          <a:pPr rtl="0"/>
          <a:r>
            <a:rPr lang="en-US" sz="2000" b="1" dirty="0" smtClean="0">
              <a:solidFill>
                <a:srgbClr val="000000"/>
              </a:solidFill>
              <a:latin typeface="Arial"/>
              <a:cs typeface="Arial"/>
            </a:rPr>
            <a:t>VUS are more common in individuals of African descent with frequencies as high as 46%</a:t>
          </a:r>
          <a:r>
            <a:rPr lang="en-US" sz="2000" dirty="0" smtClean="0">
              <a:solidFill>
                <a:srgbClr val="000000"/>
              </a:solidFill>
              <a:latin typeface="Arial"/>
              <a:cs typeface="Arial"/>
            </a:rPr>
            <a:t>. </a:t>
          </a:r>
          <a:endParaRPr lang="en-US" sz="2000" dirty="0">
            <a:solidFill>
              <a:srgbClr val="000000"/>
            </a:solidFill>
            <a:latin typeface="Arial"/>
            <a:cs typeface="Arial"/>
          </a:endParaRPr>
        </a:p>
      </dgm:t>
    </dgm:pt>
    <dgm:pt modelId="{4BA8F612-57F6-D045-9EF2-0D0EE20727CB}" type="parTrans" cxnId="{5E2C4089-D04B-4B47-84CC-A7EF89E07B2D}">
      <dgm:prSet/>
      <dgm:spPr/>
      <dgm:t>
        <a:bodyPr/>
        <a:lstStyle/>
        <a:p>
          <a:endParaRPr lang="en-US"/>
        </a:p>
      </dgm:t>
    </dgm:pt>
    <dgm:pt modelId="{432D57FA-0E82-B144-87CF-A98BCA3A1845}" type="sibTrans" cxnId="{5E2C4089-D04B-4B47-84CC-A7EF89E07B2D}">
      <dgm:prSet/>
      <dgm:spPr/>
      <dgm:t>
        <a:bodyPr/>
        <a:lstStyle/>
        <a:p>
          <a:endParaRPr lang="en-US"/>
        </a:p>
      </dgm:t>
    </dgm:pt>
    <dgm:pt modelId="{D6BBA111-D4E0-EB49-B0FD-288C13A331CE}" type="pres">
      <dgm:prSet presAssocID="{E560EFB0-E22D-A74C-A61F-CCAE423FFAFA}" presName="Name0" presStyleCnt="0">
        <dgm:presLayoutVars>
          <dgm:dir/>
          <dgm:animLvl val="lvl"/>
          <dgm:resizeHandles val="exact"/>
        </dgm:presLayoutVars>
      </dgm:prSet>
      <dgm:spPr/>
      <dgm:t>
        <a:bodyPr/>
        <a:lstStyle/>
        <a:p>
          <a:endParaRPr lang="en-US"/>
        </a:p>
      </dgm:t>
    </dgm:pt>
    <dgm:pt modelId="{E3D30C8A-38B7-5847-8501-E2994FFCA847}" type="pres">
      <dgm:prSet presAssocID="{2BDD8DEC-4FCC-8E42-A3BF-37F70070F12C}" presName="boxAndChildren" presStyleCnt="0"/>
      <dgm:spPr/>
    </dgm:pt>
    <dgm:pt modelId="{67AA4476-F9F2-954D-9680-25E04CD9355A}" type="pres">
      <dgm:prSet presAssocID="{2BDD8DEC-4FCC-8E42-A3BF-37F70070F12C}" presName="parentTextBox" presStyleLbl="node1" presStyleIdx="0" presStyleCnt="4"/>
      <dgm:spPr/>
      <dgm:t>
        <a:bodyPr/>
        <a:lstStyle/>
        <a:p>
          <a:endParaRPr lang="en-US"/>
        </a:p>
      </dgm:t>
    </dgm:pt>
    <dgm:pt modelId="{6A937E48-9ABB-0340-86A7-0972C778F6FB}" type="pres">
      <dgm:prSet presAssocID="{7A4FB6B7-A9D4-0F40-826B-19D93A7AA3D6}" presName="sp" presStyleCnt="0"/>
      <dgm:spPr/>
    </dgm:pt>
    <dgm:pt modelId="{E5944910-AE79-F54E-97B0-A2F667E48D35}" type="pres">
      <dgm:prSet presAssocID="{033FB6D0-C685-494A-9D0D-83A4450C4EB8}" presName="arrowAndChildren" presStyleCnt="0"/>
      <dgm:spPr/>
    </dgm:pt>
    <dgm:pt modelId="{2132DC8E-2608-DF4F-B2CF-7FC84E2F79DA}" type="pres">
      <dgm:prSet presAssocID="{033FB6D0-C685-494A-9D0D-83A4450C4EB8}" presName="parentTextArrow" presStyleLbl="node1" presStyleIdx="1" presStyleCnt="4"/>
      <dgm:spPr/>
      <dgm:t>
        <a:bodyPr/>
        <a:lstStyle/>
        <a:p>
          <a:endParaRPr lang="en-US"/>
        </a:p>
      </dgm:t>
    </dgm:pt>
    <dgm:pt modelId="{0593CF52-EF5B-E94F-B660-0A2EC365456E}" type="pres">
      <dgm:prSet presAssocID="{5FDDC62E-B1E6-9B41-8F31-500DC5C90B03}" presName="sp" presStyleCnt="0"/>
      <dgm:spPr/>
    </dgm:pt>
    <dgm:pt modelId="{645158ED-B44E-E844-B118-DBEA7FBB0D5B}" type="pres">
      <dgm:prSet presAssocID="{11F1AEE6-26D3-594F-A762-4291304497B8}" presName="arrowAndChildren" presStyleCnt="0"/>
      <dgm:spPr/>
    </dgm:pt>
    <dgm:pt modelId="{F15E48DA-7C32-6140-BA3C-CBCA5DAAF17A}" type="pres">
      <dgm:prSet presAssocID="{11F1AEE6-26D3-594F-A762-4291304497B8}" presName="parentTextArrow" presStyleLbl="node1" presStyleIdx="2" presStyleCnt="4"/>
      <dgm:spPr/>
      <dgm:t>
        <a:bodyPr/>
        <a:lstStyle/>
        <a:p>
          <a:endParaRPr lang="en-US"/>
        </a:p>
      </dgm:t>
    </dgm:pt>
    <dgm:pt modelId="{5D3E0987-1359-6C44-AB06-D479DE6558C1}" type="pres">
      <dgm:prSet presAssocID="{4E524FCC-8760-9249-AC14-5B7D2B02C151}" presName="sp" presStyleCnt="0"/>
      <dgm:spPr/>
    </dgm:pt>
    <dgm:pt modelId="{9C05459E-98BA-6647-9BE4-2A804D6F50F5}" type="pres">
      <dgm:prSet presAssocID="{38EA6BAC-0738-D247-85A5-DBD4B0E8B692}" presName="arrowAndChildren" presStyleCnt="0"/>
      <dgm:spPr/>
    </dgm:pt>
    <dgm:pt modelId="{98203806-6B55-004A-AEBF-824A5A95549D}" type="pres">
      <dgm:prSet presAssocID="{38EA6BAC-0738-D247-85A5-DBD4B0E8B692}" presName="parentTextArrow" presStyleLbl="node1" presStyleIdx="3" presStyleCnt="4"/>
      <dgm:spPr/>
      <dgm:t>
        <a:bodyPr/>
        <a:lstStyle/>
        <a:p>
          <a:endParaRPr lang="en-US"/>
        </a:p>
      </dgm:t>
    </dgm:pt>
  </dgm:ptLst>
  <dgm:cxnLst>
    <dgm:cxn modelId="{70231135-B19F-9346-82DE-1A27AF7386C0}" type="presOf" srcId="{E560EFB0-E22D-A74C-A61F-CCAE423FFAFA}" destId="{D6BBA111-D4E0-EB49-B0FD-288C13A331CE}" srcOrd="0" destOrd="0" presId="urn:microsoft.com/office/officeart/2005/8/layout/process4"/>
    <dgm:cxn modelId="{5DBDFC6E-3A47-F643-8841-18831E24AB85}" srcId="{E560EFB0-E22D-A74C-A61F-CCAE423FFAFA}" destId="{11F1AEE6-26D3-594F-A762-4291304497B8}" srcOrd="1" destOrd="0" parTransId="{E587229E-1DC3-DA4A-B181-ABFDBA198D8C}" sibTransId="{5FDDC62E-B1E6-9B41-8F31-500DC5C90B03}"/>
    <dgm:cxn modelId="{5E2C4089-D04B-4B47-84CC-A7EF89E07B2D}" srcId="{E560EFB0-E22D-A74C-A61F-CCAE423FFAFA}" destId="{2BDD8DEC-4FCC-8E42-A3BF-37F70070F12C}" srcOrd="3" destOrd="0" parTransId="{4BA8F612-57F6-D045-9EF2-0D0EE20727CB}" sibTransId="{432D57FA-0E82-B144-87CF-A98BCA3A1845}"/>
    <dgm:cxn modelId="{AD35A9FB-3EBF-2443-B109-3A85927BF6FC}" type="presOf" srcId="{2BDD8DEC-4FCC-8E42-A3BF-37F70070F12C}" destId="{67AA4476-F9F2-954D-9680-25E04CD9355A}" srcOrd="0" destOrd="0" presId="urn:microsoft.com/office/officeart/2005/8/layout/process4"/>
    <dgm:cxn modelId="{C92DDEC1-D1F1-B245-A20E-4B513732FFE6}" srcId="{E560EFB0-E22D-A74C-A61F-CCAE423FFAFA}" destId="{033FB6D0-C685-494A-9D0D-83A4450C4EB8}" srcOrd="2" destOrd="0" parTransId="{3C9DD783-E84B-6B49-A170-C2CB6139639C}" sibTransId="{7A4FB6B7-A9D4-0F40-826B-19D93A7AA3D6}"/>
    <dgm:cxn modelId="{D39AE885-1EDB-FB4D-A7CA-1506793242C0}" type="presOf" srcId="{033FB6D0-C685-494A-9D0D-83A4450C4EB8}" destId="{2132DC8E-2608-DF4F-B2CF-7FC84E2F79DA}" srcOrd="0" destOrd="0" presId="urn:microsoft.com/office/officeart/2005/8/layout/process4"/>
    <dgm:cxn modelId="{9EED6CF0-EB15-AE40-B745-7158EA73A9B0}" type="presOf" srcId="{38EA6BAC-0738-D247-85A5-DBD4B0E8B692}" destId="{98203806-6B55-004A-AEBF-824A5A95549D}" srcOrd="0" destOrd="0" presId="urn:microsoft.com/office/officeart/2005/8/layout/process4"/>
    <dgm:cxn modelId="{1D8ED31B-D336-9E40-83F0-DBEDB3D08E33}" type="presOf" srcId="{11F1AEE6-26D3-594F-A762-4291304497B8}" destId="{F15E48DA-7C32-6140-BA3C-CBCA5DAAF17A}" srcOrd="0" destOrd="0" presId="urn:microsoft.com/office/officeart/2005/8/layout/process4"/>
    <dgm:cxn modelId="{31B8E82D-EA15-6849-A988-42FC09CE30CC}" srcId="{E560EFB0-E22D-A74C-A61F-CCAE423FFAFA}" destId="{38EA6BAC-0738-D247-85A5-DBD4B0E8B692}" srcOrd="0" destOrd="0" parTransId="{9509CB3C-3A91-C844-BEC5-CB90F41CBF39}" sibTransId="{4E524FCC-8760-9249-AC14-5B7D2B02C151}"/>
    <dgm:cxn modelId="{75FD1927-D6A8-904A-848F-74E9352AA125}" type="presParOf" srcId="{D6BBA111-D4E0-EB49-B0FD-288C13A331CE}" destId="{E3D30C8A-38B7-5847-8501-E2994FFCA847}" srcOrd="0" destOrd="0" presId="urn:microsoft.com/office/officeart/2005/8/layout/process4"/>
    <dgm:cxn modelId="{FE925DE6-9FD1-214F-B748-E0838245A091}" type="presParOf" srcId="{E3D30C8A-38B7-5847-8501-E2994FFCA847}" destId="{67AA4476-F9F2-954D-9680-25E04CD9355A}" srcOrd="0" destOrd="0" presId="urn:microsoft.com/office/officeart/2005/8/layout/process4"/>
    <dgm:cxn modelId="{0C47D513-2C7C-014B-915F-CC1B9C1201B5}" type="presParOf" srcId="{D6BBA111-D4E0-EB49-B0FD-288C13A331CE}" destId="{6A937E48-9ABB-0340-86A7-0972C778F6FB}" srcOrd="1" destOrd="0" presId="urn:microsoft.com/office/officeart/2005/8/layout/process4"/>
    <dgm:cxn modelId="{CA812443-241B-7649-9C1B-F06F47738209}" type="presParOf" srcId="{D6BBA111-D4E0-EB49-B0FD-288C13A331CE}" destId="{E5944910-AE79-F54E-97B0-A2F667E48D35}" srcOrd="2" destOrd="0" presId="urn:microsoft.com/office/officeart/2005/8/layout/process4"/>
    <dgm:cxn modelId="{81E22B91-7F52-DC4D-BD40-39C61819C6EE}" type="presParOf" srcId="{E5944910-AE79-F54E-97B0-A2F667E48D35}" destId="{2132DC8E-2608-DF4F-B2CF-7FC84E2F79DA}" srcOrd="0" destOrd="0" presId="urn:microsoft.com/office/officeart/2005/8/layout/process4"/>
    <dgm:cxn modelId="{6145D890-ECBD-294C-A663-3F80B80BFDC2}" type="presParOf" srcId="{D6BBA111-D4E0-EB49-B0FD-288C13A331CE}" destId="{0593CF52-EF5B-E94F-B660-0A2EC365456E}" srcOrd="3" destOrd="0" presId="urn:microsoft.com/office/officeart/2005/8/layout/process4"/>
    <dgm:cxn modelId="{F2FDD0BF-8EC6-D145-967B-376AA3766CA8}" type="presParOf" srcId="{D6BBA111-D4E0-EB49-B0FD-288C13A331CE}" destId="{645158ED-B44E-E844-B118-DBEA7FBB0D5B}" srcOrd="4" destOrd="0" presId="urn:microsoft.com/office/officeart/2005/8/layout/process4"/>
    <dgm:cxn modelId="{6EA53B07-6116-3C4A-9C14-76E8834B4678}" type="presParOf" srcId="{645158ED-B44E-E844-B118-DBEA7FBB0D5B}" destId="{F15E48DA-7C32-6140-BA3C-CBCA5DAAF17A}" srcOrd="0" destOrd="0" presId="urn:microsoft.com/office/officeart/2005/8/layout/process4"/>
    <dgm:cxn modelId="{66E2C555-8BA6-094E-BB3E-AB87E2CE9585}" type="presParOf" srcId="{D6BBA111-D4E0-EB49-B0FD-288C13A331CE}" destId="{5D3E0987-1359-6C44-AB06-D479DE6558C1}" srcOrd="5" destOrd="0" presId="urn:microsoft.com/office/officeart/2005/8/layout/process4"/>
    <dgm:cxn modelId="{5BB74A3A-5FEE-3644-AFA5-D85EAFADF0D9}" type="presParOf" srcId="{D6BBA111-D4E0-EB49-B0FD-288C13A331CE}" destId="{9C05459E-98BA-6647-9BE4-2A804D6F50F5}" srcOrd="6" destOrd="0" presId="urn:microsoft.com/office/officeart/2005/8/layout/process4"/>
    <dgm:cxn modelId="{581B4928-46B9-6E4F-A868-DFA704F48336}" type="presParOf" srcId="{9C05459E-98BA-6647-9BE4-2A804D6F50F5}" destId="{98203806-6B55-004A-AEBF-824A5A95549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51E916-BEAB-114E-8B30-CC3EBBC53D09}" type="doc">
      <dgm:prSet loTypeId="urn:microsoft.com/office/officeart/2005/8/layout/hProcess9" loCatId="process" qsTypeId="urn:microsoft.com/office/officeart/2005/8/quickstyle/simple4" qsCatId="simple" csTypeId="urn:microsoft.com/office/officeart/2005/8/colors/colorful4" csCatId="colorful" phldr="1"/>
      <dgm:spPr/>
      <dgm:t>
        <a:bodyPr/>
        <a:lstStyle/>
        <a:p>
          <a:endParaRPr lang="en-US"/>
        </a:p>
      </dgm:t>
    </dgm:pt>
    <dgm:pt modelId="{27BDF734-427D-1A48-9205-0C36F27F2141}">
      <dgm:prSet phldrT="[Text]" custT="1"/>
      <dgm:spPr/>
      <dgm:t>
        <a:bodyPr/>
        <a:lstStyle/>
        <a:p>
          <a:r>
            <a:rPr lang="en-US" sz="1800" b="1" dirty="0" smtClean="0">
              <a:solidFill>
                <a:schemeClr val="tx1"/>
              </a:solidFill>
              <a:latin typeface="Arial"/>
              <a:cs typeface="Arial"/>
            </a:rPr>
            <a:t>2 types of Genetic Testing: DTC and Genetic Counselor</a:t>
          </a:r>
          <a:endParaRPr lang="en-US" sz="1800" b="1" dirty="0">
            <a:solidFill>
              <a:schemeClr val="tx1"/>
            </a:solidFill>
            <a:latin typeface="Arial"/>
            <a:cs typeface="Arial"/>
          </a:endParaRPr>
        </a:p>
      </dgm:t>
    </dgm:pt>
    <dgm:pt modelId="{C4EA7283-E9E4-7540-948F-F6A5F39F2351}" type="parTrans" cxnId="{D7DB354A-610B-FB49-B531-5B2E7BE952ED}">
      <dgm:prSet/>
      <dgm:spPr/>
      <dgm:t>
        <a:bodyPr/>
        <a:lstStyle/>
        <a:p>
          <a:endParaRPr lang="en-US" sz="1800" b="1">
            <a:solidFill>
              <a:schemeClr val="tx1"/>
            </a:solidFill>
            <a:latin typeface="Arial"/>
            <a:cs typeface="Arial"/>
          </a:endParaRPr>
        </a:p>
      </dgm:t>
    </dgm:pt>
    <dgm:pt modelId="{E77DB3E3-7E76-C846-A312-6B785C5BA3AE}" type="sibTrans" cxnId="{D7DB354A-610B-FB49-B531-5B2E7BE952ED}">
      <dgm:prSet/>
      <dgm:spPr/>
      <dgm:t>
        <a:bodyPr/>
        <a:lstStyle/>
        <a:p>
          <a:endParaRPr lang="en-US" sz="1800" b="1">
            <a:solidFill>
              <a:schemeClr val="tx1"/>
            </a:solidFill>
            <a:latin typeface="Arial"/>
            <a:cs typeface="Arial"/>
          </a:endParaRPr>
        </a:p>
      </dgm:t>
    </dgm:pt>
    <dgm:pt modelId="{012CA1E0-6ECC-004A-9F0C-F16D0B20087A}">
      <dgm:prSet custT="1"/>
      <dgm:spPr/>
      <dgm:t>
        <a:bodyPr/>
        <a:lstStyle/>
        <a:p>
          <a:r>
            <a:rPr lang="en-US" sz="1800" b="1" dirty="0" smtClean="0">
              <a:solidFill>
                <a:schemeClr val="tx1"/>
              </a:solidFill>
              <a:latin typeface="Arial"/>
              <a:cs typeface="Arial"/>
            </a:rPr>
            <a:t>Variants of Unknown Significance</a:t>
          </a:r>
          <a:endParaRPr lang="en-US" sz="1800" b="1" dirty="0">
            <a:solidFill>
              <a:schemeClr val="tx1"/>
            </a:solidFill>
            <a:latin typeface="Arial"/>
            <a:cs typeface="Arial"/>
          </a:endParaRPr>
        </a:p>
      </dgm:t>
    </dgm:pt>
    <dgm:pt modelId="{946E0812-6200-DC40-A9DB-A74B76818D43}" type="parTrans" cxnId="{858E9971-5612-C042-88CE-72F317D20042}">
      <dgm:prSet/>
      <dgm:spPr/>
      <dgm:t>
        <a:bodyPr/>
        <a:lstStyle/>
        <a:p>
          <a:endParaRPr lang="en-US" sz="1800" b="1">
            <a:solidFill>
              <a:schemeClr val="tx1"/>
            </a:solidFill>
            <a:latin typeface="Arial"/>
            <a:cs typeface="Arial"/>
          </a:endParaRPr>
        </a:p>
      </dgm:t>
    </dgm:pt>
    <dgm:pt modelId="{8C958B05-7664-B140-9DC5-4A6460B5679E}" type="sibTrans" cxnId="{858E9971-5612-C042-88CE-72F317D20042}">
      <dgm:prSet/>
      <dgm:spPr/>
      <dgm:t>
        <a:bodyPr/>
        <a:lstStyle/>
        <a:p>
          <a:endParaRPr lang="en-US" sz="1800" b="1">
            <a:solidFill>
              <a:schemeClr val="tx1"/>
            </a:solidFill>
            <a:latin typeface="Arial"/>
            <a:cs typeface="Arial"/>
          </a:endParaRPr>
        </a:p>
      </dgm:t>
    </dgm:pt>
    <dgm:pt modelId="{35087501-4B35-C745-A782-512A01B00318}">
      <dgm:prSet phldrT="[Text]" custT="1"/>
      <dgm:spPr/>
      <dgm:t>
        <a:bodyPr/>
        <a:lstStyle/>
        <a:p>
          <a:r>
            <a:rPr lang="en-US" sz="1800" b="1" dirty="0" smtClean="0">
              <a:solidFill>
                <a:schemeClr val="tx1"/>
              </a:solidFill>
              <a:latin typeface="Arial"/>
              <a:cs typeface="Arial"/>
            </a:rPr>
            <a:t>Duty to </a:t>
          </a:r>
          <a:r>
            <a:rPr lang="en-US" sz="1800" b="1" dirty="0" err="1" smtClean="0">
              <a:solidFill>
                <a:schemeClr val="tx1"/>
              </a:solidFill>
              <a:latin typeface="Arial"/>
              <a:cs typeface="Arial"/>
            </a:rPr>
            <a:t>Recontact</a:t>
          </a:r>
          <a:endParaRPr lang="en-US" sz="1800" b="1" dirty="0">
            <a:solidFill>
              <a:schemeClr val="tx1"/>
            </a:solidFill>
            <a:latin typeface="Arial"/>
            <a:cs typeface="Arial"/>
          </a:endParaRPr>
        </a:p>
      </dgm:t>
    </dgm:pt>
    <dgm:pt modelId="{11D93F73-3A49-3845-ABE7-B021A653DE95}" type="parTrans" cxnId="{4D703C0F-65AF-E44A-92E8-986D23E90135}">
      <dgm:prSet/>
      <dgm:spPr/>
      <dgm:t>
        <a:bodyPr/>
        <a:lstStyle/>
        <a:p>
          <a:endParaRPr lang="en-US" sz="1800" b="1">
            <a:solidFill>
              <a:schemeClr val="tx1"/>
            </a:solidFill>
            <a:latin typeface="Arial"/>
            <a:cs typeface="Arial"/>
          </a:endParaRPr>
        </a:p>
      </dgm:t>
    </dgm:pt>
    <dgm:pt modelId="{7A21BE12-3FDE-1D4D-B874-182661E6909B}" type="sibTrans" cxnId="{4D703C0F-65AF-E44A-92E8-986D23E90135}">
      <dgm:prSet/>
      <dgm:spPr/>
      <dgm:t>
        <a:bodyPr/>
        <a:lstStyle/>
        <a:p>
          <a:endParaRPr lang="en-US" sz="1800" b="1">
            <a:solidFill>
              <a:schemeClr val="tx1"/>
            </a:solidFill>
            <a:latin typeface="Arial"/>
            <a:cs typeface="Arial"/>
          </a:endParaRPr>
        </a:p>
      </dgm:t>
    </dgm:pt>
    <dgm:pt modelId="{A316B7B2-318D-D641-A918-FDE2E43D2F31}">
      <dgm:prSet phldrT="[Text]" custT="1"/>
      <dgm:spPr/>
      <dgm:t>
        <a:bodyPr/>
        <a:lstStyle/>
        <a:p>
          <a:r>
            <a:rPr lang="en-US" sz="1800" b="1" dirty="0" smtClean="0">
              <a:solidFill>
                <a:schemeClr val="tx1"/>
              </a:solidFill>
              <a:latin typeface="Arial"/>
              <a:cs typeface="Arial"/>
            </a:rPr>
            <a:t>Incidental Findings</a:t>
          </a:r>
          <a:endParaRPr lang="en-US" sz="1800" b="1" dirty="0">
            <a:solidFill>
              <a:schemeClr val="tx1"/>
            </a:solidFill>
            <a:latin typeface="Arial"/>
            <a:cs typeface="Arial"/>
          </a:endParaRPr>
        </a:p>
      </dgm:t>
    </dgm:pt>
    <dgm:pt modelId="{F05584CD-D8F1-B84C-AF09-3A4417243994}" type="parTrans" cxnId="{00B02C67-03EA-CC43-A996-5C83FDB83F61}">
      <dgm:prSet/>
      <dgm:spPr/>
      <dgm:t>
        <a:bodyPr/>
        <a:lstStyle/>
        <a:p>
          <a:endParaRPr lang="en-US" sz="1800" b="1">
            <a:solidFill>
              <a:schemeClr val="tx1"/>
            </a:solidFill>
            <a:latin typeface="Arial"/>
            <a:cs typeface="Arial"/>
          </a:endParaRPr>
        </a:p>
      </dgm:t>
    </dgm:pt>
    <dgm:pt modelId="{B8127A44-314C-4240-8AD1-15C178E5BC58}" type="sibTrans" cxnId="{00B02C67-03EA-CC43-A996-5C83FDB83F61}">
      <dgm:prSet/>
      <dgm:spPr/>
      <dgm:t>
        <a:bodyPr/>
        <a:lstStyle/>
        <a:p>
          <a:endParaRPr lang="en-US" sz="1800" b="1">
            <a:solidFill>
              <a:schemeClr val="tx1"/>
            </a:solidFill>
            <a:latin typeface="Arial"/>
            <a:cs typeface="Arial"/>
          </a:endParaRPr>
        </a:p>
      </dgm:t>
    </dgm:pt>
    <dgm:pt modelId="{DA98B223-9672-F649-95AB-550EE3FC39E3}" type="pres">
      <dgm:prSet presAssocID="{0851E916-BEAB-114E-8B30-CC3EBBC53D09}" presName="CompostProcess" presStyleCnt="0">
        <dgm:presLayoutVars>
          <dgm:dir/>
          <dgm:resizeHandles val="exact"/>
        </dgm:presLayoutVars>
      </dgm:prSet>
      <dgm:spPr/>
      <dgm:t>
        <a:bodyPr/>
        <a:lstStyle/>
        <a:p>
          <a:endParaRPr lang="en-US"/>
        </a:p>
      </dgm:t>
    </dgm:pt>
    <dgm:pt modelId="{FB0CC0F9-D8BD-DD42-8BAA-5EAD5C1C128A}" type="pres">
      <dgm:prSet presAssocID="{0851E916-BEAB-114E-8B30-CC3EBBC53D09}" presName="arrow" presStyleLbl="bgShp" presStyleIdx="0" presStyleCnt="1" custScaleX="117647"/>
      <dgm:spPr/>
    </dgm:pt>
    <dgm:pt modelId="{33D29089-3BBF-344B-AAC4-93CFA2986B24}" type="pres">
      <dgm:prSet presAssocID="{0851E916-BEAB-114E-8B30-CC3EBBC53D09}" presName="linearProcess" presStyleCnt="0"/>
      <dgm:spPr/>
    </dgm:pt>
    <dgm:pt modelId="{A3110787-7145-BD4C-9209-45E3D8CD8E29}" type="pres">
      <dgm:prSet presAssocID="{27BDF734-427D-1A48-9205-0C36F27F2141}" presName="textNode" presStyleLbl="node1" presStyleIdx="0" presStyleCnt="4" custLinFactNeighborX="35348">
        <dgm:presLayoutVars>
          <dgm:bulletEnabled val="1"/>
        </dgm:presLayoutVars>
      </dgm:prSet>
      <dgm:spPr/>
      <dgm:t>
        <a:bodyPr/>
        <a:lstStyle/>
        <a:p>
          <a:endParaRPr lang="en-US"/>
        </a:p>
      </dgm:t>
    </dgm:pt>
    <dgm:pt modelId="{0ECAC10B-0EE7-4A4A-9FB8-048A1CC5A5AE}" type="pres">
      <dgm:prSet presAssocID="{E77DB3E3-7E76-C846-A312-6B785C5BA3AE}" presName="sibTrans" presStyleCnt="0"/>
      <dgm:spPr/>
    </dgm:pt>
    <dgm:pt modelId="{1A1AB000-F358-FF4B-ADC0-BEDA9B8693A0}" type="pres">
      <dgm:prSet presAssocID="{012CA1E0-6ECC-004A-9F0C-F16D0B20087A}" presName="textNode" presStyleLbl="node1" presStyleIdx="1" presStyleCnt="4" custScaleX="111807" custLinFactNeighborX="-11339">
        <dgm:presLayoutVars>
          <dgm:bulletEnabled val="1"/>
        </dgm:presLayoutVars>
      </dgm:prSet>
      <dgm:spPr/>
      <dgm:t>
        <a:bodyPr/>
        <a:lstStyle/>
        <a:p>
          <a:endParaRPr lang="en-US"/>
        </a:p>
      </dgm:t>
    </dgm:pt>
    <dgm:pt modelId="{73D148C6-0F96-1740-BAC2-4CCE964D24BD}" type="pres">
      <dgm:prSet presAssocID="{8C958B05-7664-B140-9DC5-4A6460B5679E}" presName="sibTrans" presStyleCnt="0"/>
      <dgm:spPr/>
    </dgm:pt>
    <dgm:pt modelId="{A68EEBBE-0649-1448-A973-E7B55B6D8566}" type="pres">
      <dgm:prSet presAssocID="{35087501-4B35-C745-A782-512A01B00318}" presName="textNode" presStyleLbl="node1" presStyleIdx="2" presStyleCnt="4" custScaleX="134018" custLinFactNeighborX="-20879">
        <dgm:presLayoutVars>
          <dgm:bulletEnabled val="1"/>
        </dgm:presLayoutVars>
      </dgm:prSet>
      <dgm:spPr/>
      <dgm:t>
        <a:bodyPr/>
        <a:lstStyle/>
        <a:p>
          <a:endParaRPr lang="en-US"/>
        </a:p>
      </dgm:t>
    </dgm:pt>
    <dgm:pt modelId="{2381553A-4A2F-6A40-98AE-D4320815F366}" type="pres">
      <dgm:prSet presAssocID="{7A21BE12-3FDE-1D4D-B874-182661E6909B}" presName="sibTrans" presStyleCnt="0"/>
      <dgm:spPr/>
    </dgm:pt>
    <dgm:pt modelId="{B6CCB48F-65BF-CA4C-8A79-3F1EFD501B30}" type="pres">
      <dgm:prSet presAssocID="{A316B7B2-318D-D641-A918-FDE2E43D2F31}" presName="textNode" presStyleLbl="node1" presStyleIdx="3" presStyleCnt="4" custScaleX="118114" custLinFactNeighborX="-64260">
        <dgm:presLayoutVars>
          <dgm:bulletEnabled val="1"/>
        </dgm:presLayoutVars>
      </dgm:prSet>
      <dgm:spPr/>
      <dgm:t>
        <a:bodyPr/>
        <a:lstStyle/>
        <a:p>
          <a:endParaRPr lang="en-US"/>
        </a:p>
      </dgm:t>
    </dgm:pt>
  </dgm:ptLst>
  <dgm:cxnLst>
    <dgm:cxn modelId="{94664ECB-F3FB-794D-B4BC-E28D60B44395}" type="presOf" srcId="{27BDF734-427D-1A48-9205-0C36F27F2141}" destId="{A3110787-7145-BD4C-9209-45E3D8CD8E29}" srcOrd="0" destOrd="0" presId="urn:microsoft.com/office/officeart/2005/8/layout/hProcess9"/>
    <dgm:cxn modelId="{39D7AB1C-0601-AD48-8795-64D521A9232E}" type="presOf" srcId="{35087501-4B35-C745-A782-512A01B00318}" destId="{A68EEBBE-0649-1448-A973-E7B55B6D8566}" srcOrd="0" destOrd="0" presId="urn:microsoft.com/office/officeart/2005/8/layout/hProcess9"/>
    <dgm:cxn modelId="{C8E50869-FD5D-8642-A5DB-5809DA1CE3B9}" type="presOf" srcId="{A316B7B2-318D-D641-A918-FDE2E43D2F31}" destId="{B6CCB48F-65BF-CA4C-8A79-3F1EFD501B30}" srcOrd="0" destOrd="0" presId="urn:microsoft.com/office/officeart/2005/8/layout/hProcess9"/>
    <dgm:cxn modelId="{B19484D2-421B-6A4B-8CA5-C46C79A6EF98}" type="presOf" srcId="{0851E916-BEAB-114E-8B30-CC3EBBC53D09}" destId="{DA98B223-9672-F649-95AB-550EE3FC39E3}" srcOrd="0" destOrd="0" presId="urn:microsoft.com/office/officeart/2005/8/layout/hProcess9"/>
    <dgm:cxn modelId="{D7DB354A-610B-FB49-B531-5B2E7BE952ED}" srcId="{0851E916-BEAB-114E-8B30-CC3EBBC53D09}" destId="{27BDF734-427D-1A48-9205-0C36F27F2141}" srcOrd="0" destOrd="0" parTransId="{C4EA7283-E9E4-7540-948F-F6A5F39F2351}" sibTransId="{E77DB3E3-7E76-C846-A312-6B785C5BA3AE}"/>
    <dgm:cxn modelId="{4D703C0F-65AF-E44A-92E8-986D23E90135}" srcId="{0851E916-BEAB-114E-8B30-CC3EBBC53D09}" destId="{35087501-4B35-C745-A782-512A01B00318}" srcOrd="2" destOrd="0" parTransId="{11D93F73-3A49-3845-ABE7-B021A653DE95}" sibTransId="{7A21BE12-3FDE-1D4D-B874-182661E6909B}"/>
    <dgm:cxn modelId="{00B02C67-03EA-CC43-A996-5C83FDB83F61}" srcId="{0851E916-BEAB-114E-8B30-CC3EBBC53D09}" destId="{A316B7B2-318D-D641-A918-FDE2E43D2F31}" srcOrd="3" destOrd="0" parTransId="{F05584CD-D8F1-B84C-AF09-3A4417243994}" sibTransId="{B8127A44-314C-4240-8AD1-15C178E5BC58}"/>
    <dgm:cxn modelId="{18108985-2332-0946-89A5-585A4CE01780}" type="presOf" srcId="{012CA1E0-6ECC-004A-9F0C-F16D0B20087A}" destId="{1A1AB000-F358-FF4B-ADC0-BEDA9B8693A0}" srcOrd="0" destOrd="0" presId="urn:microsoft.com/office/officeart/2005/8/layout/hProcess9"/>
    <dgm:cxn modelId="{858E9971-5612-C042-88CE-72F317D20042}" srcId="{0851E916-BEAB-114E-8B30-CC3EBBC53D09}" destId="{012CA1E0-6ECC-004A-9F0C-F16D0B20087A}" srcOrd="1" destOrd="0" parTransId="{946E0812-6200-DC40-A9DB-A74B76818D43}" sibTransId="{8C958B05-7664-B140-9DC5-4A6460B5679E}"/>
    <dgm:cxn modelId="{616CBF6A-5D3D-764C-808D-977E5DF7C99D}" type="presParOf" srcId="{DA98B223-9672-F649-95AB-550EE3FC39E3}" destId="{FB0CC0F9-D8BD-DD42-8BAA-5EAD5C1C128A}" srcOrd="0" destOrd="0" presId="urn:microsoft.com/office/officeart/2005/8/layout/hProcess9"/>
    <dgm:cxn modelId="{0F855EEC-DE62-9748-A0D5-DBBD590FAE42}" type="presParOf" srcId="{DA98B223-9672-F649-95AB-550EE3FC39E3}" destId="{33D29089-3BBF-344B-AAC4-93CFA2986B24}" srcOrd="1" destOrd="0" presId="urn:microsoft.com/office/officeart/2005/8/layout/hProcess9"/>
    <dgm:cxn modelId="{584927A9-1E16-0942-9583-FA88E50F43DD}" type="presParOf" srcId="{33D29089-3BBF-344B-AAC4-93CFA2986B24}" destId="{A3110787-7145-BD4C-9209-45E3D8CD8E29}" srcOrd="0" destOrd="0" presId="urn:microsoft.com/office/officeart/2005/8/layout/hProcess9"/>
    <dgm:cxn modelId="{CCD59481-B7F1-AD41-AA80-7AEF0FC06E9A}" type="presParOf" srcId="{33D29089-3BBF-344B-AAC4-93CFA2986B24}" destId="{0ECAC10B-0EE7-4A4A-9FB8-048A1CC5A5AE}" srcOrd="1" destOrd="0" presId="urn:microsoft.com/office/officeart/2005/8/layout/hProcess9"/>
    <dgm:cxn modelId="{F71E8F28-B51A-0843-969E-9F552708BD76}" type="presParOf" srcId="{33D29089-3BBF-344B-AAC4-93CFA2986B24}" destId="{1A1AB000-F358-FF4B-ADC0-BEDA9B8693A0}" srcOrd="2" destOrd="0" presId="urn:microsoft.com/office/officeart/2005/8/layout/hProcess9"/>
    <dgm:cxn modelId="{889A8528-7E81-254A-9F6B-569F547AEF3F}" type="presParOf" srcId="{33D29089-3BBF-344B-AAC4-93CFA2986B24}" destId="{73D148C6-0F96-1740-BAC2-4CCE964D24BD}" srcOrd="3" destOrd="0" presId="urn:microsoft.com/office/officeart/2005/8/layout/hProcess9"/>
    <dgm:cxn modelId="{8E066E35-03E5-594D-921E-37B9AA5A77F3}" type="presParOf" srcId="{33D29089-3BBF-344B-AAC4-93CFA2986B24}" destId="{A68EEBBE-0649-1448-A973-E7B55B6D8566}" srcOrd="4" destOrd="0" presId="urn:microsoft.com/office/officeart/2005/8/layout/hProcess9"/>
    <dgm:cxn modelId="{F0B05D04-D6EB-4A44-847B-B2946D791A1D}" type="presParOf" srcId="{33D29089-3BBF-344B-AAC4-93CFA2986B24}" destId="{2381553A-4A2F-6A40-98AE-D4320815F366}" srcOrd="5" destOrd="0" presId="urn:microsoft.com/office/officeart/2005/8/layout/hProcess9"/>
    <dgm:cxn modelId="{2FD5109C-3AA0-5B46-AC9D-B37A67441A5E}" type="presParOf" srcId="{33D29089-3BBF-344B-AAC4-93CFA2986B24}" destId="{B6CCB48F-65BF-CA4C-8A79-3F1EFD501B3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CC0F9-D8BD-DD42-8BAA-5EAD5C1C128A}">
      <dsp:nvSpPr>
        <dsp:cNvPr id="0" name=""/>
        <dsp:cNvSpPr/>
      </dsp:nvSpPr>
      <dsp:spPr>
        <a:xfrm>
          <a:off x="2" y="0"/>
          <a:ext cx="9143995" cy="4130936"/>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3110787-7145-BD4C-9209-45E3D8CD8E29}">
      <dsp:nvSpPr>
        <dsp:cNvPr id="0" name=""/>
        <dsp:cNvSpPr/>
      </dsp:nvSpPr>
      <dsp:spPr>
        <a:xfrm>
          <a:off x="81095" y="1239280"/>
          <a:ext cx="1158241" cy="1652374"/>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Intro to Genetic Testing</a:t>
          </a:r>
          <a:endParaRPr lang="en-US" sz="1800" b="1" kern="1200" dirty="0">
            <a:solidFill>
              <a:schemeClr val="tx1"/>
            </a:solidFill>
            <a:latin typeface="Arial"/>
            <a:cs typeface="Arial"/>
          </a:endParaRPr>
        </a:p>
      </dsp:txBody>
      <dsp:txXfrm>
        <a:off x="137636" y="1295821"/>
        <a:ext cx="1045159" cy="1539292"/>
      </dsp:txXfrm>
    </dsp:sp>
    <dsp:sp modelId="{58B1DFAF-86FD-F544-8524-D0648B687400}">
      <dsp:nvSpPr>
        <dsp:cNvPr id="0" name=""/>
        <dsp:cNvSpPr/>
      </dsp:nvSpPr>
      <dsp:spPr>
        <a:xfrm>
          <a:off x="1389232" y="1239280"/>
          <a:ext cx="848318" cy="1652374"/>
        </a:xfrm>
        <a:prstGeom prst="roundRect">
          <a:avLst/>
        </a:prstGeom>
        <a:gradFill rotWithShape="0">
          <a:gsLst>
            <a:gs pos="0">
              <a:schemeClr val="accent4">
                <a:hueOff val="-892954"/>
                <a:satOff val="5380"/>
                <a:lumOff val="431"/>
                <a:alphaOff val="0"/>
                <a:tint val="100000"/>
                <a:shade val="100000"/>
                <a:satMod val="130000"/>
              </a:schemeClr>
            </a:gs>
            <a:gs pos="100000">
              <a:schemeClr val="accent4">
                <a:hueOff val="-892954"/>
                <a:satOff val="5380"/>
                <a:lumOff val="431"/>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Case 1</a:t>
          </a:r>
          <a:endParaRPr lang="en-US" sz="1800" b="1" kern="1200" dirty="0">
            <a:solidFill>
              <a:schemeClr val="tx1"/>
            </a:solidFill>
            <a:latin typeface="Arial"/>
            <a:cs typeface="Arial"/>
          </a:endParaRPr>
        </a:p>
      </dsp:txBody>
      <dsp:txXfrm>
        <a:off x="1430643" y="1280691"/>
        <a:ext cx="765496" cy="1569552"/>
      </dsp:txXfrm>
    </dsp:sp>
    <dsp:sp modelId="{1A1AB000-F358-FF4B-ADC0-BEDA9B8693A0}">
      <dsp:nvSpPr>
        <dsp:cNvPr id="0" name=""/>
        <dsp:cNvSpPr/>
      </dsp:nvSpPr>
      <dsp:spPr>
        <a:xfrm>
          <a:off x="2400292" y="1239280"/>
          <a:ext cx="1783366" cy="1652374"/>
        </a:xfrm>
        <a:prstGeom prst="roundRect">
          <a:avLst/>
        </a:prstGeom>
        <a:gradFill rotWithShape="0">
          <a:gsLst>
            <a:gs pos="0">
              <a:schemeClr val="accent4">
                <a:hueOff val="-1785909"/>
                <a:satOff val="10760"/>
                <a:lumOff val="862"/>
                <a:alphaOff val="0"/>
                <a:tint val="100000"/>
                <a:shade val="100000"/>
                <a:satMod val="130000"/>
              </a:schemeClr>
            </a:gs>
            <a:gs pos="100000">
              <a:schemeClr val="accent4">
                <a:hueOff val="-1785909"/>
                <a:satOff val="10760"/>
                <a:lumOff val="86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Variants of Unknown Significance</a:t>
          </a:r>
          <a:endParaRPr lang="en-US" sz="1800" b="1" kern="1200" dirty="0">
            <a:solidFill>
              <a:schemeClr val="tx1"/>
            </a:solidFill>
            <a:latin typeface="Arial"/>
            <a:cs typeface="Arial"/>
          </a:endParaRPr>
        </a:p>
      </dsp:txBody>
      <dsp:txXfrm>
        <a:off x="2480954" y="1319942"/>
        <a:ext cx="1622042" cy="1491050"/>
      </dsp:txXfrm>
    </dsp:sp>
    <dsp:sp modelId="{A68EEBBE-0649-1448-A973-E7B55B6D8566}">
      <dsp:nvSpPr>
        <dsp:cNvPr id="0" name=""/>
        <dsp:cNvSpPr/>
      </dsp:nvSpPr>
      <dsp:spPr>
        <a:xfrm>
          <a:off x="4345577" y="1239280"/>
          <a:ext cx="1552251" cy="1652374"/>
        </a:xfrm>
        <a:prstGeom prst="roundRect">
          <a:avLst/>
        </a:prstGeom>
        <a:gradFill rotWithShape="0">
          <a:gsLst>
            <a:gs pos="0">
              <a:schemeClr val="accent4">
                <a:hueOff val="-2678863"/>
                <a:satOff val="16139"/>
                <a:lumOff val="1294"/>
                <a:alphaOff val="0"/>
                <a:tint val="100000"/>
                <a:shade val="100000"/>
                <a:satMod val="130000"/>
              </a:schemeClr>
            </a:gs>
            <a:gs pos="100000">
              <a:schemeClr val="accent4">
                <a:hueOff val="-2678863"/>
                <a:satOff val="16139"/>
                <a:lumOff val="1294"/>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Duty to </a:t>
          </a:r>
          <a:r>
            <a:rPr lang="en-US" sz="1800" b="1" kern="1200" dirty="0" err="1" smtClean="0">
              <a:solidFill>
                <a:schemeClr val="tx1"/>
              </a:solidFill>
              <a:latin typeface="Arial"/>
              <a:cs typeface="Arial"/>
            </a:rPr>
            <a:t>Recontact</a:t>
          </a:r>
          <a:endParaRPr lang="en-US" sz="1800" b="1" kern="1200" dirty="0">
            <a:solidFill>
              <a:schemeClr val="tx1"/>
            </a:solidFill>
            <a:latin typeface="Arial"/>
            <a:cs typeface="Arial"/>
          </a:endParaRPr>
        </a:p>
      </dsp:txBody>
      <dsp:txXfrm>
        <a:off x="4421352" y="1315055"/>
        <a:ext cx="1400701" cy="1500824"/>
      </dsp:txXfrm>
    </dsp:sp>
    <dsp:sp modelId="{C587959D-8A25-3B47-98B3-B0DA6E1B3A46}">
      <dsp:nvSpPr>
        <dsp:cNvPr id="0" name=""/>
        <dsp:cNvSpPr/>
      </dsp:nvSpPr>
      <dsp:spPr>
        <a:xfrm>
          <a:off x="6064194" y="1239280"/>
          <a:ext cx="759169" cy="1652374"/>
        </a:xfrm>
        <a:prstGeom prst="roundRect">
          <a:avLst/>
        </a:prstGeom>
        <a:gradFill rotWithShape="0">
          <a:gsLst>
            <a:gs pos="0">
              <a:schemeClr val="accent4">
                <a:hueOff val="-3571817"/>
                <a:satOff val="21519"/>
                <a:lumOff val="1725"/>
                <a:alphaOff val="0"/>
                <a:tint val="100000"/>
                <a:shade val="100000"/>
                <a:satMod val="130000"/>
              </a:schemeClr>
            </a:gs>
            <a:gs pos="100000">
              <a:schemeClr val="accent4">
                <a:hueOff val="-3571817"/>
                <a:satOff val="21519"/>
                <a:lumOff val="172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Case 2</a:t>
          </a:r>
          <a:endParaRPr lang="en-US" sz="1800" b="1" kern="1200" dirty="0">
            <a:solidFill>
              <a:schemeClr val="tx1"/>
            </a:solidFill>
            <a:latin typeface="Arial"/>
            <a:cs typeface="Arial"/>
          </a:endParaRPr>
        </a:p>
      </dsp:txBody>
      <dsp:txXfrm>
        <a:off x="6101254" y="1276340"/>
        <a:ext cx="685049" cy="1578254"/>
      </dsp:txXfrm>
    </dsp:sp>
    <dsp:sp modelId="{B6CCB48F-65BF-CA4C-8A79-3F1EFD501B30}">
      <dsp:nvSpPr>
        <dsp:cNvPr id="0" name=""/>
        <dsp:cNvSpPr/>
      </dsp:nvSpPr>
      <dsp:spPr>
        <a:xfrm>
          <a:off x="6975263" y="1239280"/>
          <a:ext cx="1368044" cy="1652374"/>
        </a:xfrm>
        <a:prstGeom prst="round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Incidental Findings</a:t>
          </a:r>
          <a:endParaRPr lang="en-US" sz="1800" b="1" kern="1200" dirty="0">
            <a:solidFill>
              <a:schemeClr val="tx1"/>
            </a:solidFill>
            <a:latin typeface="Arial"/>
            <a:cs typeface="Arial"/>
          </a:endParaRPr>
        </a:p>
      </dsp:txBody>
      <dsp:txXfrm>
        <a:off x="7042045" y="1306062"/>
        <a:ext cx="1234480" cy="15188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490E2-9109-C54F-9845-6192A413F2E3}">
      <dsp:nvSpPr>
        <dsp:cNvPr id="0" name=""/>
        <dsp:cNvSpPr/>
      </dsp:nvSpPr>
      <dsp:spPr>
        <a:xfrm>
          <a:off x="6295" y="57306"/>
          <a:ext cx="1881633" cy="2236392"/>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latin typeface="Arial"/>
              <a:cs typeface="Arial"/>
            </a:rPr>
            <a:t>1994: Myriad Genetics sequences </a:t>
          </a:r>
          <a:r>
            <a:rPr lang="en-US" sz="1800" i="1" kern="1200" dirty="0" smtClean="0">
              <a:solidFill>
                <a:srgbClr val="000000"/>
              </a:solidFill>
              <a:latin typeface="Arial"/>
              <a:cs typeface="Arial"/>
            </a:rPr>
            <a:t>BRCA1 and 2</a:t>
          </a:r>
          <a:r>
            <a:rPr lang="en-US" sz="1800" kern="1200" dirty="0" smtClean="0">
              <a:solidFill>
                <a:srgbClr val="000000"/>
              </a:solidFill>
              <a:latin typeface="Arial"/>
              <a:cs typeface="Arial"/>
            </a:rPr>
            <a:t> </a:t>
          </a:r>
          <a:endParaRPr lang="en-US" sz="1800" kern="1200" dirty="0">
            <a:solidFill>
              <a:srgbClr val="000000"/>
            </a:solidFill>
            <a:latin typeface="Arial"/>
            <a:cs typeface="Arial"/>
          </a:endParaRPr>
        </a:p>
      </dsp:txBody>
      <dsp:txXfrm>
        <a:off x="61406" y="112417"/>
        <a:ext cx="1771411" cy="2126170"/>
      </dsp:txXfrm>
    </dsp:sp>
    <dsp:sp modelId="{F163792D-BB37-174D-9886-E7A4CC7AD75D}">
      <dsp:nvSpPr>
        <dsp:cNvPr id="0" name=""/>
        <dsp:cNvSpPr/>
      </dsp:nvSpPr>
      <dsp:spPr>
        <a:xfrm>
          <a:off x="2076092" y="942180"/>
          <a:ext cx="398906" cy="466645"/>
        </a:xfrm>
        <a:prstGeom prs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076092" y="1035509"/>
        <a:ext cx="279234" cy="279987"/>
      </dsp:txXfrm>
    </dsp:sp>
    <dsp:sp modelId="{4DC8C19D-1015-7F48-AD23-08FEE9EC91D7}">
      <dsp:nvSpPr>
        <dsp:cNvPr id="0" name=""/>
        <dsp:cNvSpPr/>
      </dsp:nvSpPr>
      <dsp:spPr>
        <a:xfrm>
          <a:off x="2640583" y="57306"/>
          <a:ext cx="1881633" cy="2236392"/>
        </a:xfrm>
        <a:prstGeom prst="roundRect">
          <a:avLst>
            <a:gd name="adj" fmla="val 10000"/>
          </a:avLst>
        </a:prstGeom>
        <a:gradFill rotWithShape="0">
          <a:gsLst>
            <a:gs pos="0">
              <a:schemeClr val="accent4">
                <a:hueOff val="-2232386"/>
                <a:satOff val="13449"/>
                <a:lumOff val="1078"/>
                <a:alphaOff val="0"/>
                <a:tint val="100000"/>
                <a:shade val="100000"/>
                <a:satMod val="130000"/>
              </a:schemeClr>
            </a:gs>
            <a:gs pos="100000">
              <a:schemeClr val="accent4">
                <a:hueOff val="-2232386"/>
                <a:satOff val="13449"/>
                <a:lumOff val="107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latin typeface="Arial"/>
              <a:cs typeface="Arial"/>
            </a:rPr>
            <a:t>Myriad obtains patent on deleterious </a:t>
          </a:r>
          <a:r>
            <a:rPr lang="en-US" sz="1800" i="1" kern="1200" dirty="0" smtClean="0">
              <a:solidFill>
                <a:srgbClr val="000000"/>
              </a:solidFill>
              <a:latin typeface="Arial"/>
              <a:cs typeface="Arial"/>
            </a:rPr>
            <a:t>BRCA </a:t>
          </a:r>
          <a:r>
            <a:rPr lang="en-US" sz="1800" i="0" kern="1200" dirty="0" smtClean="0">
              <a:solidFill>
                <a:srgbClr val="000000"/>
              </a:solidFill>
              <a:latin typeface="Arial"/>
              <a:cs typeface="Arial"/>
            </a:rPr>
            <a:t>mutations</a:t>
          </a:r>
          <a:endParaRPr lang="en-US" sz="1800" kern="1200" dirty="0">
            <a:solidFill>
              <a:srgbClr val="000000"/>
            </a:solidFill>
            <a:latin typeface="Arial"/>
            <a:cs typeface="Arial"/>
          </a:endParaRPr>
        </a:p>
      </dsp:txBody>
      <dsp:txXfrm>
        <a:off x="2695694" y="112417"/>
        <a:ext cx="1771411" cy="2126170"/>
      </dsp:txXfrm>
    </dsp:sp>
    <dsp:sp modelId="{BDBF048A-BF1A-EA49-BFDE-675D1D76E2D7}">
      <dsp:nvSpPr>
        <dsp:cNvPr id="0" name=""/>
        <dsp:cNvSpPr/>
      </dsp:nvSpPr>
      <dsp:spPr>
        <a:xfrm>
          <a:off x="4710380" y="942180"/>
          <a:ext cx="398906" cy="466645"/>
        </a:xfrm>
        <a:prstGeom prst="rightArrow">
          <a:avLst>
            <a:gd name="adj1" fmla="val 60000"/>
            <a:gd name="adj2" fmla="val 50000"/>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710380" y="1035509"/>
        <a:ext cx="279234" cy="279987"/>
      </dsp:txXfrm>
    </dsp:sp>
    <dsp:sp modelId="{96A08D89-6728-0845-9A61-95190741BD27}">
      <dsp:nvSpPr>
        <dsp:cNvPr id="0" name=""/>
        <dsp:cNvSpPr/>
      </dsp:nvSpPr>
      <dsp:spPr>
        <a:xfrm>
          <a:off x="5274870" y="57306"/>
          <a:ext cx="1881633" cy="2236392"/>
        </a:xfrm>
        <a:prstGeom prst="roundRect">
          <a:avLst>
            <a:gd name="adj" fmla="val 10000"/>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solidFill>
                <a:srgbClr val="000000"/>
              </a:solidFill>
              <a:latin typeface="Arial"/>
              <a:cs typeface="Arial"/>
            </a:rPr>
            <a:t>2013: Supreme Court rules that naturally- occurring DNA can’t be patented while synthetic DNA can</a:t>
          </a:r>
          <a:endParaRPr lang="en-US" sz="1800" kern="1200" dirty="0">
            <a:solidFill>
              <a:srgbClr val="000000"/>
            </a:solidFill>
            <a:latin typeface="Arial"/>
            <a:cs typeface="Arial"/>
          </a:endParaRPr>
        </a:p>
      </dsp:txBody>
      <dsp:txXfrm>
        <a:off x="5329981" y="112417"/>
        <a:ext cx="1771411" cy="2126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A4476-F9F2-954D-9680-25E04CD9355A}">
      <dsp:nvSpPr>
        <dsp:cNvPr id="0" name=""/>
        <dsp:cNvSpPr/>
      </dsp:nvSpPr>
      <dsp:spPr>
        <a:xfrm>
          <a:off x="0" y="4445582"/>
          <a:ext cx="8229600" cy="972584"/>
        </a:xfrm>
        <a:prstGeom prst="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b="1" kern="1200" dirty="0" smtClean="0">
              <a:solidFill>
                <a:srgbClr val="000000"/>
              </a:solidFill>
              <a:latin typeface="Arial"/>
              <a:cs typeface="Arial"/>
            </a:rPr>
            <a:t>VUS are more common in individuals of African descent with frequencies as high as 46%</a:t>
          </a:r>
          <a:r>
            <a:rPr lang="en-US" sz="2000" kern="1200" dirty="0" smtClean="0">
              <a:solidFill>
                <a:srgbClr val="000000"/>
              </a:solidFill>
              <a:latin typeface="Arial"/>
              <a:cs typeface="Arial"/>
            </a:rPr>
            <a:t>. </a:t>
          </a:r>
          <a:endParaRPr lang="en-US" sz="2000" kern="1200" dirty="0">
            <a:solidFill>
              <a:srgbClr val="000000"/>
            </a:solidFill>
            <a:latin typeface="Arial"/>
            <a:cs typeface="Arial"/>
          </a:endParaRPr>
        </a:p>
      </dsp:txBody>
      <dsp:txXfrm>
        <a:off x="0" y="4445582"/>
        <a:ext cx="8229600" cy="972584"/>
      </dsp:txXfrm>
    </dsp:sp>
    <dsp:sp modelId="{2132DC8E-2608-DF4F-B2CF-7FC84E2F79DA}">
      <dsp:nvSpPr>
        <dsp:cNvPr id="0" name=""/>
        <dsp:cNvSpPr/>
      </dsp:nvSpPr>
      <dsp:spPr>
        <a:xfrm rot="10800000">
          <a:off x="0" y="2964335"/>
          <a:ext cx="8229600" cy="1495835"/>
        </a:xfrm>
        <a:prstGeom prst="upArrowCallout">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smtClean="0">
              <a:solidFill>
                <a:srgbClr val="000000"/>
              </a:solidFill>
              <a:latin typeface="Arial"/>
              <a:cs typeface="Arial"/>
            </a:rPr>
            <a:t>Between </a:t>
          </a:r>
          <a:r>
            <a:rPr lang="en-US" sz="2000" b="1" kern="1200" smtClean="0">
              <a:solidFill>
                <a:srgbClr val="000000"/>
              </a:solidFill>
              <a:latin typeface="Arial"/>
              <a:cs typeface="Arial"/>
            </a:rPr>
            <a:t>10-15% </a:t>
          </a:r>
          <a:r>
            <a:rPr lang="en-US" sz="2000" kern="1200" smtClean="0">
              <a:solidFill>
                <a:srgbClr val="000000"/>
              </a:solidFill>
              <a:latin typeface="Arial"/>
              <a:cs typeface="Arial"/>
            </a:rPr>
            <a:t>of individuals undergoing genetic testing for BRCA1 and BRCA2 mutations will be found to have a VUS. </a:t>
          </a:r>
          <a:endParaRPr lang="en-US" sz="2000" kern="1200" dirty="0">
            <a:solidFill>
              <a:srgbClr val="000000"/>
            </a:solidFill>
            <a:latin typeface="Arial"/>
            <a:cs typeface="Arial"/>
          </a:endParaRPr>
        </a:p>
      </dsp:txBody>
      <dsp:txXfrm rot="10800000">
        <a:off x="0" y="2964335"/>
        <a:ext cx="8229600" cy="971949"/>
      </dsp:txXfrm>
    </dsp:sp>
    <dsp:sp modelId="{F15E48DA-7C32-6140-BA3C-CBCA5DAAF17A}">
      <dsp:nvSpPr>
        <dsp:cNvPr id="0" name=""/>
        <dsp:cNvSpPr/>
      </dsp:nvSpPr>
      <dsp:spPr>
        <a:xfrm rot="10800000">
          <a:off x="0" y="1483089"/>
          <a:ext cx="8229600" cy="1495835"/>
        </a:xfrm>
        <a:prstGeom prst="upArrowCallout">
          <a:avLst/>
        </a:prstGeom>
        <a:gradFill rotWithShape="0">
          <a:gsLst>
            <a:gs pos="0">
              <a:schemeClr val="accent4">
                <a:hueOff val="-2976514"/>
                <a:satOff val="17933"/>
                <a:lumOff val="1437"/>
                <a:alphaOff val="0"/>
                <a:tint val="100000"/>
                <a:shade val="100000"/>
                <a:satMod val="130000"/>
              </a:schemeClr>
            </a:gs>
            <a:gs pos="100000">
              <a:schemeClr val="accent4">
                <a:hueOff val="-2976514"/>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smtClean="0">
              <a:solidFill>
                <a:srgbClr val="000000"/>
              </a:solidFill>
              <a:latin typeface="Arial"/>
              <a:cs typeface="Arial"/>
            </a:rPr>
            <a:t>VUSs (also termed unclassified variants) are sequence variations (usually, missense mutations) in a gene </a:t>
          </a:r>
          <a:r>
            <a:rPr lang="en-US" sz="2000" b="1" kern="1200" smtClean="0">
              <a:solidFill>
                <a:srgbClr val="000000"/>
              </a:solidFill>
              <a:latin typeface="Arial"/>
              <a:cs typeface="Arial"/>
            </a:rPr>
            <a:t>where the effect of the sequence change on the function of the protein is not known</a:t>
          </a:r>
          <a:r>
            <a:rPr lang="en-US" sz="2000" kern="1200" smtClean="0">
              <a:solidFill>
                <a:srgbClr val="000000"/>
              </a:solidFill>
              <a:latin typeface="Arial"/>
              <a:cs typeface="Arial"/>
            </a:rPr>
            <a:t>. </a:t>
          </a:r>
          <a:endParaRPr lang="en-US" sz="2000" kern="1200" dirty="0">
            <a:solidFill>
              <a:srgbClr val="000000"/>
            </a:solidFill>
            <a:latin typeface="Arial"/>
            <a:cs typeface="Arial"/>
          </a:endParaRPr>
        </a:p>
      </dsp:txBody>
      <dsp:txXfrm rot="10800000">
        <a:off x="0" y="1483089"/>
        <a:ext cx="8229600" cy="971949"/>
      </dsp:txXfrm>
    </dsp:sp>
    <dsp:sp modelId="{98203806-6B55-004A-AEBF-824A5A95549D}">
      <dsp:nvSpPr>
        <dsp:cNvPr id="0" name=""/>
        <dsp:cNvSpPr/>
      </dsp:nvSpPr>
      <dsp:spPr>
        <a:xfrm rot="10800000">
          <a:off x="0" y="1842"/>
          <a:ext cx="8229600" cy="1495835"/>
        </a:xfrm>
        <a:prstGeom prst="upArrowCallou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rtl="0">
            <a:lnSpc>
              <a:spcPct val="90000"/>
            </a:lnSpc>
            <a:spcBef>
              <a:spcPct val="0"/>
            </a:spcBef>
            <a:spcAft>
              <a:spcPct val="35000"/>
            </a:spcAft>
          </a:pPr>
          <a:r>
            <a:rPr lang="en-US" sz="2000" kern="1200" dirty="0" smtClean="0">
              <a:solidFill>
                <a:srgbClr val="000000"/>
              </a:solidFill>
              <a:latin typeface="Arial"/>
              <a:cs typeface="Arial"/>
            </a:rPr>
            <a:t>Dominique’s results reveal that </a:t>
          </a:r>
          <a:r>
            <a:rPr lang="en-US" sz="2000" b="1" kern="1200" dirty="0" smtClean="0">
              <a:solidFill>
                <a:srgbClr val="000000"/>
              </a:solidFill>
              <a:latin typeface="Arial"/>
              <a:cs typeface="Arial"/>
            </a:rPr>
            <a:t>she has a variant of unknown significance (VUS) in the coding region of </a:t>
          </a:r>
          <a:r>
            <a:rPr lang="en-US" sz="2000" b="1" i="1" kern="1200" dirty="0" smtClean="0">
              <a:solidFill>
                <a:srgbClr val="000000"/>
              </a:solidFill>
              <a:latin typeface="Arial"/>
              <a:cs typeface="Arial"/>
            </a:rPr>
            <a:t>BRCA1</a:t>
          </a:r>
          <a:r>
            <a:rPr lang="en-US" sz="2000" kern="1200" dirty="0" smtClean="0">
              <a:solidFill>
                <a:srgbClr val="000000"/>
              </a:solidFill>
              <a:latin typeface="Arial"/>
              <a:cs typeface="Arial"/>
            </a:rPr>
            <a:t>. </a:t>
          </a:r>
          <a:endParaRPr lang="en-US" sz="2000" kern="1200" dirty="0">
            <a:solidFill>
              <a:srgbClr val="000000"/>
            </a:solidFill>
            <a:latin typeface="Arial"/>
            <a:cs typeface="Arial"/>
          </a:endParaRPr>
        </a:p>
      </dsp:txBody>
      <dsp:txXfrm rot="10800000">
        <a:off x="0" y="1842"/>
        <a:ext cx="8229600" cy="9719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CC0F9-D8BD-DD42-8BAA-5EAD5C1C128A}">
      <dsp:nvSpPr>
        <dsp:cNvPr id="0" name=""/>
        <dsp:cNvSpPr/>
      </dsp:nvSpPr>
      <dsp:spPr>
        <a:xfrm>
          <a:off x="2" y="0"/>
          <a:ext cx="9143995" cy="4130936"/>
        </a:xfrm>
        <a:prstGeom prst="rightArrow">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3110787-7145-BD4C-9209-45E3D8CD8E29}">
      <dsp:nvSpPr>
        <dsp:cNvPr id="0" name=""/>
        <dsp:cNvSpPr/>
      </dsp:nvSpPr>
      <dsp:spPr>
        <a:xfrm>
          <a:off x="105837" y="1239280"/>
          <a:ext cx="1778793" cy="1652374"/>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2 types of Genetic Testing: DTC and Genetic Counselor</a:t>
          </a:r>
          <a:endParaRPr lang="en-US" sz="1800" b="1" kern="1200" dirty="0">
            <a:solidFill>
              <a:schemeClr val="tx1"/>
            </a:solidFill>
            <a:latin typeface="Arial"/>
            <a:cs typeface="Arial"/>
          </a:endParaRPr>
        </a:p>
      </dsp:txBody>
      <dsp:txXfrm>
        <a:off x="186499" y="1319942"/>
        <a:ext cx="1617469" cy="1491050"/>
      </dsp:txXfrm>
    </dsp:sp>
    <dsp:sp modelId="{1A1AB000-F358-FF4B-ADC0-BEDA9B8693A0}">
      <dsp:nvSpPr>
        <dsp:cNvPr id="0" name=""/>
        <dsp:cNvSpPr/>
      </dsp:nvSpPr>
      <dsp:spPr>
        <a:xfrm>
          <a:off x="2042685" y="1239280"/>
          <a:ext cx="1988815" cy="1652374"/>
        </a:xfrm>
        <a:prstGeom prst="roundRect">
          <a:avLst/>
        </a:prstGeom>
        <a:gradFill rotWithShape="0">
          <a:gsLst>
            <a:gs pos="0">
              <a:schemeClr val="accent4">
                <a:hueOff val="-1488257"/>
                <a:satOff val="8966"/>
                <a:lumOff val="719"/>
                <a:alphaOff val="0"/>
                <a:tint val="100000"/>
                <a:shade val="100000"/>
                <a:satMod val="130000"/>
              </a:schemeClr>
            </a:gs>
            <a:gs pos="100000">
              <a:schemeClr val="accent4">
                <a:hueOff val="-1488257"/>
                <a:satOff val="8966"/>
                <a:lumOff val="719"/>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Variants of Unknown Significance</a:t>
          </a:r>
          <a:endParaRPr lang="en-US" sz="1800" b="1" kern="1200" dirty="0">
            <a:solidFill>
              <a:schemeClr val="tx1"/>
            </a:solidFill>
            <a:latin typeface="Arial"/>
            <a:cs typeface="Arial"/>
          </a:endParaRPr>
        </a:p>
      </dsp:txBody>
      <dsp:txXfrm>
        <a:off x="2123347" y="1319942"/>
        <a:ext cx="1827491" cy="1491050"/>
      </dsp:txXfrm>
    </dsp:sp>
    <dsp:sp modelId="{A68EEBBE-0649-1448-A973-E7B55B6D8566}">
      <dsp:nvSpPr>
        <dsp:cNvPr id="0" name=""/>
        <dsp:cNvSpPr/>
      </dsp:nvSpPr>
      <dsp:spPr>
        <a:xfrm>
          <a:off x="4299684" y="1239280"/>
          <a:ext cx="2383903" cy="1652374"/>
        </a:xfrm>
        <a:prstGeom prst="roundRect">
          <a:avLst/>
        </a:prstGeom>
        <a:gradFill rotWithShape="0">
          <a:gsLst>
            <a:gs pos="0">
              <a:schemeClr val="accent4">
                <a:hueOff val="-2976514"/>
                <a:satOff val="17933"/>
                <a:lumOff val="1437"/>
                <a:alphaOff val="0"/>
                <a:tint val="100000"/>
                <a:shade val="100000"/>
                <a:satMod val="130000"/>
              </a:schemeClr>
            </a:gs>
            <a:gs pos="100000">
              <a:schemeClr val="accent4">
                <a:hueOff val="-2976514"/>
                <a:satOff val="17933"/>
                <a:lumOff val="1437"/>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Duty to </a:t>
          </a:r>
          <a:r>
            <a:rPr lang="en-US" sz="1800" b="1" kern="1200" dirty="0" err="1" smtClean="0">
              <a:solidFill>
                <a:schemeClr val="tx1"/>
              </a:solidFill>
              <a:latin typeface="Arial"/>
              <a:cs typeface="Arial"/>
            </a:rPr>
            <a:t>Recontact</a:t>
          </a:r>
          <a:endParaRPr lang="en-US" sz="1800" b="1" kern="1200" dirty="0">
            <a:solidFill>
              <a:schemeClr val="tx1"/>
            </a:solidFill>
            <a:latin typeface="Arial"/>
            <a:cs typeface="Arial"/>
          </a:endParaRPr>
        </a:p>
      </dsp:txBody>
      <dsp:txXfrm>
        <a:off x="4380346" y="1319942"/>
        <a:ext cx="2222579" cy="1491050"/>
      </dsp:txXfrm>
    </dsp:sp>
    <dsp:sp modelId="{B6CCB48F-65BF-CA4C-8A79-3F1EFD501B30}">
      <dsp:nvSpPr>
        <dsp:cNvPr id="0" name=""/>
        <dsp:cNvSpPr/>
      </dsp:nvSpPr>
      <dsp:spPr>
        <a:xfrm>
          <a:off x="6851444" y="1239280"/>
          <a:ext cx="2101004" cy="1652374"/>
        </a:xfrm>
        <a:prstGeom prst="roundRect">
          <a:avLst/>
        </a:prstGeom>
        <a:gradFill rotWithShape="0">
          <a:gsLst>
            <a:gs pos="0">
              <a:schemeClr val="accent4">
                <a:hueOff val="-4464771"/>
                <a:satOff val="26899"/>
                <a:lumOff val="2156"/>
                <a:alphaOff val="0"/>
                <a:tint val="100000"/>
                <a:shade val="100000"/>
                <a:satMod val="130000"/>
              </a:schemeClr>
            </a:gs>
            <a:gs pos="100000">
              <a:schemeClr val="accent4">
                <a:hueOff val="-4464771"/>
                <a:satOff val="26899"/>
                <a:lumOff val="215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Arial"/>
              <a:cs typeface="Arial"/>
            </a:rPr>
            <a:t>Incidental Findings</a:t>
          </a:r>
          <a:endParaRPr lang="en-US" sz="1800" b="1" kern="1200" dirty="0">
            <a:solidFill>
              <a:schemeClr val="tx1"/>
            </a:solidFill>
            <a:latin typeface="Arial"/>
            <a:cs typeface="Arial"/>
          </a:endParaRPr>
        </a:p>
      </dsp:txBody>
      <dsp:txXfrm>
        <a:off x="6932106" y="1319942"/>
        <a:ext cx="1939680" cy="14910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965C7-7B68-584E-9B7C-21B6C4AD4A41}" type="datetimeFigureOut">
              <a:rPr lang="en-US" smtClean="0"/>
              <a:pPr/>
              <a:t>7/30/13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E4C88E-F9B8-8141-9122-17E5A1C3491D}" type="slidenum">
              <a:rPr lang="en-US" smtClean="0"/>
              <a:pPr/>
              <a:t>‹#›</a:t>
            </a:fld>
            <a:endParaRPr lang="en-US"/>
          </a:p>
        </p:txBody>
      </p:sp>
    </p:spTree>
    <p:extLst>
      <p:ext uri="{BB962C8B-B14F-4D97-AF65-F5344CB8AC3E}">
        <p14:creationId xmlns:p14="http://schemas.microsoft.com/office/powerpoint/2010/main" val="1179166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557295-96BF-4E40-8BB6-8F7E1C814774}" type="datetimeFigureOut">
              <a:rPr lang="en-US" smtClean="0"/>
              <a:pPr/>
              <a:t>7/30/13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379D06-1C5A-FC4E-8C84-2F987C37493A}" type="slidenum">
              <a:rPr lang="en-US" smtClean="0"/>
              <a:pPr/>
              <a:t>‹#›</a:t>
            </a:fld>
            <a:endParaRPr lang="en-US"/>
          </a:p>
        </p:txBody>
      </p:sp>
    </p:spTree>
    <p:extLst>
      <p:ext uri="{BB962C8B-B14F-4D97-AF65-F5344CB8AC3E}">
        <p14:creationId xmlns:p14="http://schemas.microsoft.com/office/powerpoint/2010/main" val="127850095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According to Armstrong et </a:t>
            </a:r>
            <a:r>
              <a:rPr lang="en-US" sz="1200" kern="1200" dirty="0" err="1" smtClean="0">
                <a:solidFill>
                  <a:schemeClr val="tx1"/>
                </a:solidFill>
                <a:latin typeface="+mn-lt"/>
                <a:ea typeface="+mn-ea"/>
                <a:cs typeface="+mn-cs"/>
              </a:rPr>
              <a:t>al’s</a:t>
            </a:r>
            <a:r>
              <a:rPr lang="en-US" sz="1200" kern="1200" dirty="0" smtClean="0">
                <a:solidFill>
                  <a:schemeClr val="tx1"/>
                </a:solidFill>
                <a:latin typeface="+mn-lt"/>
                <a:ea typeface="+mn-ea"/>
                <a:cs typeface="+mn-cs"/>
              </a:rPr>
              <a:t> 2005 JAMA article shown below, addressing differences in BRCA testing, women of African descent with a family history of breast or ovarian cancer were significantly less likely to undergo genetic counseling for </a:t>
            </a:r>
            <a:r>
              <a:rPr lang="en-US" sz="1200" i="1" kern="1200" dirty="0" smtClean="0">
                <a:solidFill>
                  <a:schemeClr val="tx1"/>
                </a:solidFill>
                <a:latin typeface="+mn-lt"/>
                <a:ea typeface="+mn-ea"/>
                <a:cs typeface="+mn-cs"/>
              </a:rPr>
              <a:t>BRCA1/2</a:t>
            </a:r>
            <a:r>
              <a:rPr lang="en-US" sz="1200" kern="1200" dirty="0" smtClean="0">
                <a:solidFill>
                  <a:schemeClr val="tx1"/>
                </a:solidFill>
                <a:latin typeface="+mn-lt"/>
                <a:ea typeface="+mn-ea"/>
                <a:cs typeface="+mn-cs"/>
              </a:rPr>
              <a:t> testing than were Caucasian women with a family history of breast or ovarian cancer (odds ratio, 0.22). This association persisted after adjustment for probability of </a:t>
            </a:r>
            <a:r>
              <a:rPr lang="en-US" sz="1200" i="1" kern="1200" dirty="0" smtClean="0">
                <a:solidFill>
                  <a:schemeClr val="tx1"/>
                </a:solidFill>
                <a:latin typeface="+mn-lt"/>
                <a:ea typeface="+mn-ea"/>
                <a:cs typeface="+mn-cs"/>
              </a:rPr>
              <a:t>BRCA1/2</a:t>
            </a:r>
            <a:r>
              <a:rPr lang="en-US" sz="1200" kern="1200" dirty="0" smtClean="0">
                <a:solidFill>
                  <a:schemeClr val="tx1"/>
                </a:solidFill>
                <a:latin typeface="+mn-lt"/>
                <a:ea typeface="+mn-ea"/>
                <a:cs typeface="+mn-cs"/>
              </a:rPr>
              <a:t> mutation, socioeconomic characteristics, breast and ovarian cancer risk perception and worry, attitudes about the risks and benefits of </a:t>
            </a:r>
            <a:r>
              <a:rPr lang="en-US" sz="1200" i="1" kern="1200" dirty="0" smtClean="0">
                <a:solidFill>
                  <a:schemeClr val="tx1"/>
                </a:solidFill>
                <a:latin typeface="+mn-lt"/>
                <a:ea typeface="+mn-ea"/>
                <a:cs typeface="+mn-cs"/>
              </a:rPr>
              <a:t>BRCA1/2</a:t>
            </a:r>
            <a:r>
              <a:rPr lang="en-US" sz="1200" kern="1200" dirty="0" smtClean="0">
                <a:solidFill>
                  <a:schemeClr val="tx1"/>
                </a:solidFill>
                <a:latin typeface="+mn-lt"/>
                <a:ea typeface="+mn-ea"/>
                <a:cs typeface="+mn-cs"/>
              </a:rPr>
              <a:t> testing, and primary care physician discussion of </a:t>
            </a:r>
            <a:r>
              <a:rPr lang="en-US" sz="1200" i="1" kern="1200" dirty="0" smtClean="0">
                <a:solidFill>
                  <a:schemeClr val="tx1"/>
                </a:solidFill>
                <a:latin typeface="+mn-lt"/>
                <a:ea typeface="+mn-ea"/>
                <a:cs typeface="+mn-cs"/>
              </a:rPr>
              <a:t>BRCA1/2</a:t>
            </a:r>
            <a:r>
              <a:rPr lang="en-US" sz="1200" kern="1200" dirty="0" smtClean="0">
                <a:solidFill>
                  <a:schemeClr val="tx1"/>
                </a:solidFill>
                <a:latin typeface="+mn-lt"/>
                <a:ea typeface="+mn-ea"/>
                <a:cs typeface="+mn-cs"/>
              </a:rPr>
              <a:t> testing.</a:t>
            </a: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 minutes to talk…looking back at me</a:t>
            </a:r>
          </a:p>
          <a:p>
            <a:r>
              <a:rPr lang="en-US" dirty="0" smtClean="0"/>
              <a:t>Is</a:t>
            </a:r>
            <a:r>
              <a:rPr lang="en-US" baseline="0" dirty="0" smtClean="0"/>
              <a:t> anyone willing to share what your preferred testing option would be and why?</a:t>
            </a:r>
          </a:p>
          <a:p>
            <a:r>
              <a:rPr lang="en-US" baseline="0" dirty="0" smtClean="0"/>
              <a:t>No financial ties to 23andMe!</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In 1994, researchers at Myriad Genetics (a company co-owned by scientists from University of Utah and Harvard University) sequenced </a:t>
            </a:r>
            <a:r>
              <a:rPr lang="en-US" sz="1200" i="1" kern="1200" dirty="0" smtClean="0">
                <a:solidFill>
                  <a:schemeClr val="tx1"/>
                </a:solidFill>
                <a:latin typeface="+mn-lt"/>
                <a:ea typeface="+mn-ea"/>
                <a:cs typeface="+mn-cs"/>
              </a:rPr>
              <a:t>BRCA1</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BRCA2</a:t>
            </a:r>
            <a:r>
              <a:rPr lang="en-US" sz="1200" kern="1200" dirty="0" smtClean="0">
                <a:solidFill>
                  <a:schemeClr val="tx1"/>
                </a:solidFill>
                <a:latin typeface="+mn-lt"/>
                <a:ea typeface="+mn-ea"/>
                <a:cs typeface="+mn-cs"/>
              </a:rPr>
              <a:t> and obtained a patent on the gene mutations they found to be associated with increased risk for breast cancer. These patents allow Myriad Genetics to be the clinical provider of Myriad “patented” specific BRCA mutation testing. There are many other deleterious </a:t>
            </a:r>
            <a:r>
              <a:rPr lang="en-US" sz="1200" i="1" kern="1200" dirty="0" smtClean="0">
                <a:solidFill>
                  <a:schemeClr val="tx1"/>
                </a:solidFill>
                <a:latin typeface="+mn-lt"/>
                <a:ea typeface="+mn-ea"/>
                <a:cs typeface="+mn-cs"/>
              </a:rPr>
              <a:t>BRCA </a:t>
            </a:r>
            <a:r>
              <a:rPr lang="en-US" sz="1200" kern="1200" dirty="0" smtClean="0">
                <a:solidFill>
                  <a:schemeClr val="tx1"/>
                </a:solidFill>
                <a:latin typeface="+mn-lt"/>
                <a:ea typeface="+mn-ea"/>
                <a:cs typeface="+mn-cs"/>
              </a:rPr>
              <a:t>mutations that have been found through academic research, publicly available, that are present in other forms of genetic testing, such as direct-to-consumer genetic testing via companies like 23andMe. However, many Myriad patented mutations are not included in the DTC tests for common mutations and polymorphisms that increase the risk for hereditary breast cancer.</a:t>
            </a:r>
            <a:r>
              <a:rPr lang="en-US" dirty="0" smtClean="0"/>
              <a:t> </a:t>
            </a:r>
          </a:p>
          <a:p>
            <a:pPr lvl="0"/>
            <a:endParaRPr lang="en-US"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The ethics of “patenting” genes is controversial. A federal appeals court case recently ruled in favor of Myriad Genetics in November 2012: the central legal issue was whether isolated genes are different from ones in the body to allow them to be patented. “The isolated DNA molecules before us are not found in nature,” wrote Judge Alan D. </a:t>
            </a:r>
            <a:r>
              <a:rPr lang="en-US" sz="1200" kern="1200" dirty="0" err="1" smtClean="0">
                <a:solidFill>
                  <a:schemeClr val="tx1"/>
                </a:solidFill>
                <a:latin typeface="+mn-lt"/>
                <a:ea typeface="+mn-ea"/>
                <a:cs typeface="+mn-cs"/>
              </a:rPr>
              <a:t>Lourie</a:t>
            </a:r>
            <a:r>
              <a:rPr lang="en-US" sz="1200" kern="1200" dirty="0" smtClean="0">
                <a:solidFill>
                  <a:schemeClr val="tx1"/>
                </a:solidFill>
                <a:latin typeface="+mn-lt"/>
                <a:ea typeface="+mn-ea"/>
                <a:cs typeface="+mn-cs"/>
              </a:rPr>
              <a:t>, who was in the majority. “They are obtained in the laboratory and are man-made, the product of human ingenuity”. </a:t>
            </a:r>
          </a:p>
          <a:p>
            <a:pPr lvl="0"/>
            <a:r>
              <a:rPr lang="en-US" sz="1200" kern="1200" dirty="0" smtClean="0">
                <a:solidFill>
                  <a:schemeClr val="tx1"/>
                </a:solidFill>
                <a:latin typeface="+mn-lt"/>
                <a:ea typeface="+mn-ea"/>
                <a:cs typeface="+mn-cs"/>
              </a:rPr>
              <a:t>What do you think about this legal decision?</a:t>
            </a:r>
          </a:p>
          <a:p>
            <a:pPr lvl="0"/>
            <a:r>
              <a:rPr lang="en-US" sz="1200" kern="1200" dirty="0" smtClean="0">
                <a:solidFill>
                  <a:schemeClr val="tx1"/>
                </a:solidFill>
                <a:latin typeface="+mn-lt"/>
                <a:ea typeface="+mn-ea"/>
                <a:cs typeface="+mn-cs"/>
              </a:rPr>
              <a:t>Justice Clarence Thomas, who authored the Supreme court's opinion, said: "Genes and the information they encode are not patent eligible... simply because they have been isolated from the surrounding genetic material."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didn’t design the human genome, we are just “reading it”</a:t>
            </a:r>
            <a:endParaRPr lang="en-US" dirty="0" smtClean="0"/>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err="1" smtClean="0">
                <a:solidFill>
                  <a:schemeClr val="tx1"/>
                </a:solidFill>
                <a:latin typeface="+mn-lt"/>
                <a:ea typeface="+mn-ea"/>
                <a:cs typeface="+mn-cs"/>
              </a:rPr>
              <a:t>VUSs</a:t>
            </a:r>
            <a:r>
              <a:rPr lang="en-US" sz="1200" kern="1200" dirty="0" smtClean="0">
                <a:solidFill>
                  <a:schemeClr val="tx1"/>
                </a:solidFill>
                <a:latin typeface="+mn-lt"/>
                <a:ea typeface="+mn-ea"/>
                <a:cs typeface="+mn-cs"/>
              </a:rPr>
              <a:t> (also termed unclassified variants) are sequence variations in a gene where the effect of the sequence change on the function of the protein is not known. Many of these variants are </a:t>
            </a:r>
            <a:r>
              <a:rPr lang="en-US" sz="1200" kern="1200" dirty="0" err="1" smtClean="0">
                <a:solidFill>
                  <a:schemeClr val="tx1"/>
                </a:solidFill>
                <a:latin typeface="+mn-lt"/>
                <a:ea typeface="+mn-ea"/>
                <a:cs typeface="+mn-cs"/>
              </a:rPr>
              <a:t>missense</a:t>
            </a:r>
            <a:r>
              <a:rPr lang="en-US" sz="1200" kern="1200" dirty="0" smtClean="0">
                <a:solidFill>
                  <a:schemeClr val="tx1"/>
                </a:solidFill>
                <a:latin typeface="+mn-lt"/>
                <a:ea typeface="+mn-ea"/>
                <a:cs typeface="+mn-cs"/>
              </a:rPr>
              <a:t> mutations that result in a single amino acid change. However, the functional significance of the thousands of </a:t>
            </a:r>
            <a:r>
              <a:rPr lang="en-US" sz="1200" kern="1200" dirty="0" err="1" smtClean="0">
                <a:solidFill>
                  <a:schemeClr val="tx1"/>
                </a:solidFill>
                <a:latin typeface="+mn-lt"/>
                <a:ea typeface="+mn-ea"/>
                <a:cs typeface="+mn-cs"/>
              </a:rPr>
              <a:t>missense</a:t>
            </a:r>
            <a:r>
              <a:rPr lang="en-US" sz="1200" kern="1200" dirty="0" smtClean="0">
                <a:solidFill>
                  <a:schemeClr val="tx1"/>
                </a:solidFill>
                <a:latin typeface="+mn-lt"/>
                <a:ea typeface="+mn-ea"/>
                <a:cs typeface="+mn-cs"/>
              </a:rPr>
              <a:t> mutations identified to date in BRCA1 and BRCA2 is unclear – most are probably benign but determining the clinical significance of a specific VUS with certainty (which is what any women or men with a family history of breast cancer would want to know) is difficult.</a:t>
            </a:r>
          </a:p>
          <a:p>
            <a:pPr lvl="0"/>
            <a:r>
              <a:rPr lang="en-US" sz="1200" kern="1200" dirty="0" err="1" smtClean="0">
                <a:solidFill>
                  <a:schemeClr val="tx1"/>
                </a:solidFill>
                <a:latin typeface="+mn-lt"/>
                <a:ea typeface="+mn-ea"/>
                <a:cs typeface="+mn-cs"/>
              </a:rPr>
              <a:t>VUSs</a:t>
            </a:r>
            <a:r>
              <a:rPr lang="en-US" sz="1200" kern="1200" dirty="0" smtClean="0">
                <a:solidFill>
                  <a:schemeClr val="tx1"/>
                </a:solidFill>
                <a:latin typeface="+mn-lt"/>
                <a:ea typeface="+mn-ea"/>
                <a:cs typeface="+mn-cs"/>
              </a:rPr>
              <a:t> are inherent issues in all types of genetic testing, but are particularly problematic in testing BRCA1 and BRCA2 because these genes are very large. Between 10% and 15% of individuals undergoing genetic testing for BRCA1 and BRCA2 mutations will be found to have a VUS. Important for our case, variants of unknown significance are more common in individuals of African descent with frequencies as high as 46%.</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379D06-1C5A-FC4E-8C84-2F987C37493A}"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African</a:t>
            </a:r>
            <a:r>
              <a:rPr lang="en-US" baseline="0" dirty="0" smtClean="0"/>
              <a:t> was the birthplace of humankind – and thus has the highest degree of genetic variation and thus more variants of unknown significance than those of other geographic ancestries. </a:t>
            </a:r>
          </a:p>
          <a:p>
            <a:r>
              <a:rPr lang="en-US" baseline="0" dirty="0" smtClean="0"/>
              <a:t>Also, many of the mutation-discovery studies were done in other ancestral populations that do not reflect the genetic diversity present in the African population.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err="1" smtClean="0">
                <a:latin typeface="Arial"/>
                <a:cs typeface="Arial"/>
              </a:rPr>
              <a:t>Jakobsson</a:t>
            </a:r>
            <a:r>
              <a:rPr lang="en-US" sz="1200" i="1" dirty="0" smtClean="0">
                <a:latin typeface="Arial"/>
                <a:cs typeface="Arial"/>
              </a:rPr>
              <a:t> et al. Nature </a:t>
            </a:r>
            <a:r>
              <a:rPr lang="en-US" sz="1200" b="1" i="1" dirty="0" smtClean="0">
                <a:latin typeface="Arial"/>
                <a:cs typeface="Arial"/>
              </a:rPr>
              <a:t>451, 998-1003</a:t>
            </a:r>
            <a:endParaRPr lang="en-US" sz="1200" i="1"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E48C2D4-1E73-8B46-8C31-E6C5CFA2040F}" type="slidenum">
              <a:rPr lang="en-US" sz="1200" b="0"/>
              <a:pPr/>
              <a:t>15</a:t>
            </a:fld>
            <a:endParaRPr lang="en-US" sz="1200" b="0"/>
          </a:p>
        </p:txBody>
      </p:sp>
      <p:sp>
        <p:nvSpPr>
          <p:cNvPr id="114690" name="Rectangle 2"/>
          <p:cNvSpPr>
            <a:spLocks noGrp="1" noRot="1" noChangeAspect="1" noChangeArrowheads="1" noTextEdit="1"/>
          </p:cNvSpPr>
          <p:nvPr>
            <p:ph type="sldImg"/>
          </p:nvPr>
        </p:nvSpPr>
        <p:spPr>
          <a:xfrm>
            <a:off x="-279400" y="685800"/>
            <a:ext cx="7416800" cy="556260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charset="0"/>
                <a:ea typeface="ＭＳ Ｐゴシック" charset="0"/>
                <a:cs typeface="ＭＳ Ｐゴシック" charset="0"/>
              </a:rPr>
              <a:t>prophylactic procedure: talked in class</a:t>
            </a:r>
            <a:r>
              <a:rPr lang="en-US" baseline="0" dirty="0" smtClean="0">
                <a:latin typeface="Times" charset="0"/>
                <a:ea typeface="ＭＳ Ｐゴシック" charset="0"/>
                <a:cs typeface="ＭＳ Ｐゴシック" charset="0"/>
              </a:rPr>
              <a:t> – not everyone goes for the pro procedure</a:t>
            </a:r>
            <a:endParaRPr lang="en-US"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E48C2D4-1E73-8B46-8C31-E6C5CFA2040F}" type="slidenum">
              <a:rPr lang="en-US" sz="1200" b="0"/>
              <a:pPr/>
              <a:t>17</a:t>
            </a:fld>
            <a:endParaRPr lang="en-US" sz="1200" b="0"/>
          </a:p>
        </p:txBody>
      </p:sp>
      <p:sp>
        <p:nvSpPr>
          <p:cNvPr id="114690" name="Rectangle 2"/>
          <p:cNvSpPr>
            <a:spLocks noGrp="1" noRot="1" noChangeAspect="1" noChangeArrowheads="1" noTextEdit="1"/>
          </p:cNvSpPr>
          <p:nvPr>
            <p:ph type="sldImg"/>
          </p:nvPr>
        </p:nvSpPr>
        <p:spPr>
          <a:xfrm>
            <a:off x="-279400" y="685800"/>
            <a:ext cx="7416800" cy="556260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lvl="0"/>
            <a:r>
              <a:rPr lang="en-US" sz="1200" kern="1200" dirty="0" smtClean="0">
                <a:solidFill>
                  <a:schemeClr val="tx1"/>
                </a:solidFill>
                <a:latin typeface="+mn-lt"/>
                <a:ea typeface="+mn-ea"/>
                <a:cs typeface="+mn-cs"/>
              </a:rPr>
              <a:t>Advising individuals with a VUS on surveillance and prophylactic surgery is challenging for providers, confusing to families, and distressing for everyone (</a:t>
            </a:r>
            <a:r>
              <a:rPr lang="en-US" sz="1200" kern="1200" dirty="0" err="1" smtClean="0">
                <a:solidFill>
                  <a:schemeClr val="tx1"/>
                </a:solidFill>
                <a:latin typeface="+mn-lt"/>
                <a:ea typeface="+mn-ea"/>
                <a:cs typeface="+mn-cs"/>
              </a:rPr>
              <a:t>Domchek</a:t>
            </a:r>
            <a:r>
              <a:rPr lang="en-US" sz="1200" kern="1200" dirty="0" smtClean="0">
                <a:solidFill>
                  <a:schemeClr val="tx1"/>
                </a:solidFill>
                <a:latin typeface="+mn-lt"/>
                <a:ea typeface="+mn-ea"/>
                <a:cs typeface="+mn-cs"/>
              </a:rPr>
              <a:t> and Weber, JCO, 2008 vol. 26 no. 1 16-17) </a:t>
            </a:r>
            <a:endParaRPr lang="en-US" sz="1200" kern="1200" dirty="0">
              <a:solidFill>
                <a:schemeClr val="tx1"/>
              </a:solidFill>
              <a:latin typeface="+mn-lt"/>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Rapid and continued advances in human genetics have resulted in new opportunities for the early detection of disease, </a:t>
            </a:r>
            <a:r>
              <a:rPr lang="en-US" sz="1200" kern="1200" dirty="0" err="1" smtClean="0">
                <a:solidFill>
                  <a:schemeClr val="tx1"/>
                </a:solidFill>
                <a:latin typeface="+mn-lt"/>
                <a:ea typeface="+mn-ea"/>
                <a:cs typeface="+mn-cs"/>
              </a:rPr>
              <a:t>presymptomatic</a:t>
            </a:r>
            <a:r>
              <a:rPr lang="en-US" sz="1200" kern="1200" dirty="0" smtClean="0">
                <a:solidFill>
                  <a:schemeClr val="tx1"/>
                </a:solidFill>
                <a:latin typeface="+mn-lt"/>
                <a:ea typeface="+mn-ea"/>
                <a:cs typeface="+mn-cs"/>
              </a:rPr>
              <a:t> diagnosis, and the possibility for new interventions and therapies. The vast majority of physicians would agree that optimal medical care calls for informing patients of these new developments. The difficult issue is determining which physician or other health professional should be responsible for informing the patient of advances which become available after the last visit</a:t>
            </a: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a:cs typeface="Arial"/>
              </a:rPr>
              <a:t>putting the onus on the patient/primary care doctor. </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The recent explosion in genetic testing has many impacts on the healthcare system, including but not limited to the cost and strain on healthcare personnel. United Healthcare (one of the largest insurance companies in the USA) estimates the U.S. spent more than $5 billion on genetic testing in 2010. By 2021, the company says, total spending on genetic testing could rise to $25 billion, a figure based in part on its prediction that whole genome sequencing will become widely available soon (</a:t>
            </a:r>
            <a:r>
              <a:rPr lang="en-US" sz="1200" kern="1200" dirty="0" err="1" smtClean="0">
                <a:solidFill>
                  <a:schemeClr val="tx1"/>
                </a:solidFill>
                <a:latin typeface="+mn-lt"/>
                <a:ea typeface="+mn-ea"/>
                <a:cs typeface="+mn-cs"/>
              </a:rPr>
              <a:t>Rochman</a:t>
            </a:r>
            <a:r>
              <a:rPr lang="en-US" sz="1200" kern="1200" dirty="0" smtClean="0">
                <a:solidFill>
                  <a:schemeClr val="tx1"/>
                </a:solidFill>
                <a:latin typeface="+mn-lt"/>
                <a:ea typeface="+mn-ea"/>
                <a:cs typeface="+mn-cs"/>
              </a:rPr>
              <a:t>, Time, 10/26/12).</a:t>
            </a:r>
          </a:p>
          <a:p>
            <a:pPr lvl="0"/>
            <a:r>
              <a:rPr lang="en-US" sz="1200" kern="1200" dirty="0" smtClean="0">
                <a:solidFill>
                  <a:schemeClr val="tx1"/>
                </a:solidFill>
                <a:latin typeface="+mn-lt"/>
                <a:ea typeface="+mn-ea"/>
                <a:cs typeface="+mn-cs"/>
              </a:rPr>
              <a:t>There are currently 3,026 certified genetic counselors in the United States (according to the American College of Genetic Counselors), whose office appointments could not possibly keep up with the demand for their services should genetic testing continue at this rapid pace – 75% of primary care physicians reported</a:t>
            </a:r>
            <a:r>
              <a:rPr lang="en-US" sz="1200" kern="1200" baseline="0" dirty="0" smtClean="0">
                <a:solidFill>
                  <a:schemeClr val="tx1"/>
                </a:solidFill>
                <a:latin typeface="+mn-lt"/>
                <a:ea typeface="+mn-ea"/>
                <a:cs typeface="+mn-cs"/>
              </a:rPr>
              <a:t> referring a patient for non-reproductive genetic testing</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Our learning objectives goals specific to this discussion exercise are to:</a:t>
            </a:r>
          </a:p>
          <a:p>
            <a:pPr lvl="0"/>
            <a:r>
              <a:rPr lang="en-US" sz="1200" kern="1200" dirty="0" smtClean="0">
                <a:solidFill>
                  <a:schemeClr val="tx1"/>
                </a:solidFill>
                <a:latin typeface="+mn-lt"/>
                <a:ea typeface="+mn-ea"/>
                <a:cs typeface="+mn-cs"/>
              </a:rPr>
              <a:t>4. Evaluate the significance of identifying the presence of disease alleles on the health care system and on individuals acquiring this information directly, in the absence of the guidance of a health care professional.</a:t>
            </a:r>
          </a:p>
          <a:p>
            <a:pPr lvl="0"/>
            <a:r>
              <a:rPr lang="en-US" sz="1200" kern="1200" dirty="0" smtClean="0">
                <a:solidFill>
                  <a:schemeClr val="tx1"/>
                </a:solidFill>
                <a:latin typeface="+mn-lt"/>
                <a:ea typeface="+mn-ea"/>
                <a:cs typeface="+mn-cs"/>
              </a:rPr>
              <a:t>5. Assess the implications of evolving genetic testing technologies on yielding false negative results and the validity of the duty to </a:t>
            </a:r>
            <a:r>
              <a:rPr lang="en-US" sz="1200" kern="1200" dirty="0" err="1" smtClean="0">
                <a:solidFill>
                  <a:schemeClr val="tx1"/>
                </a:solidFill>
                <a:latin typeface="+mn-lt"/>
                <a:ea typeface="+mn-ea"/>
                <a:cs typeface="+mn-cs"/>
              </a:rPr>
              <a:t>recontact</a:t>
            </a:r>
            <a:r>
              <a:rPr lang="en-US" sz="1200" kern="1200" dirty="0" smtClean="0">
                <a:solidFill>
                  <a:schemeClr val="tx1"/>
                </a:solidFill>
                <a:latin typeface="+mn-lt"/>
                <a:ea typeface="+mn-ea"/>
                <a:cs typeface="+mn-cs"/>
              </a:rPr>
              <a:t> concept.</a:t>
            </a: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E48C2D4-1E73-8B46-8C31-E6C5CFA2040F}" type="slidenum">
              <a:rPr lang="en-US" sz="1200" b="0"/>
              <a:pPr/>
              <a:t>25</a:t>
            </a:fld>
            <a:endParaRPr lang="en-US" sz="1200" b="0"/>
          </a:p>
        </p:txBody>
      </p:sp>
      <p:sp>
        <p:nvSpPr>
          <p:cNvPr id="114690" name="Rectangle 2"/>
          <p:cNvSpPr>
            <a:spLocks noGrp="1" noRot="1" noChangeAspect="1" noChangeArrowheads="1" noTextEdit="1"/>
          </p:cNvSpPr>
          <p:nvPr>
            <p:ph type="sldImg"/>
          </p:nvPr>
        </p:nvSpPr>
        <p:spPr>
          <a:xfrm>
            <a:off x="-279400" y="685800"/>
            <a:ext cx="7416800" cy="556260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Times" charset="0"/>
                <a:ea typeface="ＭＳ Ｐゴシック" charset="0"/>
                <a:cs typeface="ＭＳ Ｐゴシック" charset="0"/>
              </a:rPr>
              <a:t>ask</a:t>
            </a:r>
            <a:r>
              <a:rPr lang="en-US" baseline="0" dirty="0" smtClean="0">
                <a:latin typeface="Times" charset="0"/>
                <a:ea typeface="ＭＳ Ｐゴシック" charset="0"/>
                <a:cs typeface="ＭＳ Ｐゴシック" charset="0"/>
              </a:rPr>
              <a:t> for a volunteer for most common and least common – share their thinking process</a:t>
            </a:r>
            <a:endParaRPr lang="en-US"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a:cs typeface="Arial"/>
              </a:rPr>
              <a:t>putting the onus on the patient/primary care doctor. </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a:cs typeface="Arial"/>
              </a:rPr>
              <a:t>putting the onus on the patient/primary care doctor. </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An incidental finding is a finding concerning an individual that has potential health or reproductive importance discovered beyond the aims of the original clinical question. Historically, incidental findings have been discussed in the context of research participants (Brief et al, </a:t>
            </a:r>
            <a:r>
              <a:rPr lang="en-US" sz="1200" kern="1200" dirty="0" err="1" smtClean="0">
                <a:solidFill>
                  <a:schemeClr val="tx1"/>
                </a:solidFill>
                <a:latin typeface="+mn-lt"/>
                <a:ea typeface="+mn-ea"/>
                <a:cs typeface="+mn-cs"/>
              </a:rPr>
              <a:t>Minn</a:t>
            </a:r>
            <a:r>
              <a:rPr lang="en-US" sz="1200" kern="1200" dirty="0" smtClean="0">
                <a:solidFill>
                  <a:schemeClr val="tx1"/>
                </a:solidFill>
                <a:latin typeface="+mn-lt"/>
                <a:ea typeface="+mn-ea"/>
                <a:cs typeface="+mn-cs"/>
              </a:rPr>
              <a:t> J Law </a:t>
            </a:r>
            <a:r>
              <a:rPr lang="en-US" sz="1200" kern="1200" dirty="0" err="1" smtClean="0">
                <a:solidFill>
                  <a:schemeClr val="tx1"/>
                </a:solidFill>
                <a:latin typeface="+mn-lt"/>
                <a:ea typeface="+mn-ea"/>
                <a:cs typeface="+mn-cs"/>
              </a:rPr>
              <a:t>Sci</a:t>
            </a:r>
            <a:r>
              <a:rPr lang="en-US" sz="1200" kern="1200" dirty="0" smtClean="0">
                <a:solidFill>
                  <a:schemeClr val="tx1"/>
                </a:solidFill>
                <a:latin typeface="+mn-lt"/>
                <a:ea typeface="+mn-ea"/>
                <a:cs typeface="+mn-cs"/>
              </a:rPr>
              <a:t> Tech, 2012). For example, while surveying the genetic variation of a specific population for one disease (like diabetes), a researcher may find an allelic variation in some individuals that puts them at risk for a different disease than the one under investigation, such as atherosclerosis.</a:t>
            </a:r>
          </a:p>
          <a:p>
            <a:pPr lvl="0"/>
            <a:r>
              <a:rPr lang="en-US" sz="1200" kern="1200" dirty="0" smtClean="0">
                <a:solidFill>
                  <a:schemeClr val="tx1"/>
                </a:solidFill>
                <a:latin typeface="+mn-lt"/>
                <a:ea typeface="+mn-ea"/>
                <a:cs typeface="+mn-cs"/>
              </a:rPr>
              <a:t>Direct-to-consumer genetic testing panels are currently available, like 23andMe, which test for many common disease associated mutations and polymorphisms, not just mutations associated with one particular disease in a clinical scenario, such as a family history of early onset breast cancer or Huntington’s Disease. These companies are responding to what individuals and consumers want: more information, even if learning that information does not have a cure or effective prevention: a 2010 study in Health Economics 88% of people said they would like to take a test that could foretell their odds of developing arthritis or Parkinson’s Disease.</a:t>
            </a: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E48C2D4-1E73-8B46-8C31-E6C5CFA2040F}" type="slidenum">
              <a:rPr lang="en-US" sz="1200" b="0"/>
              <a:pPr/>
              <a:t>30</a:t>
            </a:fld>
            <a:endParaRPr lang="en-US" sz="1200" b="0"/>
          </a:p>
        </p:txBody>
      </p:sp>
      <p:sp>
        <p:nvSpPr>
          <p:cNvPr id="114690" name="Rectangle 2"/>
          <p:cNvSpPr>
            <a:spLocks noGrp="1" noRot="1" noChangeAspect="1" noChangeArrowheads="1" noTextEdit="1"/>
          </p:cNvSpPr>
          <p:nvPr>
            <p:ph type="sldImg"/>
          </p:nvPr>
        </p:nvSpPr>
        <p:spPr>
          <a:xfrm>
            <a:off x="-279400" y="685800"/>
            <a:ext cx="7416800" cy="556260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charset="0"/>
                <a:ea typeface="ＭＳ Ｐゴシック" charset="0"/>
                <a:cs typeface="ＭＳ Ｐゴシック" charset="0"/>
              </a:rPr>
              <a:t>~7 (for a class size</a:t>
            </a:r>
            <a:r>
              <a:rPr lang="en-US" baseline="0" dirty="0" smtClean="0">
                <a:latin typeface="Times" charset="0"/>
                <a:ea typeface="ＭＳ Ｐゴシック" charset="0"/>
                <a:cs typeface="ＭＳ Ｐゴシック" charset="0"/>
              </a:rPr>
              <a:t> of 180)</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a:t>
            </a:r>
            <a:r>
              <a:rPr lang="en-US" dirty="0" err="1" smtClean="0"/>
              <a:t>Valentina</a:t>
            </a:r>
            <a:r>
              <a:rPr lang="en-US" baseline="0" dirty="0" smtClean="0"/>
              <a:t> is from the non-majority population in terms of cystic fibrosis risk, a broader genetic testing approach would be necessary to achieve a suitable mutation detection rate for her.</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46:</a:t>
            </a:r>
            <a:r>
              <a:rPr lang="en-US" baseline="0" dirty="0" smtClean="0"/>
              <a:t> the 46 comes from the number of chromosomes in the genome</a:t>
            </a:r>
          </a:p>
          <a:p>
            <a:r>
              <a:rPr lang="en-US" baseline="0" dirty="0" smtClean="0"/>
              <a:t>No financial ties to any of </a:t>
            </a:r>
            <a:r>
              <a:rPr lang="en-US" baseline="0" smtClean="0"/>
              <a:t>these companies.</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Our roadmap for today’s discussion includes an introduction to genetic testing and 2 cases that will illustrate topics in population genetics: variants of unknown significance, duty to </a:t>
            </a:r>
            <a:r>
              <a:rPr lang="en-US" sz="1200" kern="1200" dirty="0" err="1" smtClean="0">
                <a:solidFill>
                  <a:schemeClr val="tx1"/>
                </a:solidFill>
                <a:latin typeface="+mn-lt"/>
                <a:ea typeface="+mn-ea"/>
                <a:cs typeface="+mn-cs"/>
              </a:rPr>
              <a:t>recontact</a:t>
            </a:r>
            <a:r>
              <a:rPr lang="en-US" sz="1200" kern="1200" dirty="0" smtClean="0">
                <a:solidFill>
                  <a:schemeClr val="tx1"/>
                </a:solidFill>
                <a:latin typeface="+mn-lt"/>
                <a:ea typeface="+mn-ea"/>
                <a:cs typeface="+mn-cs"/>
              </a:rPr>
              <a:t>, and incidental findings. The concepts we covered in the pre-class assignment we will apply to clinical relevant examples in today’s world of genetic testing.</a:t>
            </a: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Who can tell me how an individual can access genetic testing?</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Traditional paradigm Pros: information interpreted through genetic counselor</a:t>
            </a:r>
          </a:p>
          <a:p>
            <a:pPr lvl="0"/>
            <a:r>
              <a:rPr lang="en-US" sz="1200" kern="1200" dirty="0" smtClean="0">
                <a:solidFill>
                  <a:schemeClr val="tx1"/>
                </a:solidFill>
                <a:latin typeface="+mn-lt"/>
                <a:ea typeface="+mn-ea"/>
                <a:cs typeface="+mn-cs"/>
              </a:rPr>
              <a:t>Traditional paradigm Cons: addresses one genetic question, usually, slower (appointment times), more expensive, not as good for time sensitive clinical decision-making.</a:t>
            </a:r>
            <a:r>
              <a:rPr lang="en-US" sz="1200" kern="1200" baseline="0" dirty="0" smtClean="0">
                <a:solidFill>
                  <a:schemeClr val="tx1"/>
                </a:solidFill>
                <a:latin typeface="+mn-lt"/>
                <a:ea typeface="+mn-ea"/>
                <a:cs typeface="+mn-cs"/>
              </a:rPr>
              <a:t> L</a:t>
            </a:r>
            <a:r>
              <a:rPr lang="en-US" dirty="0" smtClean="0"/>
              <a:t>et’s explore these 2 main platforms of genetic testing further in depth</a:t>
            </a:r>
            <a:r>
              <a:rPr lang="en-US" baseline="0" dirty="0" smtClean="0"/>
              <a:t> </a:t>
            </a:r>
            <a:r>
              <a:rPr lang="en-US" dirty="0" smtClean="0"/>
              <a:t>using clinical</a:t>
            </a:r>
            <a:r>
              <a:rPr lang="en-US" baseline="0" dirty="0" smtClean="0"/>
              <a:t> cases.</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Traditional paradigm Pros: information interpreted through genetic counselor</a:t>
            </a:r>
          </a:p>
          <a:p>
            <a:pPr lvl="0"/>
            <a:r>
              <a:rPr lang="en-US" sz="1200" kern="1200" dirty="0" smtClean="0">
                <a:solidFill>
                  <a:schemeClr val="tx1"/>
                </a:solidFill>
                <a:latin typeface="+mn-lt"/>
                <a:ea typeface="+mn-ea"/>
                <a:cs typeface="+mn-cs"/>
              </a:rPr>
              <a:t>Traditional paradigm Cons: addresses one genetic question, usually, slower (appointment times), more expensive, not as good for time sensitive clinical decision-making.</a:t>
            </a:r>
            <a:r>
              <a:rPr lang="en-US" sz="1200" kern="1200" baseline="0" dirty="0" smtClean="0">
                <a:solidFill>
                  <a:schemeClr val="tx1"/>
                </a:solidFill>
                <a:latin typeface="+mn-lt"/>
                <a:ea typeface="+mn-ea"/>
                <a:cs typeface="+mn-cs"/>
              </a:rPr>
              <a:t> L</a:t>
            </a:r>
            <a:r>
              <a:rPr lang="en-US" dirty="0" smtClean="0"/>
              <a:t>et’s explore these 2 main platforms of genetic testing further in depth</a:t>
            </a:r>
            <a:r>
              <a:rPr lang="en-US" baseline="0" dirty="0" smtClean="0"/>
              <a:t> </a:t>
            </a:r>
            <a:r>
              <a:rPr lang="en-US" dirty="0" smtClean="0"/>
              <a:t>using clinical</a:t>
            </a:r>
            <a:r>
              <a:rPr lang="en-US" baseline="0" dirty="0" smtClean="0"/>
              <a:t> cases.</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smtClean="0">
                <a:solidFill>
                  <a:schemeClr val="tx1"/>
                </a:solidFill>
                <a:latin typeface="+mn-lt"/>
                <a:ea typeface="+mn-ea"/>
                <a:cs typeface="+mn-cs"/>
              </a:rPr>
              <a:t>Let’s ask our standard pedigree questions.</a:t>
            </a:r>
          </a:p>
          <a:p>
            <a:pPr lvl="0"/>
            <a:r>
              <a:rPr lang="en-US" sz="1200" kern="1200" dirty="0" smtClean="0">
                <a:solidFill>
                  <a:schemeClr val="tx1"/>
                </a:solidFill>
                <a:latin typeface="+mn-lt"/>
                <a:ea typeface="+mn-ea"/>
                <a:cs typeface="+mn-cs"/>
              </a:rPr>
              <a:t>is it broken vs. unbroken?</a:t>
            </a:r>
          </a:p>
          <a:p>
            <a:pPr lvl="0"/>
            <a:r>
              <a:rPr lang="en-US" sz="1200" kern="1200" dirty="0" smtClean="0">
                <a:solidFill>
                  <a:schemeClr val="tx1"/>
                </a:solidFill>
                <a:latin typeface="+mn-lt"/>
                <a:ea typeface="+mn-ea"/>
                <a:cs typeface="+mn-cs"/>
              </a:rPr>
              <a:t>Who is affected?</a:t>
            </a:r>
          </a:p>
          <a:p>
            <a:pPr lvl="0"/>
            <a:r>
              <a:rPr lang="en-US" sz="1200" kern="1200" dirty="0" smtClean="0">
                <a:solidFill>
                  <a:schemeClr val="tx1"/>
                </a:solidFill>
                <a:latin typeface="+mn-lt"/>
                <a:ea typeface="+mn-ea"/>
                <a:cs typeface="+mn-cs"/>
              </a:rPr>
              <a:t>Who is transmitting?</a:t>
            </a:r>
          </a:p>
          <a:p>
            <a:pPr lvl="0"/>
            <a:r>
              <a:rPr lang="en-US" sz="1200" kern="1200" dirty="0" smtClean="0">
                <a:solidFill>
                  <a:schemeClr val="tx1"/>
                </a:solidFill>
                <a:latin typeface="+mn-lt"/>
                <a:ea typeface="+mn-ea"/>
                <a:cs typeface="+mn-cs"/>
              </a:rPr>
              <a:t>What genetic mutation may be traveling in this family? </a:t>
            </a:r>
            <a:r>
              <a:rPr lang="en-US" sz="1200" kern="1200" dirty="0" smtClean="0">
                <a:solidFill>
                  <a:schemeClr val="tx1"/>
                </a:solidFill>
                <a:latin typeface="+mn-lt"/>
                <a:ea typeface="+mn-ea"/>
                <a:cs typeface="+mn-cs"/>
                <a:sym typeface="Wingdings"/>
              </a:rPr>
              <a:t> BRCA mutation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E48C2D4-1E73-8B46-8C31-E6C5CFA2040F}" type="slidenum">
              <a:rPr lang="en-US" sz="1200" b="0"/>
              <a:pPr/>
              <a:t>8</a:t>
            </a:fld>
            <a:endParaRPr lang="en-US" sz="1200" b="0"/>
          </a:p>
        </p:txBody>
      </p:sp>
      <p:sp>
        <p:nvSpPr>
          <p:cNvPr id="114690" name="Rectangle 2"/>
          <p:cNvSpPr>
            <a:spLocks noGrp="1" noRot="1" noChangeAspect="1" noChangeArrowheads="1" noTextEdit="1"/>
          </p:cNvSpPr>
          <p:nvPr>
            <p:ph type="sldImg"/>
          </p:nvPr>
        </p:nvSpPr>
        <p:spPr>
          <a:xfrm>
            <a:off x="-279400" y="685800"/>
            <a:ext cx="7416800" cy="556260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BRCA risk calculation</a:t>
            </a:r>
            <a:endParaRPr lang="en-US" dirty="0"/>
          </a:p>
        </p:txBody>
      </p:sp>
      <p:sp>
        <p:nvSpPr>
          <p:cNvPr id="4" name="Slide Number Placeholder 3"/>
          <p:cNvSpPr>
            <a:spLocks noGrp="1"/>
          </p:cNvSpPr>
          <p:nvPr>
            <p:ph type="sldNum" sz="quarter" idx="10"/>
          </p:nvPr>
        </p:nvSpPr>
        <p:spPr/>
        <p:txBody>
          <a:bodyPr/>
          <a:lstStyle/>
          <a:p>
            <a:fld id="{DE379D06-1C5A-FC4E-8C84-2F987C37493A}" type="slidenum">
              <a:rPr lang="en-US" smtClean="0"/>
              <a:pPr/>
              <a:t>9</a:t>
            </a:fld>
            <a:endParaRPr lang="en-US"/>
          </a:p>
        </p:txBody>
      </p:sp>
    </p:spTree>
    <p:extLst>
      <p:ext uri="{BB962C8B-B14F-4D97-AF65-F5344CB8AC3E}">
        <p14:creationId xmlns:p14="http://schemas.microsoft.com/office/powerpoint/2010/main" val="163730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497636-E4BC-2B46-9138-E6F299B89654}" type="datetime1">
              <a:rPr lang="en-US" smtClean="0"/>
              <a:pPr/>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40AA66-1A04-4F43-A653-0263C65536FE}" type="datetime1">
              <a:rPr lang="en-US" smtClean="0"/>
              <a:pPr/>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F713CB-B8E7-5447-9822-30EF79DCB38F}" type="datetime1">
              <a:rPr lang="en-US" smtClean="0"/>
              <a:pPr/>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9028C6-85C4-564E-95C1-88377676BDEE}" type="datetime1">
              <a:rPr lang="en-US" smtClean="0"/>
              <a:pPr/>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42AEC8-5518-E44F-8DFF-1E0CB958BFC4}" type="datetime1">
              <a:rPr lang="en-US" smtClean="0"/>
              <a:pPr/>
              <a:t>7/30/13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EFEF0D-C802-CB4C-A863-7FD42A8F1EB8}" type="datetime1">
              <a:rPr lang="en-US" smtClean="0"/>
              <a:pPr/>
              <a:t>7/30/13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21362D-D206-964D-A878-F0AD06C36E08}" type="datetime1">
              <a:rPr lang="en-US" smtClean="0"/>
              <a:pPr/>
              <a:t>7/30/13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BB4A7C-D299-8A4D-AAEA-58FA80B4CB3A}" type="datetime1">
              <a:rPr lang="en-US" smtClean="0"/>
              <a:pPr/>
              <a:t>7/30/13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28432-A7B6-584F-B9AF-AE06DAA8B0B7}" type="datetime1">
              <a:rPr lang="en-US" smtClean="0"/>
              <a:pPr/>
              <a:t>7/30/13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4165A5-AA50-0540-BE6B-E19E7ECCFA12}" type="datetime1">
              <a:rPr lang="en-US" smtClean="0"/>
              <a:pPr/>
              <a:t>7/30/13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5BA00B-410C-234F-AC5C-F7F9EA69274A}" type="datetime1">
              <a:rPr lang="en-US" smtClean="0"/>
              <a:pPr/>
              <a:t>7/30/13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EB593B-49CE-FC41-AD9F-54B94029A41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43679-CB0A-7240-A0C0-AD9AF34928C1}" type="datetime1">
              <a:rPr lang="en-US" smtClean="0"/>
              <a:pPr/>
              <a:t>7/30/13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B593B-49CE-FC41-AD9F-54B94029A41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www.osovo.com/diagram/kidneysdiagram.htm"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1" Type="http://schemas.openxmlformats.org/officeDocument/2006/relationships/tags" Target="../tags/tag3.xml"/><Relationship Id="rId2" Type="http://schemas.openxmlformats.org/officeDocument/2006/relationships/tags" Target="../tags/tag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1" Type="http://schemas.openxmlformats.org/officeDocument/2006/relationships/tags" Target="../tags/tag5.xml"/><Relationship Id="rId2" Type="http://schemas.openxmlformats.org/officeDocument/2006/relationships/tags" Target="../tags/tag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blogs.cdc.gov/genomics/2012/03/15/the-public-health-approach-to-genetic-testing/" TargetMode="External"/><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www.nature.com/nature/journal/v422/n6930/fig_tab/422385a_F1.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www.ncbi.nlm.nih.gov/books/NBK1236/"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1" Type="http://schemas.openxmlformats.org/officeDocument/2006/relationships/tags" Target="../tags/tag7.xml"/><Relationship Id="rId2" Type="http://schemas.openxmlformats.org/officeDocument/2006/relationships/tags" Target="../tags/tag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blogs.cdc.gov/genomics/2012/07/26/think-after-you-spit/" TargetMode="Externa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6.xml"/><Relationship Id="rId1" Type="http://schemas.openxmlformats.org/officeDocument/2006/relationships/tags" Target="../tags/tag9.xml"/><Relationship Id="rId2" Type="http://schemas.openxmlformats.org/officeDocument/2006/relationships/tags" Target="../tags/tag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hyperlink" Target="https://www.my46.org/demo/next-steps" TargetMode="External"/><Relationship Id="rId4" Type="http://schemas.openxmlformats.org/officeDocument/2006/relationships/image" Target="../media/image9.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1" Type="http://schemas.openxmlformats.org/officeDocument/2006/relationships/tags" Target="../tags/tag1.xml"/><Relationship Id="rId2"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en-US" dirty="0"/>
          </a:p>
        </p:txBody>
      </p:sp>
      <p:sp>
        <p:nvSpPr>
          <p:cNvPr id="4" name="Title 1"/>
          <p:cNvSpPr txBox="1">
            <a:spLocks/>
          </p:cNvSpPr>
          <p:nvPr/>
        </p:nvSpPr>
        <p:spPr>
          <a:xfrm>
            <a:off x="685800" y="318095"/>
            <a:ext cx="7772400" cy="1470025"/>
          </a:xfrm>
          <a:prstGeom prst="rect">
            <a:avLst/>
          </a:prstGeom>
        </p:spPr>
        <p:txBody>
          <a:bodyPr vert="horz" lIns="91440" tIns="45720" rIns="91440" bIns="45720" rtlCol="0" anchor="ctr">
            <a:normAutofit fontScale="97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Arial"/>
                <a:ea typeface="+mj-ea"/>
                <a:cs typeface="Arial"/>
              </a:rPr>
              <a:t>Population Genetics</a:t>
            </a:r>
            <a:br>
              <a:rPr kumimoji="0" lang="en-US" sz="4400" b="0" i="0" u="none" strike="noStrike" kern="1200" cap="none" spc="0" normalizeH="0" baseline="0" noProof="0" dirty="0" smtClean="0">
                <a:ln>
                  <a:noFill/>
                </a:ln>
                <a:solidFill>
                  <a:schemeClr val="tx1"/>
                </a:solidFill>
                <a:effectLst/>
                <a:uLnTx/>
                <a:uFillTx/>
                <a:latin typeface="Arial"/>
                <a:ea typeface="+mj-ea"/>
                <a:cs typeface="Arial"/>
              </a:rPr>
            </a:br>
            <a:r>
              <a:rPr kumimoji="0" lang="en-US" sz="4400" b="0" i="0" u="none" strike="noStrike" kern="1200" cap="none" spc="0" normalizeH="0" baseline="0" noProof="0" dirty="0" smtClean="0">
                <a:ln>
                  <a:noFill/>
                </a:ln>
                <a:solidFill>
                  <a:schemeClr val="tx1"/>
                </a:solidFill>
                <a:effectLst/>
                <a:uLnTx/>
                <a:uFillTx/>
                <a:latin typeface="Arial"/>
                <a:ea typeface="+mj-ea"/>
                <a:cs typeface="Arial"/>
              </a:rPr>
              <a:t>Interactive Case Discussion </a:t>
            </a:r>
            <a:endParaRPr kumimoji="0" lang="en-US" sz="4400" b="0" i="0" u="none" strike="noStrike" kern="1200" cap="none" spc="0" normalizeH="0" baseline="0" noProof="0" dirty="0">
              <a:ln>
                <a:noFill/>
              </a:ln>
              <a:solidFill>
                <a:schemeClr val="tx1"/>
              </a:solidFill>
              <a:effectLst/>
              <a:uLnTx/>
              <a:uFillTx/>
              <a:latin typeface="Arial"/>
              <a:ea typeface="+mj-ea"/>
              <a:cs typeface="Arial"/>
            </a:endParaRPr>
          </a:p>
        </p:txBody>
      </p:sp>
      <p:pic>
        <p:nvPicPr>
          <p:cNvPr id="5" name="Picture 4"/>
          <p:cNvPicPr>
            <a:picLocks noChangeAspect="1"/>
          </p:cNvPicPr>
          <p:nvPr/>
        </p:nvPicPr>
        <p:blipFill>
          <a:blip r:embed="rId3"/>
          <a:stretch>
            <a:fillRect/>
          </a:stretch>
        </p:blipFill>
        <p:spPr>
          <a:xfrm>
            <a:off x="2602167" y="2237318"/>
            <a:ext cx="3898712" cy="3869472"/>
          </a:xfrm>
          <a:prstGeom prst="rect">
            <a:avLst/>
          </a:prstGeom>
        </p:spPr>
      </p:pic>
      <p:pic>
        <p:nvPicPr>
          <p:cNvPr id="6" name="Picture 5"/>
          <p:cNvPicPr>
            <a:picLocks noChangeAspect="1"/>
          </p:cNvPicPr>
          <p:nvPr/>
        </p:nvPicPr>
        <p:blipFill>
          <a:blip r:embed="rId4"/>
          <a:stretch>
            <a:fillRect/>
          </a:stretch>
        </p:blipFill>
        <p:spPr>
          <a:xfrm>
            <a:off x="7845176" y="6106790"/>
            <a:ext cx="1262032" cy="751209"/>
          </a:xfrm>
          <a:prstGeom prst="rect">
            <a:avLst/>
          </a:prstGeom>
        </p:spPr>
      </p:pic>
      <p:sp>
        <p:nvSpPr>
          <p:cNvPr id="7" name="Slide Number Placeholder 6"/>
          <p:cNvSpPr>
            <a:spLocks noGrp="1"/>
          </p:cNvSpPr>
          <p:nvPr>
            <p:ph type="sldNum" sz="quarter" idx="12"/>
          </p:nvPr>
        </p:nvSpPr>
        <p:spPr/>
        <p:txBody>
          <a:bodyPr/>
          <a:lstStyle/>
          <a:p>
            <a:fld id="{AAEB593B-49CE-FC41-AD9F-54B94029A416}"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3002"/>
            <a:ext cx="8229600" cy="1143000"/>
          </a:xfrm>
        </p:spPr>
        <p:txBody>
          <a:bodyPr>
            <a:normAutofit/>
          </a:bodyPr>
          <a:lstStyle/>
          <a:p>
            <a:r>
              <a:rPr lang="en-US" sz="3200" dirty="0" smtClean="0">
                <a:latin typeface="Arial"/>
                <a:cs typeface="Arial"/>
              </a:rPr>
              <a:t>The case continues…</a:t>
            </a:r>
            <a:endParaRPr lang="en-US" sz="3200" dirty="0">
              <a:latin typeface="Arial"/>
              <a:cs typeface="Arial"/>
            </a:endParaRPr>
          </a:p>
        </p:txBody>
      </p:sp>
      <p:sp>
        <p:nvSpPr>
          <p:cNvPr id="3" name="Content Placeholder 2"/>
          <p:cNvSpPr>
            <a:spLocks noGrp="1"/>
          </p:cNvSpPr>
          <p:nvPr>
            <p:ph idx="1"/>
          </p:nvPr>
        </p:nvSpPr>
        <p:spPr>
          <a:xfrm>
            <a:off x="457200" y="721230"/>
            <a:ext cx="8229600" cy="4525963"/>
          </a:xfrm>
        </p:spPr>
        <p:txBody>
          <a:bodyPr>
            <a:normAutofit/>
          </a:bodyPr>
          <a:lstStyle/>
          <a:p>
            <a:pPr marL="457200" indent="-457200">
              <a:spcAft>
                <a:spcPts val="1500"/>
              </a:spcAft>
              <a:buAutoNum type="arabicPeriod"/>
            </a:pPr>
            <a:r>
              <a:rPr lang="en-US" sz="2000" dirty="0" smtClean="0">
                <a:latin typeface="Arial"/>
                <a:cs typeface="Arial"/>
              </a:rPr>
              <a:t>Dominique would </a:t>
            </a:r>
            <a:r>
              <a:rPr lang="en-US" sz="2000" dirty="0">
                <a:latin typeface="Arial"/>
                <a:cs typeface="Arial"/>
              </a:rPr>
              <a:t>like to know with 100% certainty if she has the </a:t>
            </a:r>
            <a:r>
              <a:rPr lang="en-US" sz="2000" i="1" dirty="0">
                <a:latin typeface="Arial"/>
                <a:cs typeface="Arial"/>
              </a:rPr>
              <a:t>BRCA1 </a:t>
            </a:r>
            <a:r>
              <a:rPr lang="en-US" sz="2000" dirty="0">
                <a:latin typeface="Arial"/>
                <a:cs typeface="Arial"/>
              </a:rPr>
              <a:t>or </a:t>
            </a:r>
            <a:r>
              <a:rPr lang="en-US" sz="2000" i="1" dirty="0">
                <a:latin typeface="Arial"/>
                <a:cs typeface="Arial"/>
              </a:rPr>
              <a:t>BRCA2</a:t>
            </a:r>
            <a:r>
              <a:rPr lang="en-US" sz="2000" dirty="0">
                <a:latin typeface="Arial"/>
                <a:cs typeface="Arial"/>
              </a:rPr>
              <a:t> gene mutations that increase the risk of early-onset breast cancer.</a:t>
            </a:r>
            <a:r>
              <a:rPr lang="en-US" sz="2000" dirty="0" smtClean="0">
                <a:latin typeface="Arial"/>
                <a:cs typeface="Arial"/>
              </a:rPr>
              <a:t> </a:t>
            </a:r>
          </a:p>
          <a:p>
            <a:pPr marL="457200" indent="-457200">
              <a:spcAft>
                <a:spcPts val="1500"/>
              </a:spcAft>
              <a:buAutoNum type="arabicPeriod"/>
            </a:pPr>
            <a:r>
              <a:rPr lang="en-US" sz="2000" b="1" dirty="0" smtClean="0">
                <a:latin typeface="Arial"/>
                <a:cs typeface="Arial"/>
              </a:rPr>
              <a:t>Women </a:t>
            </a:r>
            <a:r>
              <a:rPr lang="en-US" sz="2000" b="1" dirty="0">
                <a:latin typeface="Arial"/>
                <a:cs typeface="Arial"/>
              </a:rPr>
              <a:t>of African descent </a:t>
            </a:r>
            <a:r>
              <a:rPr lang="en-US" sz="2000" dirty="0">
                <a:latin typeface="Arial"/>
                <a:cs typeface="Arial"/>
              </a:rPr>
              <a:t>with a family history of breast or ovarian cancer </a:t>
            </a:r>
            <a:r>
              <a:rPr lang="en-US" sz="2000" b="1" dirty="0">
                <a:latin typeface="Arial"/>
                <a:cs typeface="Arial"/>
              </a:rPr>
              <a:t>were significantly less likely to undergo genetic counseling for </a:t>
            </a:r>
            <a:r>
              <a:rPr lang="en-US" sz="2000" b="1" i="1" dirty="0">
                <a:latin typeface="Arial"/>
                <a:cs typeface="Arial"/>
              </a:rPr>
              <a:t>BRCA1/2</a:t>
            </a:r>
            <a:r>
              <a:rPr lang="en-US" sz="2000" b="1" dirty="0">
                <a:latin typeface="Arial"/>
                <a:cs typeface="Arial"/>
              </a:rPr>
              <a:t> testing than were</a:t>
            </a:r>
            <a:r>
              <a:rPr lang="en-US" sz="2000" b="1" dirty="0" smtClean="0">
                <a:latin typeface="Arial"/>
                <a:cs typeface="Arial"/>
              </a:rPr>
              <a:t> Caucasian </a:t>
            </a:r>
            <a:r>
              <a:rPr lang="en-US" sz="2000" b="1" dirty="0">
                <a:latin typeface="Arial"/>
                <a:cs typeface="Arial"/>
              </a:rPr>
              <a:t>women </a:t>
            </a:r>
            <a:r>
              <a:rPr lang="en-US" sz="2000" dirty="0">
                <a:latin typeface="Arial"/>
                <a:cs typeface="Arial"/>
              </a:rPr>
              <a:t>with a family history of breast or ovarian cancer (odds </a:t>
            </a:r>
            <a:r>
              <a:rPr lang="en-US" sz="2000" dirty="0" smtClean="0">
                <a:latin typeface="Arial"/>
                <a:cs typeface="Arial"/>
              </a:rPr>
              <a:t>ratio: 0.22).</a:t>
            </a:r>
          </a:p>
          <a:p>
            <a:pPr marL="457200" indent="-457200">
              <a:spcAft>
                <a:spcPts val="1500"/>
              </a:spcAft>
              <a:buAutoNum type="arabicPeriod"/>
            </a:pPr>
            <a:r>
              <a:rPr lang="en-US" sz="2000" dirty="0" smtClean="0">
                <a:latin typeface="Arial"/>
                <a:cs typeface="Arial"/>
              </a:rPr>
              <a:t>This association persisted after adjustment for </a:t>
            </a:r>
            <a:r>
              <a:rPr lang="en-US" sz="2000" b="1" dirty="0" smtClean="0">
                <a:latin typeface="Arial"/>
                <a:cs typeface="Arial"/>
              </a:rPr>
              <a:t>SES, </a:t>
            </a:r>
            <a:r>
              <a:rPr lang="en-US" sz="2000" b="1" dirty="0">
                <a:latin typeface="Arial"/>
                <a:cs typeface="Arial"/>
              </a:rPr>
              <a:t>breast and ovarian cancer risk perception and worry, attitudes about the risks and benefits of </a:t>
            </a:r>
            <a:r>
              <a:rPr lang="en-US" sz="2000" b="1" i="1" dirty="0">
                <a:latin typeface="Arial"/>
                <a:cs typeface="Arial"/>
              </a:rPr>
              <a:t>BRCA1/2</a:t>
            </a:r>
            <a:r>
              <a:rPr lang="en-US" sz="2000" b="1" dirty="0">
                <a:latin typeface="Arial"/>
                <a:cs typeface="Arial"/>
              </a:rPr>
              <a:t> testing, and</a:t>
            </a:r>
            <a:r>
              <a:rPr lang="en-US" sz="2000" b="1" dirty="0" smtClean="0">
                <a:latin typeface="Arial"/>
                <a:cs typeface="Arial"/>
              </a:rPr>
              <a:t> PCP </a:t>
            </a:r>
            <a:r>
              <a:rPr lang="en-US" sz="2000" b="1" dirty="0">
                <a:latin typeface="Arial"/>
                <a:cs typeface="Arial"/>
              </a:rPr>
              <a:t>discussion of </a:t>
            </a:r>
            <a:r>
              <a:rPr lang="en-US" sz="2000" b="1" i="1" dirty="0">
                <a:latin typeface="Arial"/>
                <a:cs typeface="Arial"/>
              </a:rPr>
              <a:t>BRCA1/2</a:t>
            </a:r>
            <a:r>
              <a:rPr lang="en-US" sz="2000" b="1" dirty="0">
                <a:latin typeface="Arial"/>
                <a:cs typeface="Arial"/>
              </a:rPr>
              <a:t> testing.</a:t>
            </a:r>
            <a:r>
              <a:rPr lang="en-US" sz="2000" b="1" dirty="0" smtClean="0">
                <a:latin typeface="Arial"/>
                <a:cs typeface="Arial"/>
              </a:rPr>
              <a:t> </a:t>
            </a:r>
          </a:p>
          <a:p>
            <a:pPr marL="457200" indent="-457200">
              <a:spcAft>
                <a:spcPts val="1500"/>
              </a:spcAft>
              <a:buAutoNum type="arabicPeriod"/>
            </a:pPr>
            <a:endParaRPr lang="en-US" sz="2000" dirty="0">
              <a:latin typeface="Arial"/>
              <a:cs typeface="Arial"/>
            </a:endParaRPr>
          </a:p>
        </p:txBody>
      </p:sp>
      <p:sp>
        <p:nvSpPr>
          <p:cNvPr id="5" name="Slide Number Placeholder 4"/>
          <p:cNvSpPr>
            <a:spLocks noGrp="1"/>
          </p:cNvSpPr>
          <p:nvPr>
            <p:ph type="sldNum" sz="quarter" idx="12"/>
          </p:nvPr>
        </p:nvSpPr>
        <p:spPr/>
        <p:txBody>
          <a:bodyPr/>
          <a:lstStyle/>
          <a:p>
            <a:fld id="{AAEB593B-49CE-FC41-AD9F-54B94029A416}" type="slidenum">
              <a:rPr lang="en-US" smtClean="0"/>
              <a:pPr/>
              <a:t>10</a:t>
            </a:fld>
            <a:endParaRPr lang="en-US"/>
          </a:p>
        </p:txBody>
      </p:sp>
      <p:sp>
        <p:nvSpPr>
          <p:cNvPr id="7" name="TextBox 6"/>
          <p:cNvSpPr txBox="1"/>
          <p:nvPr/>
        </p:nvSpPr>
        <p:spPr>
          <a:xfrm>
            <a:off x="1422400" y="5046133"/>
            <a:ext cx="6443134" cy="923330"/>
          </a:xfrm>
          <a:prstGeom prst="rect">
            <a:avLst/>
          </a:prstGeom>
          <a:noFill/>
        </p:spPr>
        <p:txBody>
          <a:bodyPr wrap="square" rtlCol="0">
            <a:spAutoFit/>
          </a:bodyPr>
          <a:lstStyle/>
          <a:p>
            <a:r>
              <a:rPr lang="en-US" b="1" dirty="0">
                <a:solidFill>
                  <a:schemeClr val="accent5">
                    <a:lumMod val="50000"/>
                  </a:schemeClr>
                </a:solidFill>
              </a:rPr>
              <a:t>Racial Differences in the Use of BRCA1/2 Testing Among Women With a Family History of Breast or Ovarian Cancer</a:t>
            </a:r>
            <a:endParaRPr lang="en-US" dirty="0">
              <a:solidFill>
                <a:schemeClr val="accent5">
                  <a:lumMod val="50000"/>
                </a:schemeClr>
              </a:solidFill>
            </a:endParaRPr>
          </a:p>
          <a:p>
            <a:r>
              <a:rPr lang="da-DK" dirty="0">
                <a:solidFill>
                  <a:schemeClr val="accent5">
                    <a:lumMod val="50000"/>
                  </a:schemeClr>
                </a:solidFill>
              </a:rPr>
              <a:t>Armstrong K, et al. </a:t>
            </a:r>
            <a:r>
              <a:rPr lang="da-DK" i="1" dirty="0">
                <a:solidFill>
                  <a:schemeClr val="accent5">
                    <a:lumMod val="50000"/>
                  </a:schemeClr>
                </a:solidFill>
              </a:rPr>
              <a:t>JAMA.</a:t>
            </a:r>
            <a:r>
              <a:rPr lang="da-DK" dirty="0">
                <a:solidFill>
                  <a:schemeClr val="accent5">
                    <a:lumMod val="50000"/>
                  </a:schemeClr>
                </a:solidFill>
              </a:rPr>
              <a:t>2005;293(14):1729-1736.</a:t>
            </a:r>
            <a:endParaRPr lang="en-US" dirty="0">
              <a:solidFill>
                <a:schemeClr val="accent5">
                  <a:lumMod val="50000"/>
                </a:schemeClr>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974"/>
            <a:ext cx="8229600" cy="4525963"/>
          </a:xfrm>
        </p:spPr>
        <p:txBody>
          <a:bodyPr>
            <a:normAutofit fontScale="85000" lnSpcReduction="20000"/>
          </a:bodyPr>
          <a:lstStyle/>
          <a:p>
            <a:pPr>
              <a:buNone/>
            </a:pPr>
            <a:r>
              <a:rPr lang="en-US" i="1" dirty="0" smtClean="0">
                <a:latin typeface="Arial"/>
                <a:cs typeface="Arial"/>
              </a:rPr>
              <a:t>	Think about this question, then discuss with the person sitting next to you, and then prepare to share your answer with the class…</a:t>
            </a:r>
          </a:p>
          <a:p>
            <a:pPr>
              <a:buNone/>
            </a:pPr>
            <a:endParaRPr lang="en-US" i="1" dirty="0" smtClean="0">
              <a:latin typeface="Arial"/>
              <a:cs typeface="Arial"/>
            </a:endParaRPr>
          </a:p>
          <a:p>
            <a:pPr lvl="0">
              <a:buNone/>
            </a:pPr>
            <a:r>
              <a:rPr lang="en-US" i="1" dirty="0" smtClean="0">
                <a:latin typeface="Arial"/>
                <a:cs typeface="Arial"/>
              </a:rPr>
              <a:t>	If </a:t>
            </a:r>
            <a:r>
              <a:rPr lang="en-US" i="1" dirty="0">
                <a:latin typeface="Arial"/>
                <a:cs typeface="Arial"/>
              </a:rPr>
              <a:t>you were Dominique, </a:t>
            </a:r>
            <a:r>
              <a:rPr lang="en-US" b="1" i="1" dirty="0">
                <a:latin typeface="Arial"/>
                <a:cs typeface="Arial"/>
              </a:rPr>
              <a:t>which method of genetic testing would you employ:</a:t>
            </a:r>
            <a:r>
              <a:rPr lang="en-US" i="1" dirty="0" smtClean="0">
                <a:latin typeface="Arial"/>
                <a:cs typeface="Arial"/>
              </a:rPr>
              <a:t> </a:t>
            </a:r>
          </a:p>
          <a:p>
            <a:pPr marL="514350" lvl="0" indent="-514350">
              <a:buAutoNum type="alphaLcPeriod"/>
            </a:pPr>
            <a:r>
              <a:rPr lang="en-US" i="1" dirty="0" smtClean="0">
                <a:latin typeface="Arial"/>
                <a:cs typeface="Arial"/>
              </a:rPr>
              <a:t>use </a:t>
            </a:r>
            <a:r>
              <a:rPr lang="en-US" i="1" dirty="0">
                <a:latin typeface="Arial"/>
                <a:cs typeface="Arial"/>
              </a:rPr>
              <a:t>a </a:t>
            </a:r>
            <a:r>
              <a:rPr lang="en-US" b="1" i="1" dirty="0">
                <a:latin typeface="Arial"/>
                <a:cs typeface="Arial"/>
              </a:rPr>
              <a:t>direct to consumer genetic testing platform </a:t>
            </a:r>
            <a:r>
              <a:rPr lang="en-US" i="1" dirty="0">
                <a:latin typeface="Arial"/>
                <a:cs typeface="Arial"/>
              </a:rPr>
              <a:t>that tests for limited common mutations and polymorphisms</a:t>
            </a:r>
            <a:r>
              <a:rPr lang="en-US" i="1" dirty="0" smtClean="0">
                <a:latin typeface="Arial"/>
                <a:cs typeface="Arial"/>
              </a:rPr>
              <a:t> </a:t>
            </a:r>
          </a:p>
          <a:p>
            <a:pPr marL="514350" lvl="0" indent="-514350">
              <a:buAutoNum type="alphaLcPeriod"/>
            </a:pPr>
            <a:r>
              <a:rPr lang="en-US" i="1" dirty="0" smtClean="0">
                <a:latin typeface="Arial"/>
                <a:cs typeface="Arial"/>
              </a:rPr>
              <a:t> </a:t>
            </a:r>
            <a:r>
              <a:rPr lang="en-US" i="1" dirty="0">
                <a:latin typeface="Arial"/>
                <a:cs typeface="Arial"/>
              </a:rPr>
              <a:t>get tested for </a:t>
            </a:r>
            <a:r>
              <a:rPr lang="en-US" b="1" i="1" dirty="0">
                <a:latin typeface="Arial"/>
                <a:cs typeface="Arial"/>
              </a:rPr>
              <a:t>an individual gene mutation related to a clinical question </a:t>
            </a:r>
            <a:r>
              <a:rPr lang="en-US" i="1" dirty="0">
                <a:latin typeface="Arial"/>
                <a:cs typeface="Arial"/>
              </a:rPr>
              <a:t>through a </a:t>
            </a:r>
            <a:r>
              <a:rPr lang="en-US" b="1" i="1" dirty="0">
                <a:latin typeface="Arial"/>
                <a:cs typeface="Arial"/>
              </a:rPr>
              <a:t>genetic counselor</a:t>
            </a:r>
            <a:r>
              <a:rPr lang="en-US" i="1" dirty="0">
                <a:latin typeface="Arial"/>
                <a:cs typeface="Arial"/>
              </a:rPr>
              <a:t> and </a:t>
            </a:r>
            <a:r>
              <a:rPr lang="en-US" b="1" i="1" dirty="0">
                <a:latin typeface="Arial"/>
                <a:cs typeface="Arial"/>
              </a:rPr>
              <a:t>why</a:t>
            </a:r>
            <a:r>
              <a:rPr lang="en-US" i="1" dirty="0">
                <a:latin typeface="Arial"/>
                <a:cs typeface="Arial"/>
              </a:rPr>
              <a:t>?</a:t>
            </a:r>
            <a:endParaRPr lang="en-US" dirty="0">
              <a:latin typeface="Arial"/>
              <a:cs typeface="Arial"/>
            </a:endParaRPr>
          </a:p>
          <a:p>
            <a:pPr>
              <a:buNone/>
            </a:pPr>
            <a:endParaRPr lang="en-US" i="1" dirty="0"/>
          </a:p>
        </p:txBody>
      </p:sp>
      <p:pic>
        <p:nvPicPr>
          <p:cNvPr id="2" name="Picture 1"/>
          <p:cNvPicPr>
            <a:picLocks noChangeAspect="1"/>
          </p:cNvPicPr>
          <p:nvPr/>
        </p:nvPicPr>
        <p:blipFill>
          <a:blip r:embed="rId3"/>
          <a:stretch>
            <a:fillRect/>
          </a:stretch>
        </p:blipFill>
        <p:spPr>
          <a:xfrm>
            <a:off x="4669138" y="4492702"/>
            <a:ext cx="4054792" cy="1810512"/>
          </a:xfrm>
          <a:prstGeom prst="rect">
            <a:avLst/>
          </a:prstGeom>
        </p:spPr>
      </p:pic>
      <p:pic>
        <p:nvPicPr>
          <p:cNvPr id="6" name="Picture 5"/>
          <p:cNvPicPr>
            <a:picLocks noChangeAspect="1"/>
          </p:cNvPicPr>
          <p:nvPr/>
        </p:nvPicPr>
        <p:blipFill>
          <a:blip r:embed="rId4"/>
          <a:stretch>
            <a:fillRect/>
          </a:stretch>
        </p:blipFill>
        <p:spPr>
          <a:xfrm>
            <a:off x="545271" y="4492702"/>
            <a:ext cx="3346704" cy="1810512"/>
          </a:xfrm>
          <a:prstGeom prst="rect">
            <a:avLst/>
          </a:prstGeom>
        </p:spPr>
      </p:pic>
      <p:sp>
        <p:nvSpPr>
          <p:cNvPr id="5" name="Slide Number Placeholder 4"/>
          <p:cNvSpPr>
            <a:spLocks noGrp="1"/>
          </p:cNvSpPr>
          <p:nvPr>
            <p:ph type="sldNum" sz="quarter" idx="12"/>
          </p:nvPr>
        </p:nvSpPr>
        <p:spPr/>
        <p:txBody>
          <a:bodyPr/>
          <a:lstStyle/>
          <a:p>
            <a:fld id="{AAEB593B-49CE-FC41-AD9F-54B94029A416}" type="slidenum">
              <a:rPr lang="en-US" smtClean="0"/>
              <a:pPr/>
              <a:t>11</a:t>
            </a:fld>
            <a:endParaRPr lang="en-US"/>
          </a:p>
        </p:txBody>
      </p:sp>
      <p:sp>
        <p:nvSpPr>
          <p:cNvPr id="4" name="TextBox 3"/>
          <p:cNvSpPr txBox="1"/>
          <p:nvPr/>
        </p:nvSpPr>
        <p:spPr>
          <a:xfrm>
            <a:off x="5073075" y="6275581"/>
            <a:ext cx="3841355" cy="646331"/>
          </a:xfrm>
          <a:prstGeom prst="rect">
            <a:avLst/>
          </a:prstGeom>
          <a:noFill/>
        </p:spPr>
        <p:txBody>
          <a:bodyPr wrap="square" rtlCol="0">
            <a:spAutoFit/>
          </a:bodyPr>
          <a:lstStyle/>
          <a:p>
            <a:r>
              <a:rPr lang="en-US" sz="1200" dirty="0"/>
              <a:t>Image retrieved from </a:t>
            </a:r>
            <a:r>
              <a:rPr lang="en-US" sz="1200" dirty="0" smtClean="0">
                <a:hlinkClick r:id="rId5"/>
              </a:rPr>
              <a:t>http://</a:t>
            </a:r>
            <a:r>
              <a:rPr lang="en-US" sz="1200" dirty="0" err="1" smtClean="0">
                <a:hlinkClick r:id="rId5"/>
              </a:rPr>
              <a:t>www.</a:t>
            </a:r>
            <a:r>
              <a:rPr lang="en-US" sz="1200" dirty="0" err="1" smtClean="0"/>
              <a:t>ngsc.org</a:t>
            </a:r>
            <a:r>
              <a:rPr lang="en-US" sz="1200" dirty="0" smtClean="0"/>
              <a:t> </a:t>
            </a:r>
          </a:p>
          <a:p>
            <a:r>
              <a:rPr lang="en-US" sz="1200" dirty="0" smtClean="0"/>
              <a:t>on July 25, 2013.</a:t>
            </a:r>
            <a:r>
              <a:rPr lang="en-US" sz="1200" dirty="0"/>
              <a:t> </a:t>
            </a:r>
            <a:r>
              <a:rPr lang="en-US" sz="1200" dirty="0" smtClean="0"/>
              <a:t>Permission </a:t>
            </a:r>
            <a:r>
              <a:rPr lang="en-US" sz="1200" dirty="0"/>
              <a:t>received from </a:t>
            </a:r>
            <a:r>
              <a:rPr lang="en-US" sz="1200" dirty="0" smtClean="0"/>
              <a:t>NGSC.</a:t>
            </a:r>
            <a:endParaRPr lang="en-US" sz="1200" dirty="0"/>
          </a:p>
          <a:p>
            <a:endParaRPr lang="en-US" sz="1200" dirty="0"/>
          </a:p>
        </p:txBody>
      </p:sp>
      <p:sp>
        <p:nvSpPr>
          <p:cNvPr id="7" name="TextBox 6"/>
          <p:cNvSpPr txBox="1"/>
          <p:nvPr/>
        </p:nvSpPr>
        <p:spPr>
          <a:xfrm>
            <a:off x="335975" y="6275581"/>
            <a:ext cx="4604325" cy="830997"/>
          </a:xfrm>
          <a:prstGeom prst="rect">
            <a:avLst/>
          </a:prstGeom>
          <a:noFill/>
        </p:spPr>
        <p:txBody>
          <a:bodyPr wrap="square" rtlCol="0">
            <a:spAutoFit/>
          </a:bodyPr>
          <a:lstStyle/>
          <a:p>
            <a:r>
              <a:rPr lang="en-US" sz="1200" dirty="0"/>
              <a:t>Image retrieved from </a:t>
            </a:r>
            <a:r>
              <a:rPr lang="en-US" sz="1200" dirty="0" smtClean="0">
                <a:hlinkClick r:id="rId5"/>
              </a:rPr>
              <a:t>http://</a:t>
            </a:r>
            <a:r>
              <a:rPr lang="en-US" sz="1200" dirty="0" smtClean="0"/>
              <a:t>www.23andme.com</a:t>
            </a:r>
          </a:p>
          <a:p>
            <a:r>
              <a:rPr lang="en-US" sz="1200" dirty="0" smtClean="0"/>
              <a:t>on July 25, 2013.</a:t>
            </a:r>
            <a:r>
              <a:rPr lang="en-US" sz="1200" dirty="0"/>
              <a:t> © 23andMe, Inc. 2007-2013. All rights reserved; distributed pursuant to a Limited License from 23andMe</a:t>
            </a:r>
            <a:r>
              <a:rPr lang="en-US" sz="1200" dirty="0" smtClean="0"/>
              <a:t>.</a:t>
            </a:r>
            <a:endParaRPr lang="en-US" sz="1200" dirty="0"/>
          </a:p>
          <a:p>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
            <a:ext cx="8229600" cy="1143000"/>
          </a:xfrm>
        </p:spPr>
        <p:txBody>
          <a:bodyPr>
            <a:noAutofit/>
          </a:bodyPr>
          <a:lstStyle/>
          <a:p>
            <a:r>
              <a:rPr lang="en-US" sz="2600" dirty="0">
                <a:latin typeface="Arial"/>
                <a:cs typeface="Arial"/>
              </a:rPr>
              <a:t>Dominique decides to consult a medical geneticist and have her </a:t>
            </a:r>
            <a:r>
              <a:rPr lang="en-US" sz="2600" i="1" dirty="0">
                <a:latin typeface="Arial"/>
                <a:cs typeface="Arial"/>
              </a:rPr>
              <a:t>BRCA1 </a:t>
            </a:r>
            <a:r>
              <a:rPr lang="en-US" sz="2600" dirty="0">
                <a:latin typeface="Arial"/>
                <a:cs typeface="Arial"/>
              </a:rPr>
              <a:t>and </a:t>
            </a:r>
            <a:r>
              <a:rPr lang="en-US" sz="2600" i="1" dirty="0">
                <a:latin typeface="Arial"/>
                <a:cs typeface="Arial"/>
              </a:rPr>
              <a:t>BRCA2 </a:t>
            </a:r>
            <a:r>
              <a:rPr lang="en-US" sz="2600" dirty="0">
                <a:latin typeface="Arial"/>
                <a:cs typeface="Arial"/>
              </a:rPr>
              <a:t>genes </a:t>
            </a:r>
            <a:r>
              <a:rPr lang="en-US" sz="2600" dirty="0" smtClean="0">
                <a:latin typeface="Arial"/>
                <a:cs typeface="Arial"/>
              </a:rPr>
              <a:t>sequenced</a:t>
            </a:r>
            <a:endParaRPr lang="en-US" sz="2600" dirty="0">
              <a:latin typeface="Arial"/>
              <a:cs typeface="Arial"/>
            </a:endParaRPr>
          </a:p>
        </p:txBody>
      </p:sp>
      <p:sp>
        <p:nvSpPr>
          <p:cNvPr id="3" name="Content Placeholder 2"/>
          <p:cNvSpPr>
            <a:spLocks noGrp="1"/>
          </p:cNvSpPr>
          <p:nvPr>
            <p:ph idx="1"/>
          </p:nvPr>
        </p:nvSpPr>
        <p:spPr>
          <a:xfrm>
            <a:off x="457200" y="3434726"/>
            <a:ext cx="8229600" cy="3326853"/>
          </a:xfrm>
        </p:spPr>
        <p:txBody>
          <a:bodyPr>
            <a:noAutofit/>
          </a:bodyPr>
          <a:lstStyle/>
          <a:p>
            <a:pPr marL="514350" indent="-514350">
              <a:buAutoNum type="arabicPeriod"/>
            </a:pPr>
            <a:r>
              <a:rPr lang="en-US" sz="1800" dirty="0" smtClean="0">
                <a:latin typeface="Arial"/>
                <a:cs typeface="Arial"/>
              </a:rPr>
              <a:t>These </a:t>
            </a:r>
            <a:r>
              <a:rPr lang="en-US" sz="1800" dirty="0">
                <a:latin typeface="Arial"/>
                <a:cs typeface="Arial"/>
              </a:rPr>
              <a:t>patents </a:t>
            </a:r>
            <a:r>
              <a:rPr lang="en-US" sz="1800" dirty="0" smtClean="0">
                <a:latin typeface="Arial"/>
                <a:cs typeface="Arial"/>
              </a:rPr>
              <a:t>initially allowed </a:t>
            </a:r>
            <a:r>
              <a:rPr lang="en-US" sz="1800" dirty="0">
                <a:latin typeface="Arial"/>
                <a:cs typeface="Arial"/>
              </a:rPr>
              <a:t>Myriad Genetics to </a:t>
            </a:r>
            <a:r>
              <a:rPr lang="en-US" sz="1800" dirty="0" smtClean="0">
                <a:latin typeface="Arial"/>
                <a:cs typeface="Arial"/>
              </a:rPr>
              <a:t>create a monopoly on diagnostic BRCA </a:t>
            </a:r>
            <a:r>
              <a:rPr lang="en-US" sz="1800" dirty="0">
                <a:latin typeface="Arial"/>
                <a:cs typeface="Arial"/>
              </a:rPr>
              <a:t>mutation testing.</a:t>
            </a:r>
            <a:r>
              <a:rPr lang="en-US" sz="1800" dirty="0" smtClean="0">
                <a:latin typeface="Arial"/>
                <a:cs typeface="Arial"/>
              </a:rPr>
              <a:t> </a:t>
            </a:r>
          </a:p>
          <a:p>
            <a:pPr marL="514350" indent="-514350">
              <a:buAutoNum type="arabicPeriod"/>
            </a:pPr>
            <a:r>
              <a:rPr lang="en-US" sz="1800" dirty="0" smtClean="0">
                <a:latin typeface="Arial"/>
                <a:cs typeface="Arial"/>
              </a:rPr>
              <a:t>A limited number of other deleterious </a:t>
            </a:r>
            <a:r>
              <a:rPr lang="en-US" sz="1800" i="1" dirty="0">
                <a:latin typeface="Arial"/>
                <a:cs typeface="Arial"/>
              </a:rPr>
              <a:t>BRCA </a:t>
            </a:r>
            <a:r>
              <a:rPr lang="en-US" sz="1800" dirty="0">
                <a:latin typeface="Arial"/>
                <a:cs typeface="Arial"/>
              </a:rPr>
              <a:t>mutations that </a:t>
            </a:r>
            <a:r>
              <a:rPr lang="en-US" sz="1800" dirty="0" smtClean="0">
                <a:latin typeface="Arial"/>
                <a:cs typeface="Arial"/>
              </a:rPr>
              <a:t>had </a:t>
            </a:r>
            <a:r>
              <a:rPr lang="en-US" sz="1800" dirty="0">
                <a:latin typeface="Arial"/>
                <a:cs typeface="Arial"/>
              </a:rPr>
              <a:t>been found through </a:t>
            </a:r>
            <a:r>
              <a:rPr lang="en-US" sz="1800" dirty="0" smtClean="0">
                <a:latin typeface="Arial"/>
                <a:cs typeface="Arial"/>
              </a:rPr>
              <a:t>other avenues are </a:t>
            </a:r>
            <a:r>
              <a:rPr lang="en-US" sz="1800" dirty="0">
                <a:latin typeface="Arial"/>
                <a:cs typeface="Arial"/>
              </a:rPr>
              <a:t>present in other forms of genetic testing, such as direct-to-consumer genetic testing via companies like </a:t>
            </a:r>
            <a:r>
              <a:rPr lang="en-US" sz="1800" dirty="0" smtClean="0">
                <a:latin typeface="Arial"/>
                <a:cs typeface="Arial"/>
              </a:rPr>
              <a:t>23andMe.</a:t>
            </a:r>
          </a:p>
          <a:p>
            <a:pPr marL="514350" indent="-514350">
              <a:buAutoNum type="arabicPeriod"/>
            </a:pPr>
            <a:r>
              <a:rPr lang="en-US" sz="1800" dirty="0" smtClean="0">
                <a:latin typeface="Arial"/>
                <a:cs typeface="Arial"/>
              </a:rPr>
              <a:t>However, many Myriad-patented </a:t>
            </a:r>
            <a:r>
              <a:rPr lang="en-US" sz="1800" dirty="0">
                <a:latin typeface="Arial"/>
                <a:cs typeface="Arial"/>
              </a:rPr>
              <a:t>mutations </a:t>
            </a:r>
            <a:r>
              <a:rPr lang="en-US" sz="1800" dirty="0" smtClean="0">
                <a:latin typeface="Arial"/>
                <a:cs typeface="Arial"/>
              </a:rPr>
              <a:t>were </a:t>
            </a:r>
            <a:r>
              <a:rPr lang="en-US" sz="1800" dirty="0">
                <a:latin typeface="Arial"/>
                <a:cs typeface="Arial"/>
              </a:rPr>
              <a:t>not included in the DTC tests for common mutations and polymorphisms that increase the risk for hereditary breast cancer</a:t>
            </a:r>
            <a:r>
              <a:rPr lang="en-US" sz="1800" dirty="0" smtClean="0">
                <a:latin typeface="Arial"/>
                <a:cs typeface="Arial"/>
              </a:rPr>
              <a:t>. Thus, non-Myriad strategies were not </a:t>
            </a:r>
            <a:r>
              <a:rPr lang="en-US" sz="1800" dirty="0">
                <a:latin typeface="Arial"/>
                <a:cs typeface="Arial"/>
              </a:rPr>
              <a:t>considered diagnostic because </a:t>
            </a:r>
            <a:r>
              <a:rPr lang="en-US" sz="1800" dirty="0" smtClean="0">
                <a:latin typeface="Arial"/>
                <a:cs typeface="Arial"/>
              </a:rPr>
              <a:t>they did not provide comprehensive </a:t>
            </a:r>
            <a:r>
              <a:rPr lang="en-US" sz="1800" dirty="0">
                <a:latin typeface="Arial"/>
                <a:cs typeface="Arial"/>
              </a:rPr>
              <a:t>risk assessment. </a:t>
            </a:r>
            <a:r>
              <a:rPr lang="en-US" sz="1800" dirty="0" smtClean="0">
                <a:latin typeface="Arial"/>
                <a:cs typeface="Arial"/>
              </a:rPr>
              <a:t>In light of the Supreme Court ruling in June 2013, this may change. </a:t>
            </a:r>
          </a:p>
          <a:p>
            <a:pPr marL="514350" indent="-514350">
              <a:buAutoNum type="arabicPeriod"/>
            </a:pPr>
            <a:r>
              <a:rPr lang="en-US" sz="1800" dirty="0" smtClean="0">
                <a:latin typeface="Arial"/>
                <a:cs typeface="Arial"/>
              </a:rPr>
              <a:t>The </a:t>
            </a:r>
            <a:r>
              <a:rPr lang="en-US" sz="1800" dirty="0">
                <a:latin typeface="Arial"/>
                <a:cs typeface="Arial"/>
              </a:rPr>
              <a:t>ethics of “patenting” genes is controversial. </a:t>
            </a:r>
          </a:p>
        </p:txBody>
      </p:sp>
      <p:graphicFrame>
        <p:nvGraphicFramePr>
          <p:cNvPr id="4" name="Diagram 3"/>
          <p:cNvGraphicFramePr/>
          <p:nvPr>
            <p:extLst>
              <p:ext uri="{D42A27DB-BD31-4B8C-83A1-F6EECF244321}">
                <p14:modId xmlns:p14="http://schemas.microsoft.com/office/powerpoint/2010/main" val="3902951402"/>
              </p:ext>
            </p:extLst>
          </p:nvPr>
        </p:nvGraphicFramePr>
        <p:xfrm>
          <a:off x="1012870" y="1073328"/>
          <a:ext cx="7162800" cy="2351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AAEB593B-49CE-FC41-AD9F-54B94029A416}" type="slidenum">
              <a:rPr lang="en-US" smtClean="0"/>
              <a:pPr/>
              <a:t>12</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98"/>
            <a:ext cx="8229600" cy="1143000"/>
          </a:xfrm>
        </p:spPr>
        <p:txBody>
          <a:bodyPr>
            <a:normAutofit/>
          </a:bodyPr>
          <a:lstStyle/>
          <a:p>
            <a:r>
              <a:rPr lang="en-US" sz="3400" i="1" dirty="0" smtClean="0">
                <a:latin typeface="Arial"/>
                <a:cs typeface="Arial"/>
              </a:rPr>
              <a:t>Dominique’s Test Results</a:t>
            </a:r>
            <a:endParaRPr lang="en-US" sz="3400" i="1" dirty="0">
              <a:latin typeface="Arial"/>
              <a:cs typeface="Arial"/>
            </a:endParaRPr>
          </a:p>
        </p:txBody>
      </p:sp>
      <p:graphicFrame>
        <p:nvGraphicFramePr>
          <p:cNvPr id="4" name="Content Placeholder 3"/>
          <p:cNvGraphicFramePr>
            <a:graphicFrameLocks noGrp="1"/>
          </p:cNvGraphicFramePr>
          <p:nvPr>
            <p:ph idx="1"/>
          </p:nvPr>
        </p:nvGraphicFramePr>
        <p:xfrm>
          <a:off x="457200" y="1205998"/>
          <a:ext cx="8229600" cy="5420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AAEB593B-49CE-FC41-AD9F-54B94029A416}" type="slidenum">
              <a:rPr lang="en-US" smtClean="0"/>
              <a:pPr/>
              <a:t>13</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24" y="44444"/>
            <a:ext cx="9144000" cy="4525963"/>
          </a:xfrm>
        </p:spPr>
        <p:txBody>
          <a:bodyPr>
            <a:normAutofit/>
          </a:bodyPr>
          <a:lstStyle/>
          <a:p>
            <a:pPr algn="ctr">
              <a:buNone/>
            </a:pPr>
            <a:r>
              <a:rPr lang="en-US" sz="3600" i="1" dirty="0" smtClean="0">
                <a:latin typeface="Arial"/>
                <a:cs typeface="Arial"/>
              </a:rPr>
              <a:t>	What </a:t>
            </a:r>
            <a:r>
              <a:rPr lang="en-US" sz="3600" i="1" dirty="0">
                <a:latin typeface="Arial"/>
                <a:cs typeface="Arial"/>
              </a:rPr>
              <a:t>is one reason why individuals of African descent are more likely to have more variants of unknown significance?</a:t>
            </a:r>
            <a:r>
              <a:rPr lang="en-US" sz="3600" i="1" dirty="0" smtClean="0">
                <a:latin typeface="Arial"/>
                <a:cs typeface="Arial"/>
              </a:rPr>
              <a:t> </a:t>
            </a:r>
            <a:endParaRPr lang="en-US" sz="3600" i="1" dirty="0">
              <a:latin typeface="Arial"/>
              <a:cs typeface="Arial"/>
            </a:endParaRPr>
          </a:p>
        </p:txBody>
      </p:sp>
      <p:sp>
        <p:nvSpPr>
          <p:cNvPr id="5" name="Slide Number Placeholder 4"/>
          <p:cNvSpPr>
            <a:spLocks noGrp="1"/>
          </p:cNvSpPr>
          <p:nvPr>
            <p:ph type="sldNum" sz="quarter" idx="12"/>
          </p:nvPr>
        </p:nvSpPr>
        <p:spPr/>
        <p:txBody>
          <a:bodyPr/>
          <a:lstStyle/>
          <a:p>
            <a:fld id="{AAEB593B-49CE-FC41-AD9F-54B94029A416}" type="slidenum">
              <a:rPr lang="en-US" smtClean="0"/>
              <a:pPr/>
              <a:t>14</a:t>
            </a:fld>
            <a:endParaRPr lang="en-US"/>
          </a:p>
        </p:txBody>
      </p:sp>
      <p:sp>
        <p:nvSpPr>
          <p:cNvPr id="18" name="TextBox 17"/>
          <p:cNvSpPr txBox="1"/>
          <p:nvPr/>
        </p:nvSpPr>
        <p:spPr>
          <a:xfrm>
            <a:off x="0" y="6472415"/>
            <a:ext cx="2224129" cy="307777"/>
          </a:xfrm>
          <a:prstGeom prst="rect">
            <a:avLst/>
          </a:prstGeom>
          <a:noFill/>
        </p:spPr>
        <p:txBody>
          <a:bodyPr wrap="none" rtlCol="0">
            <a:spAutoFit/>
          </a:bodyPr>
          <a:lstStyle/>
          <a:p>
            <a:r>
              <a:rPr lang="en-US" sz="1400" i="1" dirty="0" smtClean="0">
                <a:latin typeface="Arial"/>
                <a:cs typeface="Arial"/>
              </a:rPr>
              <a:t>The </a:t>
            </a:r>
            <a:r>
              <a:rPr lang="en-US" sz="1400" i="1" dirty="0" err="1" smtClean="0">
                <a:latin typeface="Arial"/>
                <a:cs typeface="Arial"/>
              </a:rPr>
              <a:t>Genographic</a:t>
            </a:r>
            <a:r>
              <a:rPr lang="en-US" sz="1400" i="1" dirty="0" smtClean="0">
                <a:latin typeface="Arial"/>
                <a:cs typeface="Arial"/>
              </a:rPr>
              <a:t> Project</a:t>
            </a:r>
            <a:endParaRPr lang="en-US" sz="1400" i="1" dirty="0">
              <a:latin typeface="Arial"/>
              <a:cs typeface="Arial"/>
            </a:endParaRPr>
          </a:p>
        </p:txBody>
      </p:sp>
      <p:pic>
        <p:nvPicPr>
          <p:cNvPr id="2" name="Picture 1"/>
          <p:cNvPicPr>
            <a:picLocks noChangeAspect="1"/>
          </p:cNvPicPr>
          <p:nvPr/>
        </p:nvPicPr>
        <p:blipFill>
          <a:blip r:embed="rId3"/>
          <a:stretch>
            <a:fillRect/>
          </a:stretch>
        </p:blipFill>
        <p:spPr>
          <a:xfrm>
            <a:off x="0" y="1790686"/>
            <a:ext cx="9144000" cy="4681729"/>
          </a:xfrm>
          <a:prstGeom prst="rect">
            <a:avLst/>
          </a:prstGeom>
        </p:spPr>
      </p:pic>
      <p:sp>
        <p:nvSpPr>
          <p:cNvPr id="6" name="TextBox 5"/>
          <p:cNvSpPr txBox="1"/>
          <p:nvPr/>
        </p:nvSpPr>
        <p:spPr>
          <a:xfrm>
            <a:off x="2857500" y="6457026"/>
            <a:ext cx="6286500" cy="646331"/>
          </a:xfrm>
          <a:prstGeom prst="rect">
            <a:avLst/>
          </a:prstGeom>
          <a:noFill/>
        </p:spPr>
        <p:txBody>
          <a:bodyPr wrap="square" rtlCol="0">
            <a:spAutoFit/>
          </a:bodyPr>
          <a:lstStyle/>
          <a:p>
            <a:r>
              <a:rPr lang="en-US" sz="1200" dirty="0"/>
              <a:t>Image retrieved from </a:t>
            </a:r>
            <a:r>
              <a:rPr lang="en-US" sz="1200" dirty="0" smtClean="0"/>
              <a:t>http://3cpg.cornell.edu/</a:t>
            </a:r>
            <a:r>
              <a:rPr lang="en-US" sz="1200" dirty="0" err="1" smtClean="0"/>
              <a:t>index.cfm</a:t>
            </a:r>
            <a:r>
              <a:rPr lang="en-US" sz="1200" dirty="0" smtClean="0"/>
              <a:t>/page/</a:t>
            </a:r>
            <a:r>
              <a:rPr lang="en-US" sz="1200" dirty="0" err="1" smtClean="0"/>
              <a:t>AncestryProject</a:t>
            </a:r>
            <a:r>
              <a:rPr lang="en-US" sz="1200" smtClean="0"/>
              <a:t>/AncestryEventsSpr2011.html</a:t>
            </a:r>
            <a:r>
              <a:rPr lang="en-US" sz="1200" dirty="0" smtClean="0"/>
              <a:t> on </a:t>
            </a:r>
            <a:r>
              <a:rPr lang="en-US" sz="1200" dirty="0" smtClean="0"/>
              <a:t>July 25, 2013.</a:t>
            </a:r>
            <a:r>
              <a:rPr lang="en-US" sz="1200" dirty="0"/>
              <a:t> </a:t>
            </a:r>
            <a:r>
              <a:rPr lang="en-US" sz="1200" dirty="0" smtClean="0"/>
              <a:t>Permission </a:t>
            </a:r>
            <a:r>
              <a:rPr lang="en-US" sz="1200" dirty="0"/>
              <a:t>received from </a:t>
            </a:r>
            <a:r>
              <a:rPr lang="en-US" sz="1200" dirty="0" smtClean="0"/>
              <a:t>National Geographic.</a:t>
            </a:r>
            <a:endParaRPr lang="en-US" sz="1200" dirty="0"/>
          </a:p>
          <a:p>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3666" name="TPQuestion"/>
          <p:cNvSpPr>
            <a:spLocks noGrp="1" noChangeArrowheads="1"/>
          </p:cNvSpPr>
          <p:nvPr>
            <p:ph type="title"/>
          </p:nvPr>
        </p:nvSpPr>
        <p:spPr>
          <a:xfrm>
            <a:off x="0" y="1034520"/>
            <a:ext cx="9144000" cy="1143000"/>
          </a:xfrm>
        </p:spPr>
        <p:txBody>
          <a:bodyPr>
            <a:noAutofit/>
          </a:bodyPr>
          <a:lstStyle/>
          <a:p>
            <a:r>
              <a:rPr lang="en-US" sz="3600" dirty="0">
                <a:solidFill>
                  <a:srgbClr val="FFFFFF"/>
                </a:solidFill>
                <a:latin typeface="Arial" charset="0"/>
                <a:ea typeface="ＭＳ Ｐゴシック" charset="0"/>
                <a:cs typeface="Arial" charset="0"/>
              </a:rPr>
              <a:t>Class poll</a:t>
            </a:r>
            <a:r>
              <a:rPr lang="en-US" sz="3600" dirty="0" smtClean="0">
                <a:solidFill>
                  <a:srgbClr val="FFFFFF"/>
                </a:solidFill>
                <a:latin typeface="Arial" charset="0"/>
                <a:ea typeface="ＭＳ Ｐゴシック" charset="0"/>
                <a:cs typeface="Arial" charset="0"/>
              </a:rPr>
              <a:t>:</a:t>
            </a:r>
            <a:r>
              <a:rPr lang="en-US" sz="3600" dirty="0">
                <a:solidFill>
                  <a:srgbClr val="FFFFFF"/>
                </a:solidFill>
                <a:latin typeface="Arial" charset="0"/>
                <a:ea typeface="ＭＳ Ｐゴシック" charset="0"/>
                <a:cs typeface="Arial" charset="0"/>
              </a:rPr>
              <a:t/>
            </a:r>
            <a:br>
              <a:rPr lang="en-US" sz="3600" dirty="0">
                <a:solidFill>
                  <a:srgbClr val="FFFFFF"/>
                </a:solidFill>
                <a:latin typeface="Arial" charset="0"/>
                <a:ea typeface="ＭＳ Ｐゴシック" charset="0"/>
                <a:cs typeface="Arial" charset="0"/>
              </a:rPr>
            </a:br>
            <a:r>
              <a:rPr lang="en-US" sz="3600" dirty="0">
                <a:solidFill>
                  <a:srgbClr val="FFFFFF"/>
                </a:solidFill>
                <a:latin typeface="Arial"/>
                <a:cs typeface="Arial"/>
              </a:rPr>
              <a:t>	Dominique meets with her medical geneticist to discuss options regarding her BRCA1 </a:t>
            </a:r>
            <a:r>
              <a:rPr lang="en-US" sz="3600" dirty="0" smtClean="0">
                <a:solidFill>
                  <a:srgbClr val="FFFFFF"/>
                </a:solidFill>
                <a:latin typeface="Arial"/>
                <a:cs typeface="Arial"/>
              </a:rPr>
              <a:t>test results. </a:t>
            </a:r>
            <a:r>
              <a:rPr lang="en-US" sz="3600" dirty="0">
                <a:solidFill>
                  <a:srgbClr val="FFFFFF"/>
                </a:solidFill>
                <a:latin typeface="Arial"/>
                <a:cs typeface="Arial"/>
              </a:rPr>
              <a:t>If you were in Dominique’s shoes, what would you do?</a:t>
            </a:r>
            <a:br>
              <a:rPr lang="en-US" sz="3600" dirty="0">
                <a:solidFill>
                  <a:srgbClr val="FFFFFF"/>
                </a:solidFill>
                <a:latin typeface="Arial"/>
                <a:cs typeface="Arial"/>
              </a:rPr>
            </a:br>
            <a:endParaRPr lang="en-US" sz="3600" dirty="0">
              <a:solidFill>
                <a:srgbClr val="FFFFFF"/>
              </a:solidFill>
              <a:latin typeface="Arial"/>
              <a:cs typeface="Arial"/>
            </a:endParaRPr>
          </a:p>
        </p:txBody>
      </p:sp>
      <p:sp>
        <p:nvSpPr>
          <p:cNvPr id="113667" name="TPAnswers"/>
          <p:cNvSpPr>
            <a:spLocks noGrp="1" noChangeArrowheads="1"/>
          </p:cNvSpPr>
          <p:nvPr>
            <p:ph type="body" idx="1"/>
            <p:custDataLst>
              <p:tags r:id="rId2"/>
            </p:custDataLst>
          </p:nvPr>
        </p:nvSpPr>
        <p:spPr>
          <a:xfrm>
            <a:off x="818120" y="2853120"/>
            <a:ext cx="7366000" cy="5715000"/>
          </a:xfrm>
        </p:spPr>
        <p:txBody>
          <a:bodyPr tIns="0" bIns="0"/>
          <a:lstStyle/>
          <a:p>
            <a:pPr marL="514350" lvl="0" indent="-514350">
              <a:buFont typeface="+mj-lt"/>
              <a:buAutoNum type="arabicPeriod"/>
            </a:pPr>
            <a:r>
              <a:rPr lang="en-US" dirty="0" smtClean="0">
                <a:solidFill>
                  <a:srgbClr val="FFFFFF"/>
                </a:solidFill>
                <a:latin typeface="Arial"/>
                <a:cs typeface="Arial"/>
              </a:rPr>
              <a:t>Watchful waiting</a:t>
            </a:r>
          </a:p>
          <a:p>
            <a:pPr marL="514350" indent="-514350">
              <a:buFont typeface="+mj-lt"/>
              <a:buAutoNum type="arabicPeriod"/>
            </a:pPr>
            <a:r>
              <a:rPr lang="en-US" dirty="0" smtClean="0">
                <a:solidFill>
                  <a:srgbClr val="FFFFFF"/>
                </a:solidFill>
                <a:latin typeface="Arial"/>
                <a:cs typeface="Arial"/>
              </a:rPr>
              <a:t>Ask her affected mother to undergo the same genetic testing she did</a:t>
            </a:r>
          </a:p>
          <a:p>
            <a:pPr marL="514350" lvl="0" indent="-514350">
              <a:buFont typeface="+mj-lt"/>
              <a:buAutoNum type="arabicPeriod"/>
            </a:pPr>
            <a:r>
              <a:rPr lang="en-US" dirty="0" smtClean="0">
                <a:solidFill>
                  <a:srgbClr val="FFFFFF"/>
                </a:solidFill>
                <a:latin typeface="Arial"/>
                <a:cs typeface="Arial"/>
              </a:rPr>
              <a:t>Prophylactic </a:t>
            </a:r>
            <a:r>
              <a:rPr lang="en-US" dirty="0">
                <a:solidFill>
                  <a:srgbClr val="FFFFFF"/>
                </a:solidFill>
                <a:latin typeface="Arial"/>
                <a:cs typeface="Arial"/>
              </a:rPr>
              <a:t>procedure: </a:t>
            </a:r>
            <a:r>
              <a:rPr lang="en-US" dirty="0" smtClean="0">
                <a:solidFill>
                  <a:srgbClr val="FFFFFF"/>
                </a:solidFill>
                <a:latin typeface="Arial"/>
                <a:cs typeface="Arial"/>
              </a:rPr>
              <a:t>Mastectomy</a:t>
            </a:r>
            <a:r>
              <a:rPr lang="en-US" dirty="0">
                <a:solidFill>
                  <a:srgbClr val="FFFFFF"/>
                </a:solidFill>
                <a:latin typeface="Arial"/>
                <a:cs typeface="Arial"/>
              </a:rPr>
              <a:t>/oophorectomy</a:t>
            </a:r>
          </a:p>
          <a:p>
            <a:pPr marL="514350" lvl="0" indent="-514350">
              <a:buFont typeface="+mj-lt"/>
              <a:buAutoNum type="arabicPeriod"/>
            </a:pPr>
            <a:r>
              <a:rPr lang="en-US" dirty="0" smtClean="0">
                <a:solidFill>
                  <a:srgbClr val="FFFFFF"/>
                </a:solidFill>
                <a:latin typeface="Arial"/>
                <a:cs typeface="Arial"/>
              </a:rPr>
              <a:t>Increased surveillance</a:t>
            </a:r>
            <a:r>
              <a:rPr lang="en-US" dirty="0">
                <a:solidFill>
                  <a:srgbClr val="FFFFFF"/>
                </a:solidFill>
                <a:latin typeface="Arial"/>
                <a:cs typeface="Arial"/>
              </a:rPr>
              <a:t>: Mammography every 6 months</a:t>
            </a:r>
          </a:p>
          <a:p>
            <a:pPr marL="514350" lvl="0" indent="-514350">
              <a:buAutoNum type="alphaLcPeriod"/>
            </a:pPr>
            <a:endParaRPr lang="en-US" dirty="0">
              <a:solidFill>
                <a:srgbClr val="FFFFFF"/>
              </a:solidFill>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15</a:t>
            </a:fld>
            <a:endParaRPr lang="en-US"/>
          </a:p>
        </p:txBody>
      </p:sp>
    </p:spTree>
    <p:custDataLst>
      <p:tags r:id="rId1"/>
    </p:custDataLst>
    <p:extLst>
      <p:ext uri="{BB962C8B-B14F-4D97-AF65-F5344CB8AC3E}">
        <p14:creationId xmlns:p14="http://schemas.microsoft.com/office/powerpoint/2010/main" val="31103611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39568"/>
            <a:ext cx="8229600" cy="4525963"/>
          </a:xfrm>
        </p:spPr>
        <p:txBody>
          <a:bodyPr/>
          <a:lstStyle/>
          <a:p>
            <a:pPr algn="ctr">
              <a:buNone/>
            </a:pPr>
            <a:r>
              <a:rPr lang="en-US" dirty="0" smtClean="0">
                <a:latin typeface="Arial"/>
                <a:cs typeface="Arial"/>
              </a:rPr>
              <a:t>	Dominique </a:t>
            </a:r>
            <a:r>
              <a:rPr lang="en-US" dirty="0">
                <a:latin typeface="Arial"/>
                <a:cs typeface="Arial"/>
              </a:rPr>
              <a:t>asks her mother to undergo the Myriad Genetics test and the results showed that she does not have a known deleterious mutation in </a:t>
            </a:r>
            <a:r>
              <a:rPr lang="en-US" i="1" dirty="0">
                <a:latin typeface="Arial"/>
                <a:cs typeface="Arial"/>
              </a:rPr>
              <a:t>BRCA1 </a:t>
            </a:r>
            <a:r>
              <a:rPr lang="en-US" dirty="0">
                <a:latin typeface="Arial"/>
                <a:cs typeface="Arial"/>
              </a:rPr>
              <a:t>or </a:t>
            </a:r>
            <a:r>
              <a:rPr lang="en-US" i="1" dirty="0">
                <a:latin typeface="Arial"/>
                <a:cs typeface="Arial"/>
              </a:rPr>
              <a:t>BRCA2</a:t>
            </a:r>
            <a:r>
              <a:rPr lang="en-US" dirty="0">
                <a:latin typeface="Arial"/>
                <a:cs typeface="Arial"/>
              </a:rPr>
              <a:t> but the same variant of unknown significance as Dominique.</a:t>
            </a:r>
            <a:r>
              <a:rPr lang="en-US" dirty="0" smtClean="0">
                <a:latin typeface="Arial"/>
                <a:cs typeface="Arial"/>
              </a:rPr>
              <a:t> </a:t>
            </a:r>
            <a:endParaRPr lang="en-US" dirty="0">
              <a:latin typeface="Arial"/>
              <a:cs typeface="Arial"/>
            </a:endParaRPr>
          </a:p>
        </p:txBody>
      </p:sp>
      <p:sp>
        <p:nvSpPr>
          <p:cNvPr id="5" name="TextBox 4"/>
          <p:cNvSpPr txBox="1"/>
          <p:nvPr/>
        </p:nvSpPr>
        <p:spPr>
          <a:xfrm>
            <a:off x="2833612" y="4164413"/>
            <a:ext cx="3476776" cy="1569660"/>
          </a:xfrm>
          <a:prstGeom prst="rect">
            <a:avLst/>
          </a:prstGeom>
          <a:noFill/>
        </p:spPr>
        <p:txBody>
          <a:bodyPr wrap="square" rtlCol="0">
            <a:spAutoFit/>
          </a:bodyPr>
          <a:lstStyle/>
          <a:p>
            <a:r>
              <a:rPr lang="en-US" sz="2400" i="1" dirty="0" smtClean="0">
                <a:solidFill>
                  <a:srgbClr val="FF0000"/>
                </a:solidFill>
                <a:latin typeface="Arial"/>
                <a:cs typeface="Arial"/>
              </a:rPr>
              <a:t>Remember:  recommended to test the </a:t>
            </a:r>
            <a:r>
              <a:rPr lang="en-US" sz="2400" b="1" i="1" u="sng" dirty="0" err="1" smtClean="0">
                <a:solidFill>
                  <a:srgbClr val="FF0000"/>
                </a:solidFill>
                <a:latin typeface="Arial"/>
                <a:cs typeface="Arial"/>
              </a:rPr>
              <a:t>proband</a:t>
            </a:r>
            <a:r>
              <a:rPr lang="en-US" sz="2400" i="1" dirty="0" smtClean="0">
                <a:solidFill>
                  <a:srgbClr val="FF0000"/>
                </a:solidFill>
                <a:latin typeface="Arial"/>
                <a:cs typeface="Arial"/>
              </a:rPr>
              <a:t>, or affected individual first</a:t>
            </a:r>
            <a:endParaRPr lang="en-US" sz="2400" i="1" dirty="0">
              <a:solidFill>
                <a:srgbClr val="FF0000"/>
              </a:solidFill>
              <a:latin typeface="Arial"/>
              <a:cs typeface="Arial"/>
            </a:endParaRPr>
          </a:p>
        </p:txBody>
      </p:sp>
      <p:sp>
        <p:nvSpPr>
          <p:cNvPr id="7" name="Slide Number Placeholder 6"/>
          <p:cNvSpPr>
            <a:spLocks noGrp="1"/>
          </p:cNvSpPr>
          <p:nvPr>
            <p:ph type="sldNum" sz="quarter" idx="12"/>
          </p:nvPr>
        </p:nvSpPr>
        <p:spPr/>
        <p:txBody>
          <a:bodyPr/>
          <a:lstStyle/>
          <a:p>
            <a:fld id="{AAEB593B-49CE-FC41-AD9F-54B94029A416}" type="slidenum">
              <a:rPr lang="en-US" smtClean="0"/>
              <a:pPr/>
              <a:t>16</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3666" name="TPQuestion"/>
          <p:cNvSpPr>
            <a:spLocks noGrp="1" noChangeArrowheads="1"/>
          </p:cNvSpPr>
          <p:nvPr>
            <p:ph type="title"/>
          </p:nvPr>
        </p:nvSpPr>
        <p:spPr>
          <a:xfrm>
            <a:off x="0" y="1034520"/>
            <a:ext cx="9144000" cy="1143000"/>
          </a:xfrm>
        </p:spPr>
        <p:txBody>
          <a:bodyPr>
            <a:noAutofit/>
          </a:bodyPr>
          <a:lstStyle/>
          <a:p>
            <a:r>
              <a:rPr lang="en-US" sz="3600" dirty="0" smtClean="0">
                <a:solidFill>
                  <a:srgbClr val="FFFFFF"/>
                </a:solidFill>
                <a:latin typeface="Arial" charset="0"/>
                <a:ea typeface="ＭＳ Ｐゴシック" charset="0"/>
                <a:cs typeface="Arial" charset="0"/>
              </a:rPr>
              <a:t>Class poll:</a:t>
            </a:r>
            <a:br>
              <a:rPr lang="en-US" sz="3600" dirty="0" smtClean="0">
                <a:solidFill>
                  <a:srgbClr val="FFFFFF"/>
                </a:solidFill>
                <a:latin typeface="Arial" charset="0"/>
                <a:ea typeface="ＭＳ Ｐゴシック" charset="0"/>
                <a:cs typeface="Arial" charset="0"/>
              </a:rPr>
            </a:br>
            <a:r>
              <a:rPr lang="en-US" sz="3600" dirty="0" smtClean="0">
                <a:solidFill>
                  <a:srgbClr val="FFFFFF"/>
                </a:solidFill>
                <a:latin typeface="Arial"/>
                <a:cs typeface="Arial"/>
              </a:rPr>
              <a:t>	</a:t>
            </a:r>
            <a:r>
              <a:rPr lang="en-US" sz="3600" dirty="0">
                <a:solidFill>
                  <a:srgbClr val="FFFFFF"/>
                </a:solidFill>
                <a:latin typeface="Arial"/>
                <a:cs typeface="Arial"/>
              </a:rPr>
              <a:t>With this new information, if you were Dominique, what would you do?</a:t>
            </a:r>
            <a:r>
              <a:rPr lang="en-US" sz="3600" dirty="0" smtClean="0">
                <a:solidFill>
                  <a:srgbClr val="FFFFFF"/>
                </a:solidFill>
                <a:latin typeface="Arial"/>
                <a:cs typeface="Arial"/>
              </a:rPr>
              <a:t/>
            </a:r>
            <a:br>
              <a:rPr lang="en-US" sz="3600" dirty="0" smtClean="0">
                <a:solidFill>
                  <a:srgbClr val="FFFFFF"/>
                </a:solidFill>
                <a:latin typeface="Arial"/>
                <a:cs typeface="Arial"/>
              </a:rPr>
            </a:br>
            <a:endParaRPr lang="en-US" sz="3600" dirty="0">
              <a:solidFill>
                <a:srgbClr val="FFFFFF"/>
              </a:solidFill>
              <a:latin typeface="Arial"/>
              <a:cs typeface="Arial"/>
            </a:endParaRPr>
          </a:p>
        </p:txBody>
      </p:sp>
      <p:sp>
        <p:nvSpPr>
          <p:cNvPr id="113667" name="TPAnswers"/>
          <p:cNvSpPr>
            <a:spLocks noGrp="1" noChangeArrowheads="1"/>
          </p:cNvSpPr>
          <p:nvPr>
            <p:ph type="body" idx="1"/>
            <p:custDataLst>
              <p:tags r:id="rId2"/>
            </p:custDataLst>
          </p:nvPr>
        </p:nvSpPr>
        <p:spPr>
          <a:xfrm>
            <a:off x="818120" y="2645760"/>
            <a:ext cx="7366000" cy="5715000"/>
          </a:xfrm>
        </p:spPr>
        <p:txBody>
          <a:bodyPr tIns="0" bIns="0"/>
          <a:lstStyle/>
          <a:p>
            <a:pPr marL="514350" lvl="0" indent="-514350">
              <a:buFont typeface="+mj-lt"/>
              <a:buAutoNum type="arabicPeriod"/>
            </a:pPr>
            <a:r>
              <a:rPr lang="en-US" dirty="0" smtClean="0">
                <a:solidFill>
                  <a:srgbClr val="FFFFFF"/>
                </a:solidFill>
                <a:latin typeface="Arial"/>
                <a:cs typeface="Arial"/>
              </a:rPr>
              <a:t>Watchful </a:t>
            </a:r>
            <a:r>
              <a:rPr lang="en-US" dirty="0">
                <a:solidFill>
                  <a:srgbClr val="FFFFFF"/>
                </a:solidFill>
                <a:latin typeface="Arial"/>
                <a:cs typeface="Arial"/>
              </a:rPr>
              <a:t>waiting</a:t>
            </a:r>
            <a:endParaRPr lang="en-US" dirty="0" smtClean="0">
              <a:solidFill>
                <a:srgbClr val="FFFFFF"/>
              </a:solidFill>
              <a:latin typeface="Arial"/>
              <a:cs typeface="Arial"/>
            </a:endParaRPr>
          </a:p>
          <a:p>
            <a:pPr marL="514350" indent="-514350">
              <a:buFont typeface="+mj-lt"/>
              <a:buAutoNum type="arabicPeriod"/>
            </a:pPr>
            <a:r>
              <a:rPr lang="en-US" dirty="0" smtClean="0">
                <a:solidFill>
                  <a:srgbClr val="FFFFFF"/>
                </a:solidFill>
                <a:latin typeface="Arial"/>
                <a:cs typeface="Arial"/>
              </a:rPr>
              <a:t>Consult a genetic counselor/medical geneticist</a:t>
            </a:r>
          </a:p>
          <a:p>
            <a:pPr marL="514350" lvl="0" indent="-514350">
              <a:buFont typeface="+mj-lt"/>
              <a:buAutoNum type="arabicPeriod"/>
            </a:pPr>
            <a:r>
              <a:rPr lang="en-US" dirty="0" smtClean="0">
                <a:solidFill>
                  <a:srgbClr val="FFFFFF"/>
                </a:solidFill>
                <a:latin typeface="Arial"/>
                <a:cs typeface="Arial"/>
              </a:rPr>
              <a:t>Prophylactic </a:t>
            </a:r>
            <a:r>
              <a:rPr lang="en-US" dirty="0">
                <a:solidFill>
                  <a:srgbClr val="FFFFFF"/>
                </a:solidFill>
                <a:latin typeface="Arial"/>
                <a:cs typeface="Arial"/>
              </a:rPr>
              <a:t>procedure: </a:t>
            </a:r>
            <a:r>
              <a:rPr lang="en-US" dirty="0" smtClean="0">
                <a:solidFill>
                  <a:srgbClr val="FFFFFF"/>
                </a:solidFill>
                <a:latin typeface="Arial"/>
                <a:cs typeface="Arial"/>
              </a:rPr>
              <a:t>Mastectomy</a:t>
            </a:r>
            <a:r>
              <a:rPr lang="en-US" dirty="0">
                <a:solidFill>
                  <a:srgbClr val="FFFFFF"/>
                </a:solidFill>
                <a:latin typeface="Arial"/>
                <a:cs typeface="Arial"/>
              </a:rPr>
              <a:t>/oophorectomy</a:t>
            </a:r>
          </a:p>
          <a:p>
            <a:pPr marL="514350" lvl="0" indent="-514350">
              <a:buFont typeface="+mj-lt"/>
              <a:buAutoNum type="arabicPeriod"/>
            </a:pPr>
            <a:r>
              <a:rPr lang="en-US" dirty="0" smtClean="0">
                <a:solidFill>
                  <a:srgbClr val="FFFFFF"/>
                </a:solidFill>
                <a:latin typeface="Arial"/>
                <a:cs typeface="Arial"/>
              </a:rPr>
              <a:t>Increased surveillance</a:t>
            </a:r>
            <a:r>
              <a:rPr lang="en-US" dirty="0">
                <a:solidFill>
                  <a:srgbClr val="FFFFFF"/>
                </a:solidFill>
                <a:latin typeface="Arial"/>
                <a:cs typeface="Arial"/>
              </a:rPr>
              <a:t>: Mammography every 6 months</a:t>
            </a:r>
          </a:p>
          <a:p>
            <a:pPr marL="514350" lvl="0" indent="-514350">
              <a:buAutoNum type="alphaLcPeriod"/>
            </a:pPr>
            <a:endParaRPr lang="en-US" dirty="0">
              <a:solidFill>
                <a:srgbClr val="FFFFFF"/>
              </a:solidFill>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17</a:t>
            </a:fld>
            <a:endParaRPr lang="en-US"/>
          </a:p>
        </p:txBody>
      </p:sp>
    </p:spTree>
    <p:custDataLst>
      <p:tags r:id="rId1"/>
    </p:custDataLst>
    <p:extLst>
      <p:ext uri="{BB962C8B-B14F-4D97-AF65-F5344CB8AC3E}">
        <p14:creationId xmlns:p14="http://schemas.microsoft.com/office/powerpoint/2010/main" val="34156893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3042"/>
            <a:ext cx="8229600" cy="6316686"/>
          </a:xfrm>
        </p:spPr>
        <p:txBody>
          <a:bodyPr>
            <a:normAutofit fontScale="92500" lnSpcReduction="10000"/>
          </a:bodyPr>
          <a:lstStyle/>
          <a:p>
            <a:pPr lvl="0" algn="ctr">
              <a:buNone/>
            </a:pPr>
            <a:r>
              <a:rPr lang="en-US" dirty="0" smtClean="0">
                <a:latin typeface="Arial"/>
                <a:cs typeface="Arial"/>
              </a:rPr>
              <a:t>	Four </a:t>
            </a:r>
            <a:r>
              <a:rPr lang="en-US" dirty="0">
                <a:latin typeface="Arial"/>
                <a:cs typeface="Arial"/>
              </a:rPr>
              <a:t>years later, Myriad Genetics contacts Dominique, informing her that </a:t>
            </a:r>
            <a:r>
              <a:rPr lang="en-US" b="1" dirty="0">
                <a:latin typeface="Arial"/>
                <a:cs typeface="Arial"/>
              </a:rPr>
              <a:t>her variant of unknown significance</a:t>
            </a:r>
            <a:r>
              <a:rPr lang="en-US" dirty="0">
                <a:latin typeface="Arial"/>
                <a:cs typeface="Arial"/>
              </a:rPr>
              <a:t> has now been confirmed as a </a:t>
            </a:r>
            <a:r>
              <a:rPr lang="en-US" b="1" dirty="0">
                <a:latin typeface="Arial"/>
                <a:cs typeface="Arial"/>
              </a:rPr>
              <a:t>deleterious mutation</a:t>
            </a:r>
            <a:r>
              <a:rPr lang="en-US" dirty="0">
                <a:latin typeface="Arial"/>
                <a:cs typeface="Arial"/>
              </a:rPr>
              <a:t>, conferring a high risk of breast cancer. </a:t>
            </a:r>
            <a:endParaRPr lang="en-US" dirty="0" smtClean="0">
              <a:latin typeface="Arial"/>
              <a:cs typeface="Arial"/>
            </a:endParaRPr>
          </a:p>
          <a:p>
            <a:pPr lvl="0"/>
            <a:endParaRPr lang="en-US" i="1" dirty="0" smtClean="0">
              <a:latin typeface="Arial"/>
              <a:cs typeface="Arial"/>
            </a:endParaRPr>
          </a:p>
          <a:p>
            <a:pPr lvl="0" algn="ctr">
              <a:buNone/>
            </a:pPr>
            <a:r>
              <a:rPr lang="en-US" i="1" dirty="0">
                <a:latin typeface="Arial"/>
                <a:cs typeface="Arial"/>
              </a:rPr>
              <a:t>	</a:t>
            </a:r>
            <a:r>
              <a:rPr lang="en-US" i="1" dirty="0" smtClean="0">
                <a:latin typeface="Arial"/>
                <a:cs typeface="Arial"/>
              </a:rPr>
              <a:t>Do </a:t>
            </a:r>
            <a:r>
              <a:rPr lang="en-US" i="1" dirty="0">
                <a:latin typeface="Arial"/>
                <a:cs typeface="Arial"/>
              </a:rPr>
              <a:t>direct-to-consumer genetic testing companies or certified genetic counselors have </a:t>
            </a:r>
            <a:r>
              <a:rPr lang="en-US" b="1" i="1" dirty="0">
                <a:latin typeface="Arial"/>
                <a:cs typeface="Arial"/>
              </a:rPr>
              <a:t>the duty to re-contact </a:t>
            </a:r>
            <a:r>
              <a:rPr lang="en-US" i="1" dirty="0">
                <a:latin typeface="Arial"/>
                <a:cs typeface="Arial"/>
              </a:rPr>
              <a:t>patients about genetic information obtained through future advances in genetic testing?</a:t>
            </a:r>
            <a:r>
              <a:rPr lang="en-US" i="1" dirty="0" smtClean="0">
                <a:latin typeface="Arial"/>
                <a:cs typeface="Arial"/>
              </a:rPr>
              <a:t> </a:t>
            </a:r>
          </a:p>
          <a:p>
            <a:pPr lvl="0" algn="ctr">
              <a:buNone/>
            </a:pPr>
            <a:r>
              <a:rPr lang="en-US" b="1" dirty="0" smtClean="0">
                <a:latin typeface="Arial"/>
                <a:cs typeface="Arial"/>
              </a:rPr>
              <a:t>Who</a:t>
            </a:r>
            <a:r>
              <a:rPr lang="en-US" dirty="0" smtClean="0">
                <a:latin typeface="Arial"/>
                <a:cs typeface="Arial"/>
              </a:rPr>
              <a:t> </a:t>
            </a:r>
            <a:r>
              <a:rPr lang="en-US" dirty="0">
                <a:latin typeface="Arial"/>
                <a:cs typeface="Arial"/>
              </a:rPr>
              <a:t>is responsible for contacting the patient – the geneticist or the patient’s primary care doctor? How do they contact </a:t>
            </a:r>
            <a:r>
              <a:rPr lang="en-US" dirty="0" smtClean="0">
                <a:latin typeface="Arial"/>
                <a:cs typeface="Arial"/>
              </a:rPr>
              <a:t>them?</a:t>
            </a:r>
          </a:p>
          <a:p>
            <a:endParaRPr lang="en-US"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18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a:cs typeface="Arial"/>
              </a:rPr>
              <a:t>American College of Medical Genetics Position Statement</a:t>
            </a:r>
            <a:endParaRPr lang="en-US" sz="3600" dirty="0">
              <a:latin typeface="Arial"/>
              <a:cs typeface="Arial"/>
            </a:endParaRPr>
          </a:p>
        </p:txBody>
      </p:sp>
      <p:sp>
        <p:nvSpPr>
          <p:cNvPr id="3" name="Content Placeholder 2"/>
          <p:cNvSpPr>
            <a:spLocks noGrp="1"/>
          </p:cNvSpPr>
          <p:nvPr>
            <p:ph idx="1"/>
          </p:nvPr>
        </p:nvSpPr>
        <p:spPr>
          <a:xfrm>
            <a:off x="457200" y="1724120"/>
            <a:ext cx="8229600" cy="4525963"/>
          </a:xfrm>
        </p:spPr>
        <p:txBody>
          <a:bodyPr/>
          <a:lstStyle/>
          <a:p>
            <a:pPr algn="ctr">
              <a:buNone/>
            </a:pPr>
            <a:r>
              <a:rPr lang="en-US" dirty="0" smtClean="0">
                <a:latin typeface="Arial"/>
                <a:cs typeface="Arial"/>
              </a:rPr>
              <a:t>	After </a:t>
            </a:r>
            <a:r>
              <a:rPr lang="en-US" dirty="0">
                <a:latin typeface="Arial"/>
                <a:cs typeface="Arial"/>
              </a:rPr>
              <a:t>an initial genetics consultation, </a:t>
            </a:r>
            <a:r>
              <a:rPr lang="en-US" b="1" dirty="0">
                <a:latin typeface="Arial"/>
                <a:cs typeface="Arial"/>
              </a:rPr>
              <a:t>the patient and the primary care doctor </a:t>
            </a:r>
            <a:r>
              <a:rPr lang="en-US" dirty="0">
                <a:latin typeface="Arial"/>
                <a:cs typeface="Arial"/>
              </a:rPr>
              <a:t>should receive</a:t>
            </a:r>
            <a:r>
              <a:rPr lang="en-US" dirty="0" smtClean="0">
                <a:latin typeface="Arial"/>
                <a:cs typeface="Arial"/>
              </a:rPr>
              <a:t> a written </a:t>
            </a:r>
            <a:r>
              <a:rPr lang="en-US" dirty="0">
                <a:latin typeface="Arial"/>
                <a:cs typeface="Arial"/>
              </a:rPr>
              <a:t>summary of the consultation that includes the </a:t>
            </a:r>
            <a:r>
              <a:rPr lang="en-US" b="1" dirty="0">
                <a:latin typeface="Arial"/>
                <a:cs typeface="Arial"/>
              </a:rPr>
              <a:t>recommendation to contact the genetics unit for new </a:t>
            </a:r>
            <a:r>
              <a:rPr lang="en-US" b="1" dirty="0" smtClean="0">
                <a:latin typeface="Arial"/>
                <a:cs typeface="Arial"/>
              </a:rPr>
              <a:t>advances</a:t>
            </a:r>
            <a:r>
              <a:rPr lang="en-US" dirty="0" smtClean="0">
                <a:latin typeface="Arial"/>
                <a:cs typeface="Arial"/>
              </a:rPr>
              <a:t>…</a:t>
            </a:r>
          </a:p>
          <a:p>
            <a:pPr algn="ctr">
              <a:buNone/>
            </a:pPr>
            <a:endParaRPr lang="en-US"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92"/>
            <a:ext cx="8229600" cy="1143000"/>
          </a:xfrm>
        </p:spPr>
        <p:txBody>
          <a:bodyPr/>
          <a:lstStyle/>
          <a:p>
            <a:r>
              <a:rPr lang="en-US" dirty="0" smtClean="0">
                <a:latin typeface="Arial"/>
                <a:cs typeface="Arial"/>
              </a:rPr>
              <a:t>Learning Objectives</a:t>
            </a:r>
            <a:endParaRPr lang="en-US" dirty="0">
              <a:latin typeface="Arial"/>
              <a:cs typeface="Arial"/>
            </a:endParaRPr>
          </a:p>
        </p:txBody>
      </p:sp>
      <p:sp>
        <p:nvSpPr>
          <p:cNvPr id="3" name="Content Placeholder 2"/>
          <p:cNvSpPr>
            <a:spLocks noGrp="1"/>
          </p:cNvSpPr>
          <p:nvPr>
            <p:ph idx="1"/>
          </p:nvPr>
        </p:nvSpPr>
        <p:spPr>
          <a:xfrm>
            <a:off x="457200" y="1107838"/>
            <a:ext cx="8229600" cy="5858592"/>
          </a:xfrm>
        </p:spPr>
        <p:txBody>
          <a:bodyPr>
            <a:normAutofit fontScale="70000" lnSpcReduction="20000"/>
          </a:bodyPr>
          <a:lstStyle/>
          <a:p>
            <a:pPr>
              <a:buNone/>
            </a:pPr>
            <a:r>
              <a:rPr lang="en-US" dirty="0" smtClean="0">
                <a:latin typeface="Arial"/>
                <a:cs typeface="Arial"/>
              </a:rPr>
              <a:t>	By the end of this session, students should be able to…</a:t>
            </a:r>
          </a:p>
          <a:p>
            <a:pPr>
              <a:buNone/>
            </a:pPr>
            <a:endParaRPr lang="en-US" dirty="0" smtClean="0">
              <a:latin typeface="Arial"/>
              <a:cs typeface="Arial"/>
            </a:endParaRPr>
          </a:p>
          <a:p>
            <a:pPr marL="514350" indent="-514350">
              <a:buAutoNum type="arabicPeriod"/>
            </a:pPr>
            <a:r>
              <a:rPr lang="en-US" dirty="0" smtClean="0">
                <a:latin typeface="Arial"/>
                <a:cs typeface="Arial"/>
              </a:rPr>
              <a:t>Illustrate how historical human migration patterns have contributed to genetic variation observed in modern populations.</a:t>
            </a:r>
          </a:p>
          <a:p>
            <a:pPr marL="514350" indent="-514350">
              <a:buAutoNum type="arabicPeriod"/>
            </a:pPr>
            <a:r>
              <a:rPr lang="en-US" dirty="0" smtClean="0">
                <a:latin typeface="Arial"/>
                <a:cs typeface="Arial"/>
              </a:rPr>
              <a:t>Differentiate between population subgroups defined by racial categories or geographic ancestry in terms of genetic variation.</a:t>
            </a:r>
          </a:p>
          <a:p>
            <a:pPr marL="514350" indent="-514350">
              <a:buAutoNum type="arabicPeriod"/>
            </a:pPr>
            <a:r>
              <a:rPr lang="en-US" dirty="0" smtClean="0">
                <a:latin typeface="Arial"/>
                <a:cs typeface="Arial"/>
              </a:rPr>
              <a:t>Use the principles of population genetics (e.g. founder effect, Hardy-Weinberg equilibrium, selection pressure) to predict frequencies of alleles and genotypes in a given population.</a:t>
            </a:r>
          </a:p>
          <a:p>
            <a:pPr marL="514350" indent="-514350">
              <a:buAutoNum type="arabicPeriod"/>
            </a:pPr>
            <a:r>
              <a:rPr lang="en-US" b="1" dirty="0" smtClean="0">
                <a:latin typeface="Arial"/>
                <a:cs typeface="Arial"/>
              </a:rPr>
              <a:t>Evaluate the significance of identifying the presence of disease alleles on the health care system and on individuals acquiring this information directly, in the absence of the guidance of a health care professional.</a:t>
            </a:r>
          </a:p>
          <a:p>
            <a:pPr marL="514350" indent="-514350">
              <a:buAutoNum type="arabicPeriod"/>
            </a:pPr>
            <a:r>
              <a:rPr lang="en-US" b="1" dirty="0" smtClean="0">
                <a:latin typeface="Arial"/>
                <a:cs typeface="Arial"/>
              </a:rPr>
              <a:t>Assess the implications of evolving genetic testing technologies on yielding false negative results and the validity of the duty to re-contact concept.</a:t>
            </a:r>
            <a:endParaRPr lang="en-US" b="1"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2</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8404"/>
            <a:ext cx="8229600" cy="5637759"/>
          </a:xfrm>
        </p:spPr>
        <p:txBody>
          <a:bodyPr/>
          <a:lstStyle/>
          <a:p>
            <a:pPr>
              <a:buNone/>
            </a:pPr>
            <a:r>
              <a:rPr lang="en-US" i="1" dirty="0" smtClean="0">
                <a:latin typeface="Arial"/>
                <a:cs typeface="Arial"/>
              </a:rPr>
              <a:t>	Think about this question, then discuss with the person sitting next to you, and then prepare to share your answer with the class…</a:t>
            </a:r>
          </a:p>
          <a:p>
            <a:pPr>
              <a:buNone/>
            </a:pPr>
            <a:endParaRPr lang="en-US" i="1" dirty="0" smtClean="0">
              <a:latin typeface="Arial"/>
              <a:cs typeface="Arial"/>
            </a:endParaRPr>
          </a:p>
          <a:p>
            <a:pPr>
              <a:buNone/>
            </a:pPr>
            <a:r>
              <a:rPr lang="en-US" i="1" dirty="0" smtClean="0">
                <a:latin typeface="Arial"/>
                <a:cs typeface="Arial"/>
              </a:rPr>
              <a:t>	If </a:t>
            </a:r>
            <a:r>
              <a:rPr lang="en-US" i="1" dirty="0">
                <a:latin typeface="Arial"/>
                <a:cs typeface="Arial"/>
              </a:rPr>
              <a:t>more people were taking advantage of the plethora of genetic testing options, </a:t>
            </a:r>
            <a:r>
              <a:rPr lang="en-US" b="1" i="1" dirty="0">
                <a:latin typeface="Arial"/>
                <a:cs typeface="Arial"/>
              </a:rPr>
              <a:t>what is the impact on the healthcare system in terms of cost and personnel</a:t>
            </a:r>
            <a:r>
              <a:rPr lang="en-US" i="1" dirty="0">
                <a:latin typeface="Arial"/>
                <a:cs typeface="Arial"/>
              </a:rPr>
              <a:t>?</a:t>
            </a:r>
            <a:r>
              <a:rPr lang="en-US" dirty="0" smtClean="0">
                <a:latin typeface="Arial"/>
                <a:cs typeface="Arial"/>
              </a:rPr>
              <a:t> </a:t>
            </a:r>
            <a:endParaRPr lang="en-US" i="1" dirty="0" smtClean="0">
              <a:latin typeface="Arial"/>
              <a:cs typeface="Arial"/>
            </a:endParaRPr>
          </a:p>
        </p:txBody>
      </p:sp>
      <p:sp>
        <p:nvSpPr>
          <p:cNvPr id="5" name="Slide Number Placeholder 4"/>
          <p:cNvSpPr>
            <a:spLocks noGrp="1"/>
          </p:cNvSpPr>
          <p:nvPr>
            <p:ph type="sldNum" sz="quarter" idx="12"/>
          </p:nvPr>
        </p:nvSpPr>
        <p:spPr/>
        <p:txBody>
          <a:bodyPr/>
          <a:lstStyle/>
          <a:p>
            <a:fld id="{AAEB593B-49CE-FC41-AD9F-54B94029A416}" type="slidenum">
              <a:rPr lang="en-US" smtClean="0"/>
              <a:pPr/>
              <a:t>20</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2"/>
            <a:ext cx="8229600" cy="1143000"/>
          </a:xfrm>
        </p:spPr>
        <p:txBody>
          <a:bodyPr/>
          <a:lstStyle/>
          <a:p>
            <a:r>
              <a:rPr lang="en-US" dirty="0" smtClean="0">
                <a:latin typeface="Arial"/>
                <a:cs typeface="Arial"/>
              </a:rPr>
              <a:t>Number crunching…</a:t>
            </a:r>
            <a:endParaRPr lang="en-US" dirty="0">
              <a:latin typeface="Arial"/>
              <a:cs typeface="Arial"/>
            </a:endParaRPr>
          </a:p>
        </p:txBody>
      </p:sp>
      <p:sp>
        <p:nvSpPr>
          <p:cNvPr id="3" name="Content Placeholder 2"/>
          <p:cNvSpPr>
            <a:spLocks noGrp="1"/>
          </p:cNvSpPr>
          <p:nvPr>
            <p:ph idx="1"/>
          </p:nvPr>
        </p:nvSpPr>
        <p:spPr>
          <a:xfrm>
            <a:off x="457200" y="1022552"/>
            <a:ext cx="8229600" cy="4525963"/>
          </a:xfrm>
        </p:spPr>
        <p:txBody>
          <a:bodyPr/>
          <a:lstStyle/>
          <a:p>
            <a:r>
              <a:rPr lang="en-US" dirty="0" smtClean="0">
                <a:latin typeface="Arial"/>
                <a:cs typeface="Arial"/>
              </a:rPr>
              <a:t>2010: 5 billion spent in US on genetic testing</a:t>
            </a:r>
          </a:p>
          <a:p>
            <a:r>
              <a:rPr lang="en-US" dirty="0" smtClean="0">
                <a:latin typeface="Arial"/>
                <a:cs typeface="Arial"/>
              </a:rPr>
              <a:t>2021: estimated cost: 25 billion</a:t>
            </a:r>
          </a:p>
          <a:p>
            <a:r>
              <a:rPr lang="en-US" dirty="0" smtClean="0">
                <a:latin typeface="Arial"/>
                <a:cs typeface="Arial"/>
              </a:rPr>
              <a:t>Currently, there are 3,026 certified genetic counselors</a:t>
            </a:r>
            <a:endParaRPr lang="en-US" dirty="0">
              <a:latin typeface="Arial"/>
              <a:cs typeface="Arial"/>
            </a:endParaRPr>
          </a:p>
        </p:txBody>
      </p:sp>
      <p:sp>
        <p:nvSpPr>
          <p:cNvPr id="6" name="Slide Number Placeholder 5"/>
          <p:cNvSpPr>
            <a:spLocks noGrp="1"/>
          </p:cNvSpPr>
          <p:nvPr>
            <p:ph type="sldNum" sz="quarter" idx="12"/>
          </p:nvPr>
        </p:nvSpPr>
        <p:spPr/>
        <p:txBody>
          <a:bodyPr/>
          <a:lstStyle/>
          <a:p>
            <a:fld id="{AAEB593B-49CE-FC41-AD9F-54B94029A416}" type="slidenum">
              <a:rPr lang="en-US" smtClean="0"/>
              <a:pPr/>
              <a:t>21</a:t>
            </a:fld>
            <a:endParaRPr lang="en-US"/>
          </a:p>
        </p:txBody>
      </p:sp>
      <p:sp>
        <p:nvSpPr>
          <p:cNvPr id="7" name="TextBox 6"/>
          <p:cNvSpPr txBox="1"/>
          <p:nvPr/>
        </p:nvSpPr>
        <p:spPr>
          <a:xfrm>
            <a:off x="1" y="6613191"/>
            <a:ext cx="9271000" cy="246221"/>
          </a:xfrm>
          <a:prstGeom prst="rect">
            <a:avLst/>
          </a:prstGeom>
          <a:noFill/>
        </p:spPr>
        <p:txBody>
          <a:bodyPr wrap="square" rtlCol="0">
            <a:spAutoFit/>
          </a:bodyPr>
          <a:lstStyle/>
          <a:p>
            <a:r>
              <a:rPr lang="en-US" sz="1000" dirty="0" smtClean="0">
                <a:latin typeface="Arial"/>
                <a:cs typeface="Arial"/>
              </a:rPr>
              <a:t>Image retrieved </a:t>
            </a:r>
            <a:r>
              <a:rPr lang="en-US" sz="1000" dirty="0">
                <a:latin typeface="Arial"/>
                <a:cs typeface="Arial"/>
              </a:rPr>
              <a:t>from </a:t>
            </a:r>
            <a:r>
              <a:rPr lang="en-US" sz="1000" dirty="0">
                <a:latin typeface="Arial"/>
                <a:cs typeface="Arial"/>
                <a:hlinkClick r:id="rId3"/>
              </a:rPr>
              <a:t>http://blogs.cdc.gov/genomics/2012/03/15/the-public-health-approach-to-genetic-testing</a:t>
            </a:r>
            <a:r>
              <a:rPr lang="en-US" sz="1000" dirty="0" smtClean="0">
                <a:latin typeface="Arial"/>
                <a:cs typeface="Arial"/>
                <a:hlinkClick r:id="rId3"/>
              </a:rPr>
              <a:t>/</a:t>
            </a:r>
            <a:r>
              <a:rPr lang="en-US" sz="1000" dirty="0" smtClean="0">
                <a:latin typeface="Arial"/>
                <a:cs typeface="Arial"/>
              </a:rPr>
              <a:t> on July 24, 2013</a:t>
            </a:r>
            <a:endParaRPr lang="en-US" sz="1000" dirty="0">
              <a:latin typeface="Arial"/>
              <a:cs typeface="Arial"/>
            </a:endParaRPr>
          </a:p>
        </p:txBody>
      </p:sp>
      <p:pic>
        <p:nvPicPr>
          <p:cNvPr id="8" name="Picture 7"/>
          <p:cNvPicPr>
            <a:picLocks noChangeAspect="1"/>
          </p:cNvPicPr>
          <p:nvPr/>
        </p:nvPicPr>
        <p:blipFill>
          <a:blip r:embed="rId4"/>
          <a:stretch>
            <a:fillRect/>
          </a:stretch>
        </p:blipFill>
        <p:spPr>
          <a:xfrm>
            <a:off x="2514602" y="3771896"/>
            <a:ext cx="4114797" cy="2743843"/>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53"/>
            <a:ext cx="8229600" cy="1143000"/>
          </a:xfrm>
        </p:spPr>
        <p:txBody>
          <a:bodyPr/>
          <a:lstStyle/>
          <a:p>
            <a:r>
              <a:rPr lang="en-US" dirty="0" smtClean="0">
                <a:latin typeface="Arial"/>
                <a:cs typeface="Arial"/>
              </a:rPr>
              <a:t>Case 2</a:t>
            </a:r>
            <a:endParaRPr lang="en-US" dirty="0">
              <a:latin typeface="Arial"/>
              <a:cs typeface="Arial"/>
            </a:endParaRPr>
          </a:p>
        </p:txBody>
      </p:sp>
      <p:sp>
        <p:nvSpPr>
          <p:cNvPr id="3" name="Content Placeholder 2"/>
          <p:cNvSpPr>
            <a:spLocks noGrp="1"/>
          </p:cNvSpPr>
          <p:nvPr>
            <p:ph idx="1"/>
          </p:nvPr>
        </p:nvSpPr>
        <p:spPr>
          <a:xfrm>
            <a:off x="185856" y="1146327"/>
            <a:ext cx="8686800" cy="3311964"/>
          </a:xfrm>
        </p:spPr>
        <p:txBody>
          <a:bodyPr>
            <a:normAutofit/>
          </a:bodyPr>
          <a:lstStyle/>
          <a:p>
            <a:pPr lvl="0">
              <a:buNone/>
            </a:pPr>
            <a:r>
              <a:rPr lang="en-US" dirty="0" smtClean="0">
                <a:latin typeface="Arial"/>
                <a:cs typeface="Arial"/>
              </a:rPr>
              <a:t>	Enrique </a:t>
            </a:r>
            <a:r>
              <a:rPr lang="en-US" dirty="0">
                <a:latin typeface="Arial"/>
                <a:cs typeface="Arial"/>
              </a:rPr>
              <a:t>is a 28 </a:t>
            </a:r>
            <a:r>
              <a:rPr lang="en-US" dirty="0" smtClean="0">
                <a:latin typeface="Arial"/>
                <a:cs typeface="Arial"/>
              </a:rPr>
              <a:t>year old </a:t>
            </a:r>
            <a:r>
              <a:rPr lang="en-US" dirty="0">
                <a:latin typeface="Arial"/>
                <a:cs typeface="Arial"/>
              </a:rPr>
              <a:t>male medical student whose 53 </a:t>
            </a:r>
            <a:r>
              <a:rPr lang="en-US" dirty="0" smtClean="0">
                <a:latin typeface="Arial"/>
                <a:cs typeface="Arial"/>
              </a:rPr>
              <a:t>year old </a:t>
            </a:r>
            <a:r>
              <a:rPr lang="en-US" dirty="0">
                <a:latin typeface="Arial"/>
                <a:cs typeface="Arial"/>
              </a:rPr>
              <a:t>mother was recently passed away from early-onset </a:t>
            </a:r>
            <a:r>
              <a:rPr lang="en-US" dirty="0" smtClean="0">
                <a:latin typeface="Arial"/>
                <a:cs typeface="Arial"/>
              </a:rPr>
              <a:t>Alzheimer’s </a:t>
            </a:r>
            <a:r>
              <a:rPr lang="en-US" dirty="0">
                <a:latin typeface="Arial"/>
                <a:cs typeface="Arial"/>
              </a:rPr>
              <a:t>Disease. He is married to </a:t>
            </a:r>
            <a:r>
              <a:rPr lang="en-US" dirty="0" err="1">
                <a:latin typeface="Arial"/>
                <a:cs typeface="Arial"/>
              </a:rPr>
              <a:t>Valentina</a:t>
            </a:r>
            <a:r>
              <a:rPr lang="en-US" dirty="0">
                <a:latin typeface="Arial"/>
                <a:cs typeface="Arial"/>
              </a:rPr>
              <a:t>, and they have a 1 year old son, Joaquin</a:t>
            </a:r>
            <a:r>
              <a:rPr lang="en-US" dirty="0" smtClean="0">
                <a:latin typeface="Arial"/>
                <a:cs typeface="Arial"/>
              </a:rPr>
              <a:t>.</a:t>
            </a:r>
          </a:p>
          <a:p>
            <a:pPr lvl="0"/>
            <a:endParaRPr lang="en-US" dirty="0" smtClean="0">
              <a:latin typeface="Arial"/>
              <a:cs typeface="Arial"/>
            </a:endParaRPr>
          </a:p>
        </p:txBody>
      </p:sp>
      <p:sp>
        <p:nvSpPr>
          <p:cNvPr id="5" name="Slide Number Placeholder 4"/>
          <p:cNvSpPr>
            <a:spLocks noGrp="1"/>
          </p:cNvSpPr>
          <p:nvPr>
            <p:ph type="sldNum" sz="quarter" idx="12"/>
          </p:nvPr>
        </p:nvSpPr>
        <p:spPr/>
        <p:txBody>
          <a:bodyPr/>
          <a:lstStyle/>
          <a:p>
            <a:fld id="{AAEB593B-49CE-FC41-AD9F-54B94029A416}" type="slidenum">
              <a:rPr lang="en-US" smtClean="0"/>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88" y="-35162"/>
            <a:ext cx="8229600" cy="1143000"/>
          </a:xfrm>
        </p:spPr>
        <p:txBody>
          <a:bodyPr>
            <a:normAutofit/>
          </a:bodyPr>
          <a:lstStyle/>
          <a:p>
            <a:r>
              <a:rPr lang="en-US" sz="3000" dirty="0" smtClean="0">
                <a:latin typeface="Arial"/>
                <a:cs typeface="Arial"/>
              </a:rPr>
              <a:t>Early-onset Alzheimer’s Disease</a:t>
            </a:r>
            <a:endParaRPr lang="en-US" sz="3000" dirty="0">
              <a:latin typeface="Arial"/>
              <a:cs typeface="Arial"/>
            </a:endParaRPr>
          </a:p>
        </p:txBody>
      </p:sp>
      <p:sp>
        <p:nvSpPr>
          <p:cNvPr id="3" name="Content Placeholder 2"/>
          <p:cNvSpPr>
            <a:spLocks noGrp="1"/>
          </p:cNvSpPr>
          <p:nvPr>
            <p:ph idx="1"/>
          </p:nvPr>
        </p:nvSpPr>
        <p:spPr>
          <a:xfrm>
            <a:off x="178416" y="965110"/>
            <a:ext cx="4205808" cy="4920902"/>
          </a:xfrm>
        </p:spPr>
        <p:txBody>
          <a:bodyPr>
            <a:noAutofit/>
          </a:bodyPr>
          <a:lstStyle/>
          <a:p>
            <a:pPr marL="514350" lvl="0" indent="-514350">
              <a:buAutoNum type="arabicPeriod"/>
            </a:pPr>
            <a:r>
              <a:rPr lang="en-US" sz="2300" dirty="0" smtClean="0">
                <a:latin typeface="Arial"/>
                <a:cs typeface="Arial"/>
              </a:rPr>
              <a:t>Familial early-onset Alzheimer’s Disease is inherited in an </a:t>
            </a:r>
            <a:r>
              <a:rPr lang="en-US" sz="2300" b="1" dirty="0" err="1" smtClean="0">
                <a:latin typeface="Arial"/>
                <a:cs typeface="Arial"/>
              </a:rPr>
              <a:t>autosomal</a:t>
            </a:r>
            <a:r>
              <a:rPr lang="en-US" sz="2300" b="1" dirty="0" smtClean="0">
                <a:latin typeface="Arial"/>
                <a:cs typeface="Arial"/>
              </a:rPr>
              <a:t> dominant fashion </a:t>
            </a:r>
            <a:r>
              <a:rPr lang="en-US" sz="2300" dirty="0" smtClean="0">
                <a:latin typeface="Arial"/>
                <a:cs typeface="Arial"/>
              </a:rPr>
              <a:t>and commonly caused by mutations in 1 of 3 genes: </a:t>
            </a:r>
            <a:r>
              <a:rPr lang="en-US" sz="2300" b="1" dirty="0" err="1" smtClean="0">
                <a:latin typeface="Arial"/>
                <a:cs typeface="Arial"/>
              </a:rPr>
              <a:t>presenilin</a:t>
            </a:r>
            <a:r>
              <a:rPr lang="en-US" sz="2300" b="1" dirty="0" smtClean="0">
                <a:latin typeface="Arial"/>
                <a:cs typeface="Arial"/>
              </a:rPr>
              <a:t> 1, 2, and </a:t>
            </a:r>
            <a:r>
              <a:rPr lang="en-US" sz="2300" b="1" dirty="0" err="1" smtClean="0">
                <a:latin typeface="Arial"/>
                <a:cs typeface="Arial"/>
              </a:rPr>
              <a:t>amyloid</a:t>
            </a:r>
            <a:r>
              <a:rPr lang="en-US" sz="2300" b="1" dirty="0" smtClean="0">
                <a:latin typeface="Arial"/>
                <a:cs typeface="Arial"/>
              </a:rPr>
              <a:t> precursor protein (APP).</a:t>
            </a:r>
          </a:p>
          <a:p>
            <a:pPr marL="514350" lvl="0" indent="-514350">
              <a:buNone/>
            </a:pPr>
            <a:endParaRPr lang="en-US" sz="2300" b="1" dirty="0" smtClean="0">
              <a:latin typeface="Arial"/>
              <a:cs typeface="Arial"/>
            </a:endParaRPr>
          </a:p>
          <a:p>
            <a:pPr marL="514350" lvl="0" indent="-514350">
              <a:buAutoNum type="arabicPeriod"/>
            </a:pPr>
            <a:r>
              <a:rPr lang="en-US" sz="2300" dirty="0" smtClean="0">
                <a:latin typeface="Arial"/>
                <a:cs typeface="Arial"/>
              </a:rPr>
              <a:t>The </a:t>
            </a:r>
            <a:r>
              <a:rPr lang="en-US" sz="2300" dirty="0" err="1" smtClean="0">
                <a:latin typeface="Arial"/>
                <a:cs typeface="Arial"/>
              </a:rPr>
              <a:t>presenilin</a:t>
            </a:r>
            <a:r>
              <a:rPr lang="en-US" sz="2300" dirty="0" smtClean="0">
                <a:latin typeface="Arial"/>
                <a:cs typeface="Arial"/>
              </a:rPr>
              <a:t> proteins 1 and 2 are part of the gamma-</a:t>
            </a:r>
            <a:r>
              <a:rPr lang="en-US" sz="2300" dirty="0" err="1" smtClean="0">
                <a:latin typeface="Arial"/>
                <a:cs typeface="Arial"/>
              </a:rPr>
              <a:t>secretase</a:t>
            </a:r>
            <a:r>
              <a:rPr lang="en-US" sz="2300" dirty="0" smtClean="0">
                <a:latin typeface="Arial"/>
                <a:cs typeface="Arial"/>
              </a:rPr>
              <a:t> complex that cleaves beta </a:t>
            </a:r>
            <a:r>
              <a:rPr lang="en-US" sz="2300" dirty="0" err="1" smtClean="0">
                <a:latin typeface="Arial"/>
                <a:cs typeface="Arial"/>
              </a:rPr>
              <a:t>amyloid</a:t>
            </a:r>
            <a:r>
              <a:rPr lang="en-US" sz="2300" dirty="0" smtClean="0">
                <a:latin typeface="Arial"/>
                <a:cs typeface="Arial"/>
              </a:rPr>
              <a:t> from APP. </a:t>
            </a:r>
          </a:p>
          <a:p>
            <a:pPr>
              <a:buNone/>
            </a:pPr>
            <a:endParaRPr lang="en-US" sz="2300" dirty="0"/>
          </a:p>
        </p:txBody>
      </p:sp>
      <p:pic>
        <p:nvPicPr>
          <p:cNvPr id="4" name="Picture 3"/>
          <p:cNvPicPr>
            <a:picLocks noChangeAspect="1"/>
          </p:cNvPicPr>
          <p:nvPr/>
        </p:nvPicPr>
        <p:blipFill>
          <a:blip r:embed="rId2"/>
          <a:stretch>
            <a:fillRect/>
          </a:stretch>
        </p:blipFill>
        <p:spPr>
          <a:xfrm>
            <a:off x="4663008" y="2122554"/>
            <a:ext cx="4419040" cy="3071233"/>
          </a:xfrm>
          <a:prstGeom prst="rect">
            <a:avLst/>
          </a:prstGeom>
        </p:spPr>
      </p:pic>
      <p:sp>
        <p:nvSpPr>
          <p:cNvPr id="5" name="Slide Number Placeholder 4"/>
          <p:cNvSpPr>
            <a:spLocks noGrp="1"/>
          </p:cNvSpPr>
          <p:nvPr>
            <p:ph type="sldNum" sz="quarter" idx="12"/>
          </p:nvPr>
        </p:nvSpPr>
        <p:spPr/>
        <p:txBody>
          <a:bodyPr/>
          <a:lstStyle/>
          <a:p>
            <a:fld id="{AAEB593B-49CE-FC41-AD9F-54B94029A416}" type="slidenum">
              <a:rPr lang="en-US" smtClean="0"/>
              <a:pPr/>
              <a:t>23</a:t>
            </a:fld>
            <a:endParaRPr lang="en-US"/>
          </a:p>
        </p:txBody>
      </p:sp>
      <p:sp>
        <p:nvSpPr>
          <p:cNvPr id="6" name="TextBox 5"/>
          <p:cNvSpPr txBox="1"/>
          <p:nvPr/>
        </p:nvSpPr>
        <p:spPr>
          <a:xfrm>
            <a:off x="6160051" y="5193787"/>
            <a:ext cx="2973290" cy="276999"/>
          </a:xfrm>
          <a:prstGeom prst="rect">
            <a:avLst/>
          </a:prstGeom>
          <a:noFill/>
        </p:spPr>
        <p:txBody>
          <a:bodyPr wrap="none" rtlCol="0">
            <a:spAutoFit/>
          </a:bodyPr>
          <a:lstStyle/>
          <a:p>
            <a:r>
              <a:rPr lang="en-US" sz="1200" dirty="0" smtClean="0">
                <a:latin typeface="Arial"/>
                <a:cs typeface="Arial"/>
              </a:rPr>
              <a:t>Mattson, M. Nature. 422, 385-387 (2003)</a:t>
            </a:r>
            <a:endParaRPr lang="en-US" sz="1200" dirty="0">
              <a:latin typeface="Arial"/>
              <a:cs typeface="Arial"/>
            </a:endParaRPr>
          </a:p>
        </p:txBody>
      </p:sp>
      <p:sp>
        <p:nvSpPr>
          <p:cNvPr id="7" name="Rectangle 6"/>
          <p:cNvSpPr/>
          <p:nvPr/>
        </p:nvSpPr>
        <p:spPr>
          <a:xfrm>
            <a:off x="4549324" y="5467082"/>
            <a:ext cx="4480376" cy="830997"/>
          </a:xfrm>
          <a:prstGeom prst="rect">
            <a:avLst/>
          </a:prstGeom>
        </p:spPr>
        <p:txBody>
          <a:bodyPr wrap="square">
            <a:spAutoFit/>
          </a:bodyPr>
          <a:lstStyle/>
          <a:p>
            <a:pPr algn="r"/>
            <a:r>
              <a:rPr lang="en-US" sz="1200" dirty="0"/>
              <a:t>Image retrieved from </a:t>
            </a:r>
            <a:r>
              <a:rPr lang="en-US" sz="1200" dirty="0">
                <a:hlinkClick r:id="rId3"/>
              </a:rPr>
              <a:t>http://www.nature.com/nature/journal/v422/n6930/fig_tab/422385a_F1.</a:t>
            </a:r>
            <a:r>
              <a:rPr lang="en-US" sz="1200" dirty="0" smtClean="0">
                <a:hlinkClick r:id="rId3"/>
              </a:rPr>
              <a:t>html</a:t>
            </a:r>
            <a:r>
              <a:rPr lang="en-US" sz="1200" dirty="0" smtClean="0"/>
              <a:t> on July 25, 2013</a:t>
            </a:r>
            <a:endParaRPr lang="en-US" sz="1200" dirty="0"/>
          </a:p>
          <a:p>
            <a:pPr algn="r"/>
            <a:r>
              <a:rPr lang="en-US" sz="1200" dirty="0"/>
              <a:t>Permission received from </a:t>
            </a:r>
            <a:r>
              <a:rPr lang="en-US" sz="1200" dirty="0" smtClean="0"/>
              <a:t>Nature Publishing Group.</a:t>
            </a:r>
            <a:endParaRPr lang="en-US" sz="1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879738" y="2338406"/>
            <a:ext cx="5346924" cy="2901984"/>
          </a:xfrm>
        </p:spPr>
        <p:txBody>
          <a:bodyPr>
            <a:normAutofit/>
          </a:bodyPr>
          <a:lstStyle/>
          <a:p>
            <a:pPr marL="514350" indent="-514350">
              <a:buNone/>
            </a:pPr>
            <a:endParaRPr lang="en-US" sz="2600" dirty="0" smtClean="0">
              <a:latin typeface="Arial"/>
              <a:cs typeface="Arial"/>
            </a:endParaRPr>
          </a:p>
          <a:p>
            <a:pPr>
              <a:buNone/>
            </a:pPr>
            <a:r>
              <a:rPr lang="en-US" sz="2600" dirty="0" smtClean="0">
                <a:latin typeface="Arial"/>
                <a:cs typeface="Arial"/>
              </a:rPr>
              <a:t>	</a:t>
            </a:r>
            <a:r>
              <a:rPr lang="en-US" sz="2800" dirty="0" smtClean="0">
                <a:latin typeface="Arial"/>
                <a:cs typeface="Arial"/>
              </a:rPr>
              <a:t>He </a:t>
            </a:r>
            <a:r>
              <a:rPr lang="en-US" sz="2800" dirty="0">
                <a:latin typeface="Arial"/>
                <a:cs typeface="Arial"/>
              </a:rPr>
              <a:t>is found to have a mutant allele: </a:t>
            </a:r>
            <a:r>
              <a:rPr lang="en-US" sz="2800" b="1" dirty="0">
                <a:latin typeface="Arial"/>
                <a:cs typeface="Arial"/>
              </a:rPr>
              <a:t>Met146Leu</a:t>
            </a:r>
            <a:r>
              <a:rPr lang="en-US" sz="2800" b="1" dirty="0" smtClean="0">
                <a:latin typeface="Arial"/>
                <a:cs typeface="Arial"/>
              </a:rPr>
              <a:t> in </a:t>
            </a:r>
            <a:r>
              <a:rPr lang="en-US" sz="2800" b="1" dirty="0">
                <a:latin typeface="Arial"/>
                <a:cs typeface="Arial"/>
              </a:rPr>
              <a:t>the </a:t>
            </a:r>
            <a:r>
              <a:rPr lang="en-US" sz="2800" b="1" i="1" dirty="0">
                <a:latin typeface="Arial"/>
                <a:cs typeface="Arial"/>
              </a:rPr>
              <a:t>PSEN1 </a:t>
            </a:r>
            <a:r>
              <a:rPr lang="en-US" sz="2800" b="1" dirty="0" smtClean="0">
                <a:latin typeface="Arial"/>
                <a:cs typeface="Arial"/>
              </a:rPr>
              <a:t>gene</a:t>
            </a:r>
            <a:r>
              <a:rPr lang="en-US" sz="2800" dirty="0" smtClean="0">
                <a:latin typeface="Arial"/>
                <a:cs typeface="Arial"/>
              </a:rPr>
              <a:t> which is completely </a:t>
            </a:r>
            <a:r>
              <a:rPr lang="en-US" sz="2800" dirty="0" err="1" smtClean="0">
                <a:latin typeface="Arial"/>
                <a:cs typeface="Arial"/>
              </a:rPr>
              <a:t>penetrant</a:t>
            </a:r>
            <a:r>
              <a:rPr lang="en-US" sz="2800" dirty="0" smtClean="0">
                <a:latin typeface="Arial"/>
                <a:cs typeface="Arial"/>
              </a:rPr>
              <a:t> for early-onset Alzheimer’s Disease.</a:t>
            </a:r>
            <a:r>
              <a:rPr lang="en-US" sz="2600" b="1" dirty="0" smtClean="0">
                <a:latin typeface="Arial"/>
                <a:cs typeface="Arial"/>
              </a:rPr>
              <a:t> </a:t>
            </a:r>
            <a:endParaRPr lang="en-US" sz="2600" b="1" dirty="0">
              <a:latin typeface="Arial"/>
              <a:cs typeface="Arial"/>
            </a:endParaRPr>
          </a:p>
        </p:txBody>
      </p:sp>
      <p:sp>
        <p:nvSpPr>
          <p:cNvPr id="5" name="TextBox 4"/>
          <p:cNvSpPr txBox="1"/>
          <p:nvPr/>
        </p:nvSpPr>
        <p:spPr>
          <a:xfrm>
            <a:off x="278792" y="-35911"/>
            <a:ext cx="8611584" cy="1938992"/>
          </a:xfrm>
          <a:prstGeom prst="rect">
            <a:avLst/>
          </a:prstGeom>
          <a:noFill/>
        </p:spPr>
        <p:txBody>
          <a:bodyPr wrap="square" rtlCol="0">
            <a:spAutoFit/>
          </a:bodyPr>
          <a:lstStyle/>
          <a:p>
            <a:pPr algn="ctr"/>
            <a:r>
              <a:rPr lang="en-US" sz="2400" dirty="0" smtClean="0">
                <a:latin typeface="Arial"/>
                <a:cs typeface="Arial"/>
              </a:rPr>
              <a:t>Enrique chooses to undergo a direct-to-consumer genetic testing option to test for the currently known mutations (found in 50 families) in the </a:t>
            </a:r>
            <a:r>
              <a:rPr lang="en-US" sz="2400" i="1" dirty="0" smtClean="0">
                <a:latin typeface="Arial"/>
                <a:cs typeface="Arial"/>
              </a:rPr>
              <a:t>PSEN1</a:t>
            </a:r>
            <a:r>
              <a:rPr lang="en-US" sz="2400" dirty="0" smtClean="0">
                <a:latin typeface="Arial"/>
                <a:cs typeface="Arial"/>
              </a:rPr>
              <a:t>, </a:t>
            </a:r>
            <a:r>
              <a:rPr lang="en-US" sz="2400" i="1" dirty="0" smtClean="0">
                <a:latin typeface="Arial"/>
                <a:cs typeface="Arial"/>
              </a:rPr>
              <a:t>PSEN2, </a:t>
            </a:r>
            <a:r>
              <a:rPr lang="en-US" sz="2400" dirty="0" smtClean="0">
                <a:latin typeface="Arial"/>
                <a:cs typeface="Arial"/>
              </a:rPr>
              <a:t>and </a:t>
            </a:r>
            <a:r>
              <a:rPr lang="en-US" sz="2400" i="1" dirty="0" smtClean="0">
                <a:latin typeface="Arial"/>
                <a:cs typeface="Arial"/>
              </a:rPr>
              <a:t>APP </a:t>
            </a:r>
            <a:r>
              <a:rPr lang="en-US" sz="2400" dirty="0" smtClean="0">
                <a:latin typeface="Arial"/>
                <a:cs typeface="Arial"/>
              </a:rPr>
              <a:t>genes that can increase risk for familial early onset Alzheimer’s Disease.</a:t>
            </a:r>
          </a:p>
          <a:p>
            <a:pPr algn="ctr"/>
            <a:endParaRPr lang="en-US" sz="2400" dirty="0"/>
          </a:p>
        </p:txBody>
      </p:sp>
      <p:sp>
        <p:nvSpPr>
          <p:cNvPr id="7" name="Slide Number Placeholder 6"/>
          <p:cNvSpPr>
            <a:spLocks noGrp="1"/>
          </p:cNvSpPr>
          <p:nvPr>
            <p:ph type="sldNum" sz="quarter" idx="12"/>
          </p:nvPr>
        </p:nvSpPr>
        <p:spPr/>
        <p:txBody>
          <a:bodyPr/>
          <a:lstStyle/>
          <a:p>
            <a:fld id="{AAEB593B-49CE-FC41-AD9F-54B94029A416}" type="slidenum">
              <a:rPr lang="en-US" smtClean="0"/>
              <a:pPr/>
              <a:t>24</a:t>
            </a:fld>
            <a:endParaRPr lang="en-US"/>
          </a:p>
        </p:txBody>
      </p:sp>
      <p:sp>
        <p:nvSpPr>
          <p:cNvPr id="9" name="TextBox 8"/>
          <p:cNvSpPr txBox="1"/>
          <p:nvPr/>
        </p:nvSpPr>
        <p:spPr>
          <a:xfrm>
            <a:off x="4140179" y="6377407"/>
            <a:ext cx="4334933" cy="461665"/>
          </a:xfrm>
          <a:prstGeom prst="rect">
            <a:avLst/>
          </a:prstGeom>
          <a:noFill/>
        </p:spPr>
        <p:txBody>
          <a:bodyPr wrap="square" rtlCol="0">
            <a:spAutoFit/>
          </a:bodyPr>
          <a:lstStyle/>
          <a:p>
            <a:r>
              <a:rPr lang="en-US" sz="1200" dirty="0" smtClean="0">
                <a:latin typeface="Calibri"/>
                <a:cs typeface="Calibri"/>
              </a:rPr>
              <a:t>Table adapted from </a:t>
            </a:r>
            <a:r>
              <a:rPr lang="en-US" sz="1200" dirty="0">
                <a:cs typeface="Calibri"/>
                <a:hlinkClick r:id="rId3"/>
              </a:rPr>
              <a:t>http://www.ncbi.nlm.nih.gov/books/NBK1236</a:t>
            </a:r>
            <a:r>
              <a:rPr lang="en-US" sz="1200" dirty="0" smtClean="0">
                <a:cs typeface="Calibri"/>
                <a:hlinkClick r:id="rId3"/>
              </a:rPr>
              <a:t>/</a:t>
            </a:r>
            <a:r>
              <a:rPr lang="en-US" sz="1200" dirty="0" smtClean="0">
                <a:cs typeface="Calibri"/>
              </a:rPr>
              <a:t> on </a:t>
            </a:r>
            <a:r>
              <a:rPr lang="en-US" sz="1200" dirty="0">
                <a:latin typeface="Calibri"/>
                <a:cs typeface="Calibri"/>
              </a:rPr>
              <a:t>July 24, 2013</a:t>
            </a:r>
          </a:p>
        </p:txBody>
      </p:sp>
      <p:graphicFrame>
        <p:nvGraphicFramePr>
          <p:cNvPr id="2" name="Table 1"/>
          <p:cNvGraphicFramePr>
            <a:graphicFrameLocks noGrp="1"/>
          </p:cNvGraphicFramePr>
          <p:nvPr>
            <p:extLst>
              <p:ext uri="{D42A27DB-BD31-4B8C-83A1-F6EECF244321}">
                <p14:modId xmlns:p14="http://schemas.microsoft.com/office/powerpoint/2010/main" val="2640875421"/>
              </p:ext>
            </p:extLst>
          </p:nvPr>
        </p:nvGraphicFramePr>
        <p:xfrm>
          <a:off x="203202" y="1840353"/>
          <a:ext cx="3860800" cy="4998719"/>
        </p:xfrm>
        <a:graphic>
          <a:graphicData uri="http://schemas.openxmlformats.org/drawingml/2006/table">
            <a:tbl>
              <a:tblPr firstRow="1" bandRow="1">
                <a:tableStyleId>{2D5ABB26-0587-4C30-8999-92F81FD0307C}</a:tableStyleId>
              </a:tblPr>
              <a:tblGrid>
                <a:gridCol w="1669726"/>
                <a:gridCol w="2191074"/>
              </a:tblGrid>
              <a:tr h="425547">
                <a:tc>
                  <a:txBody>
                    <a:bodyPr/>
                    <a:lstStyle/>
                    <a:p>
                      <a:r>
                        <a:rPr lang="en-US" sz="1400" b="1" dirty="0" smtClean="0"/>
                        <a:t>DNA Nucleotide Change</a:t>
                      </a:r>
                      <a:endParaRPr lang="en-US" sz="1400" b="1" dirty="0"/>
                    </a:p>
                  </a:txBody>
                  <a:tcPr>
                    <a:solidFill>
                      <a:srgbClr val="FFFFFF"/>
                    </a:solidFill>
                  </a:tcPr>
                </a:tc>
                <a:tc>
                  <a:txBody>
                    <a:bodyPr/>
                    <a:lstStyle/>
                    <a:p>
                      <a:r>
                        <a:rPr lang="en-US" sz="1400" b="1" dirty="0" smtClean="0"/>
                        <a:t>Protein Amino Acid Change</a:t>
                      </a:r>
                      <a:endParaRPr lang="en-US" sz="1400" b="1" dirty="0"/>
                    </a:p>
                  </a:txBody>
                  <a:tcPr>
                    <a:solidFill>
                      <a:srgbClr val="FFFFFF"/>
                    </a:solidFill>
                  </a:tcPr>
                </a:tc>
              </a:tr>
              <a:tr h="250322">
                <a:tc>
                  <a:txBody>
                    <a:bodyPr/>
                    <a:lstStyle/>
                    <a:p>
                      <a:r>
                        <a:rPr lang="en-US" sz="1400" dirty="0" smtClean="0"/>
                        <a:t>236C&gt;T</a:t>
                      </a:r>
                      <a:endParaRPr lang="en-US" sz="1400" dirty="0"/>
                    </a:p>
                  </a:txBody>
                  <a:tcPr>
                    <a:solidFill>
                      <a:srgbClr val="FFFFFF"/>
                    </a:solidFill>
                  </a:tcPr>
                </a:tc>
                <a:tc>
                  <a:txBody>
                    <a:bodyPr/>
                    <a:lstStyle/>
                    <a:p>
                      <a:r>
                        <a:rPr lang="en-US" sz="1400" dirty="0" smtClean="0"/>
                        <a:t>Ala79Val</a:t>
                      </a:r>
                      <a:endParaRPr lang="en-US" sz="1400" dirty="0"/>
                    </a:p>
                  </a:txBody>
                  <a:tcPr>
                    <a:solidFill>
                      <a:srgbClr val="FFFFFF"/>
                    </a:solidFill>
                  </a:tcPr>
                </a:tc>
              </a:tr>
              <a:tr h="250322">
                <a:tc>
                  <a:txBody>
                    <a:bodyPr/>
                    <a:lstStyle/>
                    <a:p>
                      <a:r>
                        <a:rPr lang="en-US" sz="1400" dirty="0" smtClean="0"/>
                        <a:t>265G&gt;T</a:t>
                      </a:r>
                      <a:endParaRPr lang="en-US" sz="1400" dirty="0"/>
                    </a:p>
                  </a:txBody>
                  <a:tcPr>
                    <a:solidFill>
                      <a:srgbClr val="FFFFFF"/>
                    </a:solidFill>
                  </a:tcPr>
                </a:tc>
                <a:tc>
                  <a:txBody>
                    <a:bodyPr/>
                    <a:lstStyle/>
                    <a:p>
                      <a:r>
                        <a:rPr lang="en-US" sz="1400" dirty="0" smtClean="0"/>
                        <a:t>Val89Leu</a:t>
                      </a:r>
                      <a:endParaRPr lang="en-US" sz="1400" dirty="0"/>
                    </a:p>
                  </a:txBody>
                  <a:tcPr>
                    <a:solidFill>
                      <a:srgbClr val="FFFFFF"/>
                    </a:solidFill>
                  </a:tcPr>
                </a:tc>
              </a:tr>
              <a:tr h="250322">
                <a:tc>
                  <a:txBody>
                    <a:bodyPr/>
                    <a:lstStyle/>
                    <a:p>
                      <a:r>
                        <a:rPr lang="en-US" sz="1400" dirty="0" smtClean="0"/>
                        <a:t>338T&gt;C</a:t>
                      </a:r>
                      <a:endParaRPr lang="en-US" sz="1400" dirty="0"/>
                    </a:p>
                  </a:txBody>
                  <a:tcPr>
                    <a:solidFill>
                      <a:srgbClr val="FFFFFF"/>
                    </a:solidFill>
                  </a:tcPr>
                </a:tc>
                <a:tc>
                  <a:txBody>
                    <a:bodyPr/>
                    <a:lstStyle/>
                    <a:p>
                      <a:r>
                        <a:rPr lang="en-US" sz="1400" dirty="0" smtClean="0"/>
                        <a:t>Leu113Pro</a:t>
                      </a:r>
                      <a:endParaRPr lang="en-US" sz="1400" dirty="0"/>
                    </a:p>
                  </a:txBody>
                  <a:tcPr>
                    <a:solidFill>
                      <a:srgbClr val="FFFFFF"/>
                    </a:solidFill>
                  </a:tcPr>
                </a:tc>
              </a:tr>
              <a:tr h="250322">
                <a:tc>
                  <a:txBody>
                    <a:bodyPr/>
                    <a:lstStyle/>
                    <a:p>
                      <a:r>
                        <a:rPr lang="en-US" sz="1400" dirty="0" smtClean="0"/>
                        <a:t>415A&gt;G</a:t>
                      </a:r>
                      <a:endParaRPr lang="en-US" sz="1400" dirty="0"/>
                    </a:p>
                  </a:txBody>
                  <a:tcPr>
                    <a:solidFill>
                      <a:srgbClr val="FFFFFF"/>
                    </a:solidFill>
                  </a:tcPr>
                </a:tc>
                <a:tc>
                  <a:txBody>
                    <a:bodyPr/>
                    <a:lstStyle/>
                    <a:p>
                      <a:r>
                        <a:rPr lang="en-US" sz="1400" dirty="0" smtClean="0"/>
                        <a:t>Met139Val</a:t>
                      </a:r>
                      <a:endParaRPr lang="en-US" sz="1400" dirty="0"/>
                    </a:p>
                  </a:txBody>
                  <a:tcPr>
                    <a:solidFill>
                      <a:srgbClr val="FFFFFF"/>
                    </a:solidFill>
                  </a:tcPr>
                </a:tc>
              </a:tr>
              <a:tr h="250322">
                <a:tc>
                  <a:txBody>
                    <a:bodyPr/>
                    <a:lstStyle/>
                    <a:p>
                      <a:r>
                        <a:rPr lang="en-US" sz="1400" dirty="0" smtClean="0"/>
                        <a:t>436A&gt;C</a:t>
                      </a:r>
                      <a:endParaRPr lang="en-US" sz="1400" dirty="0"/>
                    </a:p>
                  </a:txBody>
                  <a:tcPr>
                    <a:solidFill>
                      <a:srgbClr val="FFFFFF"/>
                    </a:solidFill>
                  </a:tcPr>
                </a:tc>
                <a:tc>
                  <a:txBody>
                    <a:bodyPr/>
                    <a:lstStyle/>
                    <a:p>
                      <a:r>
                        <a:rPr lang="en-US" sz="1400" dirty="0" smtClean="0"/>
                        <a:t>Met146Leu</a:t>
                      </a:r>
                      <a:endParaRPr lang="en-US" sz="1400" dirty="0"/>
                    </a:p>
                  </a:txBody>
                  <a:tcPr>
                    <a:solidFill>
                      <a:srgbClr val="FFFFFF"/>
                    </a:solidFill>
                  </a:tcPr>
                </a:tc>
              </a:tr>
              <a:tr h="250322">
                <a:tc>
                  <a:txBody>
                    <a:bodyPr/>
                    <a:lstStyle/>
                    <a:p>
                      <a:r>
                        <a:rPr lang="en-US" sz="1400" dirty="0" smtClean="0"/>
                        <a:t>509C&gt;T</a:t>
                      </a:r>
                      <a:endParaRPr lang="en-US" sz="1400" dirty="0"/>
                    </a:p>
                  </a:txBody>
                  <a:tcPr>
                    <a:solidFill>
                      <a:srgbClr val="FFFFFF"/>
                    </a:solidFill>
                  </a:tcPr>
                </a:tc>
                <a:tc>
                  <a:txBody>
                    <a:bodyPr/>
                    <a:lstStyle/>
                    <a:p>
                      <a:r>
                        <a:rPr lang="en-US" sz="1400" dirty="0" smtClean="0"/>
                        <a:t>Ser170Phe</a:t>
                      </a:r>
                      <a:endParaRPr lang="en-US" sz="1400" dirty="0"/>
                    </a:p>
                  </a:txBody>
                  <a:tcPr>
                    <a:solidFill>
                      <a:srgbClr val="FFFFFF"/>
                    </a:solidFill>
                  </a:tcPr>
                </a:tc>
              </a:tr>
              <a:tr h="250322">
                <a:tc>
                  <a:txBody>
                    <a:bodyPr/>
                    <a:lstStyle/>
                    <a:p>
                      <a:r>
                        <a:rPr lang="en-US" sz="1400" dirty="0" smtClean="0"/>
                        <a:t>548G&gt;T</a:t>
                      </a:r>
                      <a:endParaRPr lang="en-US" sz="1400" dirty="0"/>
                    </a:p>
                  </a:txBody>
                  <a:tcPr>
                    <a:solidFill>
                      <a:srgbClr val="FFFFFF"/>
                    </a:solidFill>
                  </a:tcPr>
                </a:tc>
                <a:tc>
                  <a:txBody>
                    <a:bodyPr/>
                    <a:lstStyle/>
                    <a:p>
                      <a:r>
                        <a:rPr lang="en-US" sz="1400" dirty="0" smtClean="0"/>
                        <a:t>Gly183Val</a:t>
                      </a:r>
                      <a:endParaRPr lang="en-US" sz="1400" dirty="0"/>
                    </a:p>
                  </a:txBody>
                  <a:tcPr>
                    <a:solidFill>
                      <a:srgbClr val="FFFFFF"/>
                    </a:solidFill>
                  </a:tcPr>
                </a:tc>
              </a:tr>
              <a:tr h="250322">
                <a:tc>
                  <a:txBody>
                    <a:bodyPr/>
                    <a:lstStyle/>
                    <a:p>
                      <a:r>
                        <a:rPr lang="en-US" sz="1400" dirty="0" smtClean="0"/>
                        <a:t>697A&gt;G</a:t>
                      </a:r>
                      <a:endParaRPr lang="en-US" sz="1400" dirty="0"/>
                    </a:p>
                  </a:txBody>
                  <a:tcPr>
                    <a:solidFill>
                      <a:srgbClr val="FFFFFF"/>
                    </a:solidFill>
                  </a:tcPr>
                </a:tc>
                <a:tc>
                  <a:txBody>
                    <a:bodyPr/>
                    <a:lstStyle/>
                    <a:p>
                      <a:r>
                        <a:rPr lang="en-US" sz="1400" dirty="0" smtClean="0"/>
                        <a:t>Met233Val</a:t>
                      </a:r>
                      <a:endParaRPr lang="en-US" sz="1400" dirty="0"/>
                    </a:p>
                  </a:txBody>
                  <a:tcPr>
                    <a:solidFill>
                      <a:srgbClr val="FFFFFF"/>
                    </a:solidFill>
                  </a:tcPr>
                </a:tc>
              </a:tr>
              <a:tr h="250322">
                <a:tc>
                  <a:txBody>
                    <a:bodyPr/>
                    <a:lstStyle/>
                    <a:p>
                      <a:r>
                        <a:rPr lang="en-US" sz="1400" dirty="0" smtClean="0"/>
                        <a:t>767A&gt;C</a:t>
                      </a:r>
                      <a:endParaRPr lang="en-US" sz="1400" dirty="0"/>
                    </a:p>
                  </a:txBody>
                  <a:tcPr>
                    <a:solidFill>
                      <a:srgbClr val="FFFFFF"/>
                    </a:solidFill>
                  </a:tcPr>
                </a:tc>
                <a:tc>
                  <a:txBody>
                    <a:bodyPr/>
                    <a:lstStyle/>
                    <a:p>
                      <a:r>
                        <a:rPr lang="en-US" sz="1400" dirty="0" smtClean="0"/>
                        <a:t>Tyr256Ser</a:t>
                      </a:r>
                      <a:endParaRPr lang="en-US" sz="1400" dirty="0"/>
                    </a:p>
                  </a:txBody>
                  <a:tcPr>
                    <a:solidFill>
                      <a:srgbClr val="FFFFFF"/>
                    </a:solidFill>
                  </a:tcPr>
                </a:tc>
              </a:tr>
              <a:tr h="250322">
                <a:tc>
                  <a:txBody>
                    <a:bodyPr/>
                    <a:lstStyle/>
                    <a:p>
                      <a:r>
                        <a:rPr lang="en-US" sz="1400" dirty="0" smtClean="0"/>
                        <a:t>806G&gt;A</a:t>
                      </a:r>
                      <a:endParaRPr lang="en-US" sz="1400" dirty="0"/>
                    </a:p>
                  </a:txBody>
                  <a:tcPr>
                    <a:solidFill>
                      <a:srgbClr val="FFFFFF"/>
                    </a:solidFill>
                  </a:tcPr>
                </a:tc>
                <a:tc>
                  <a:txBody>
                    <a:bodyPr/>
                    <a:lstStyle/>
                    <a:p>
                      <a:r>
                        <a:rPr lang="en-US" sz="1400" dirty="0" smtClean="0"/>
                        <a:t>Arg269His</a:t>
                      </a:r>
                      <a:endParaRPr lang="en-US" sz="1400" dirty="0"/>
                    </a:p>
                  </a:txBody>
                  <a:tcPr>
                    <a:solidFill>
                      <a:srgbClr val="FFFFFF"/>
                    </a:solidFill>
                  </a:tcPr>
                </a:tc>
              </a:tr>
              <a:tr h="250322">
                <a:tc>
                  <a:txBody>
                    <a:bodyPr/>
                    <a:lstStyle/>
                    <a:p>
                      <a:r>
                        <a:rPr lang="en-US" sz="1400" dirty="0" smtClean="0"/>
                        <a:t>839A&gt;C</a:t>
                      </a:r>
                      <a:endParaRPr lang="en-US" sz="1400" dirty="0"/>
                    </a:p>
                  </a:txBody>
                  <a:tcPr>
                    <a:solidFill>
                      <a:srgbClr val="FFFFFF"/>
                    </a:solidFill>
                  </a:tcPr>
                </a:tc>
                <a:tc>
                  <a:txBody>
                    <a:bodyPr/>
                    <a:lstStyle/>
                    <a:p>
                      <a:r>
                        <a:rPr lang="en-US" sz="1400" dirty="0" smtClean="0"/>
                        <a:t>Glu280Ala</a:t>
                      </a:r>
                      <a:endParaRPr lang="en-US" sz="1400" dirty="0"/>
                    </a:p>
                  </a:txBody>
                  <a:tcPr>
                    <a:solidFill>
                      <a:srgbClr val="FFFFFF"/>
                    </a:solidFill>
                  </a:tcPr>
                </a:tc>
              </a:tr>
              <a:tr h="250322">
                <a:tc>
                  <a:txBody>
                    <a:bodyPr/>
                    <a:lstStyle/>
                    <a:p>
                      <a:r>
                        <a:rPr lang="en-US" sz="1400" dirty="0" smtClean="0"/>
                        <a:t>1175T&gt;C</a:t>
                      </a:r>
                      <a:endParaRPr lang="en-US" sz="1400" dirty="0"/>
                    </a:p>
                  </a:txBody>
                  <a:tcPr>
                    <a:solidFill>
                      <a:srgbClr val="FFFFFF"/>
                    </a:solidFill>
                  </a:tcPr>
                </a:tc>
                <a:tc>
                  <a:txBody>
                    <a:bodyPr/>
                    <a:lstStyle/>
                    <a:p>
                      <a:r>
                        <a:rPr lang="en-US" sz="1400" dirty="0" smtClean="0"/>
                        <a:t>Leu392Pro</a:t>
                      </a:r>
                      <a:endParaRPr lang="en-US" sz="1400" dirty="0"/>
                    </a:p>
                  </a:txBody>
                  <a:tcPr>
                    <a:solidFill>
                      <a:srgbClr val="FFFFFF"/>
                    </a:solidFill>
                  </a:tcPr>
                </a:tc>
              </a:tr>
              <a:tr h="250322">
                <a:tc>
                  <a:txBody>
                    <a:bodyPr/>
                    <a:lstStyle/>
                    <a:p>
                      <a:r>
                        <a:rPr lang="en-US" sz="1400" dirty="0" smtClean="0"/>
                        <a:t>1292C&gt;A</a:t>
                      </a:r>
                      <a:endParaRPr lang="en-US" sz="1400" dirty="0"/>
                    </a:p>
                  </a:txBody>
                  <a:tcPr>
                    <a:solidFill>
                      <a:srgbClr val="FFFFFF"/>
                    </a:solidFill>
                  </a:tcPr>
                </a:tc>
                <a:tc>
                  <a:txBody>
                    <a:bodyPr/>
                    <a:lstStyle/>
                    <a:p>
                      <a:r>
                        <a:rPr lang="en-US" sz="1400" dirty="0" smtClean="0"/>
                        <a:t>Ala431Glu</a:t>
                      </a:r>
                      <a:endParaRPr lang="en-US" sz="1400" dirty="0"/>
                    </a:p>
                  </a:txBody>
                  <a:tcPr>
                    <a:solidFill>
                      <a:srgbClr val="FFFFFF"/>
                    </a:solidFill>
                  </a:tcPr>
                </a:tc>
              </a:tr>
              <a:tr h="425547">
                <a:tc>
                  <a:txBody>
                    <a:bodyPr/>
                    <a:lstStyle/>
                    <a:p>
                      <a:r>
                        <a:rPr lang="en-US" sz="1400" dirty="0" smtClean="0"/>
                        <a:t>4,555bp deletion of exon 9</a:t>
                      </a:r>
                      <a:endParaRPr lang="en-US" sz="1400" dirty="0"/>
                    </a:p>
                  </a:txBody>
                  <a:tcPr>
                    <a:solidFill>
                      <a:srgbClr val="FFFFFF"/>
                    </a:solidFill>
                  </a:tcPr>
                </a:tc>
                <a:tc>
                  <a:txBody>
                    <a:bodyPr/>
                    <a:lstStyle/>
                    <a:p>
                      <a:r>
                        <a:rPr lang="en-US" sz="1400" b="0" u="none" kern="1200" dirty="0" smtClean="0">
                          <a:solidFill>
                            <a:schemeClr val="tx1"/>
                          </a:solidFill>
                          <a:latin typeface="+mn-lt"/>
                          <a:ea typeface="+mn-ea"/>
                          <a:cs typeface="+mn-cs"/>
                        </a:rPr>
                        <a:t>Nat Med. 1999 Oct;5(10):1090.</a:t>
                      </a:r>
                      <a:endParaRPr lang="en-US" sz="1400" b="0" u="none" dirty="0"/>
                    </a:p>
                  </a:txBody>
                  <a:tcPr>
                    <a:solidFill>
                      <a:srgbClr val="FFFFFF"/>
                    </a:solidFill>
                  </a:tcPr>
                </a:tc>
              </a:tr>
            </a:tbl>
          </a:graphicData>
        </a:graphic>
      </p:graphicFrame>
      <p:sp>
        <p:nvSpPr>
          <p:cNvPr id="3" name="TextBox 2"/>
          <p:cNvSpPr txBox="1"/>
          <p:nvPr/>
        </p:nvSpPr>
        <p:spPr>
          <a:xfrm>
            <a:off x="203202" y="1543975"/>
            <a:ext cx="3860800" cy="338554"/>
          </a:xfrm>
          <a:prstGeom prst="rect">
            <a:avLst/>
          </a:prstGeom>
          <a:solidFill>
            <a:srgbClr val="FFFFFF"/>
          </a:solidFill>
        </p:spPr>
        <p:txBody>
          <a:bodyPr wrap="square" rtlCol="0">
            <a:spAutoFit/>
          </a:bodyPr>
          <a:lstStyle/>
          <a:p>
            <a:pPr algn="ctr"/>
            <a:r>
              <a:rPr lang="en-US" sz="1600" u="sng" dirty="0" smtClean="0"/>
              <a:t>Selected PSEN1 Pathologic Allelic Variants</a:t>
            </a:r>
            <a:endParaRPr lang="en-US" sz="1600" u="sng" dirty="0"/>
          </a:p>
        </p:txBody>
      </p:sp>
      <p:cxnSp>
        <p:nvCxnSpPr>
          <p:cNvPr id="12" name="Straight Arrow Connector 11"/>
          <p:cNvCxnSpPr/>
          <p:nvPr/>
        </p:nvCxnSpPr>
        <p:spPr>
          <a:xfrm flipV="1">
            <a:off x="2921000" y="3725333"/>
            <a:ext cx="1371600" cy="84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3666" name="TPQuestion"/>
          <p:cNvSpPr>
            <a:spLocks noGrp="1" noChangeArrowheads="1"/>
          </p:cNvSpPr>
          <p:nvPr>
            <p:ph type="title"/>
          </p:nvPr>
        </p:nvSpPr>
        <p:spPr>
          <a:xfrm>
            <a:off x="0" y="714840"/>
            <a:ext cx="9144000" cy="1143000"/>
          </a:xfrm>
        </p:spPr>
        <p:txBody>
          <a:bodyPr>
            <a:noAutofit/>
          </a:bodyPr>
          <a:lstStyle/>
          <a:p>
            <a:pPr lvl="0"/>
            <a:r>
              <a:rPr lang="en-US" sz="3200" dirty="0" smtClean="0">
                <a:solidFill>
                  <a:srgbClr val="FFFFFF"/>
                </a:solidFill>
                <a:latin typeface="Arial" charset="0"/>
                <a:ea typeface="ＭＳ Ｐゴシック" charset="0"/>
                <a:cs typeface="Arial" charset="0"/>
              </a:rPr>
              <a:t>Class poll:</a:t>
            </a:r>
            <a:r>
              <a:rPr lang="en-US" sz="3200" dirty="0">
                <a:solidFill>
                  <a:srgbClr val="FFFFFF"/>
                </a:solidFill>
                <a:latin typeface="Arial"/>
                <a:cs typeface="Arial"/>
              </a:rPr>
              <a:t> </a:t>
            </a:r>
            <a:r>
              <a:rPr lang="en-US" sz="3200" dirty="0" smtClean="0">
                <a:solidFill>
                  <a:srgbClr val="FFFFFF"/>
                </a:solidFill>
                <a:latin typeface="Arial"/>
                <a:cs typeface="Arial"/>
              </a:rPr>
              <a:t>Recent </a:t>
            </a:r>
            <a:r>
              <a:rPr lang="en-US" sz="3200" dirty="0">
                <a:solidFill>
                  <a:srgbClr val="FFFFFF"/>
                </a:solidFill>
                <a:latin typeface="Arial"/>
                <a:cs typeface="Arial"/>
              </a:rPr>
              <a:t>studies have revealed that recurrent concussions and traumatic brain injury hastens the onset-time of Alzheimer’s Disease. If you were </a:t>
            </a:r>
            <a:r>
              <a:rPr lang="en-US" sz="3200" dirty="0" smtClean="0">
                <a:solidFill>
                  <a:srgbClr val="FFFFFF"/>
                </a:solidFill>
                <a:latin typeface="Arial"/>
                <a:cs typeface="Arial"/>
              </a:rPr>
              <a:t>Enrique </a:t>
            </a:r>
            <a:r>
              <a:rPr lang="en-US" sz="3200" dirty="0">
                <a:solidFill>
                  <a:srgbClr val="FFFFFF"/>
                </a:solidFill>
                <a:latin typeface="Arial"/>
                <a:cs typeface="Arial"/>
              </a:rPr>
              <a:t>and </a:t>
            </a:r>
            <a:r>
              <a:rPr lang="en-US" sz="3200" dirty="0" err="1">
                <a:solidFill>
                  <a:srgbClr val="FFFFFF"/>
                </a:solidFill>
                <a:latin typeface="Arial"/>
                <a:cs typeface="Arial"/>
              </a:rPr>
              <a:t>Valentina</a:t>
            </a:r>
            <a:r>
              <a:rPr lang="en-US" sz="3200" dirty="0">
                <a:solidFill>
                  <a:srgbClr val="FFFFFF"/>
                </a:solidFill>
                <a:latin typeface="Arial"/>
                <a:cs typeface="Arial"/>
              </a:rPr>
              <a:t>, Joaquin’s </a:t>
            </a:r>
            <a:r>
              <a:rPr lang="en-US" sz="3200" dirty="0" smtClean="0">
                <a:solidFill>
                  <a:srgbClr val="FFFFFF"/>
                </a:solidFill>
                <a:latin typeface="Arial"/>
                <a:cs typeface="Arial"/>
              </a:rPr>
              <a:t>parents, </a:t>
            </a:r>
            <a:r>
              <a:rPr lang="en-US" sz="3200" dirty="0">
                <a:solidFill>
                  <a:srgbClr val="FFFFFF"/>
                </a:solidFill>
                <a:latin typeface="Arial"/>
                <a:cs typeface="Arial"/>
              </a:rPr>
              <a:t>would you…</a:t>
            </a:r>
          </a:p>
        </p:txBody>
      </p:sp>
      <p:sp>
        <p:nvSpPr>
          <p:cNvPr id="113667" name="TPAnswers"/>
          <p:cNvSpPr>
            <a:spLocks noGrp="1" noChangeArrowheads="1"/>
          </p:cNvSpPr>
          <p:nvPr>
            <p:ph type="body" idx="1"/>
            <p:custDataLst>
              <p:tags r:id="rId2"/>
            </p:custDataLst>
          </p:nvPr>
        </p:nvSpPr>
        <p:spPr>
          <a:xfrm>
            <a:off x="818120" y="2638220"/>
            <a:ext cx="7366000" cy="5715000"/>
          </a:xfrm>
        </p:spPr>
        <p:txBody>
          <a:bodyPr tIns="0" bIns="0"/>
          <a:lstStyle/>
          <a:p>
            <a:pPr marL="514350" lvl="0" indent="-514350">
              <a:buFont typeface="+mj-lt"/>
              <a:buAutoNum type="arabicPeriod"/>
            </a:pPr>
            <a:r>
              <a:rPr lang="en-US" sz="3000" dirty="0">
                <a:solidFill>
                  <a:srgbClr val="FFFFFF"/>
                </a:solidFill>
                <a:latin typeface="Arial"/>
                <a:cs typeface="Arial"/>
              </a:rPr>
              <a:t>advocate for no interventions</a:t>
            </a:r>
          </a:p>
          <a:p>
            <a:pPr marL="514350" lvl="0" indent="-514350">
              <a:buFont typeface="+mj-lt"/>
              <a:buAutoNum type="arabicPeriod"/>
            </a:pPr>
            <a:r>
              <a:rPr lang="en-US" sz="3000" dirty="0">
                <a:solidFill>
                  <a:srgbClr val="FFFFFF"/>
                </a:solidFill>
                <a:latin typeface="Arial"/>
                <a:cs typeface="Arial"/>
              </a:rPr>
              <a:t>genetically test Joaquin as a minor for </a:t>
            </a:r>
            <a:r>
              <a:rPr lang="en-US" sz="3000" dirty="0" smtClean="0">
                <a:solidFill>
                  <a:srgbClr val="FFFFFF"/>
                </a:solidFill>
                <a:latin typeface="Arial"/>
                <a:cs typeface="Arial"/>
              </a:rPr>
              <a:t>the </a:t>
            </a:r>
            <a:r>
              <a:rPr lang="en-US" sz="3000" i="1" dirty="0" smtClean="0">
                <a:solidFill>
                  <a:srgbClr val="FFFFFF"/>
                </a:solidFill>
                <a:latin typeface="Arial"/>
                <a:cs typeface="Arial"/>
              </a:rPr>
              <a:t>PSEN1</a:t>
            </a:r>
            <a:r>
              <a:rPr lang="en-US" sz="3000" dirty="0" smtClean="0">
                <a:solidFill>
                  <a:srgbClr val="FFFFFF"/>
                </a:solidFill>
                <a:latin typeface="Arial"/>
                <a:cs typeface="Arial"/>
              </a:rPr>
              <a:t> mutation</a:t>
            </a:r>
            <a:endParaRPr lang="en-US" sz="3000" dirty="0">
              <a:solidFill>
                <a:srgbClr val="FFFFFF"/>
              </a:solidFill>
              <a:latin typeface="Arial"/>
              <a:cs typeface="Arial"/>
            </a:endParaRPr>
          </a:p>
          <a:p>
            <a:pPr marL="514350" lvl="0" indent="-514350">
              <a:buFont typeface="+mj-lt"/>
              <a:buAutoNum type="arabicPeriod"/>
            </a:pPr>
            <a:r>
              <a:rPr lang="en-US" sz="3000" dirty="0">
                <a:solidFill>
                  <a:srgbClr val="FFFFFF"/>
                </a:solidFill>
                <a:latin typeface="Arial"/>
                <a:cs typeface="Arial"/>
              </a:rPr>
              <a:t>not allow him to play football, hockey, soccer, and other contact sports growing up</a:t>
            </a:r>
          </a:p>
          <a:p>
            <a:pPr marL="514350" lvl="0" indent="-514350">
              <a:buFont typeface="+mj-lt"/>
              <a:buAutoNum type="arabicPeriod"/>
            </a:pPr>
            <a:r>
              <a:rPr lang="en-US" sz="3000" dirty="0">
                <a:solidFill>
                  <a:srgbClr val="FFFFFF"/>
                </a:solidFill>
                <a:latin typeface="Arial"/>
                <a:cs typeface="Arial"/>
              </a:rPr>
              <a:t>genetically test Joaquin at age 18 for </a:t>
            </a:r>
            <a:r>
              <a:rPr lang="en-US" sz="3000" dirty="0" smtClean="0">
                <a:solidFill>
                  <a:srgbClr val="FFFFFF"/>
                </a:solidFill>
                <a:latin typeface="Arial"/>
                <a:cs typeface="Arial"/>
              </a:rPr>
              <a:t>the </a:t>
            </a:r>
            <a:r>
              <a:rPr lang="en-US" sz="3000" i="1" dirty="0" smtClean="0">
                <a:solidFill>
                  <a:srgbClr val="FFFFFF"/>
                </a:solidFill>
                <a:latin typeface="Arial"/>
                <a:cs typeface="Arial"/>
              </a:rPr>
              <a:t>PSEN1</a:t>
            </a:r>
            <a:r>
              <a:rPr lang="en-US" sz="3000" dirty="0" smtClean="0">
                <a:solidFill>
                  <a:srgbClr val="FFFFFF"/>
                </a:solidFill>
                <a:latin typeface="Arial"/>
                <a:cs typeface="Arial"/>
              </a:rPr>
              <a:t> mutation</a:t>
            </a:r>
            <a:endParaRPr lang="en-US" sz="3000" dirty="0">
              <a:solidFill>
                <a:srgbClr val="FFFFFF"/>
              </a:solidFill>
              <a:latin typeface="Arial"/>
              <a:cs typeface="Arial"/>
            </a:endParaRPr>
          </a:p>
          <a:p>
            <a:pPr marL="514350" lvl="0" indent="-514350">
              <a:buFont typeface="+mj-lt"/>
              <a:buAutoNum type="arabicPeriod"/>
            </a:pPr>
            <a:endParaRPr lang="en-US" dirty="0">
              <a:solidFill>
                <a:srgbClr val="FFFFFF"/>
              </a:solidFill>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25</a:t>
            </a:fld>
            <a:endParaRPr lang="en-US"/>
          </a:p>
        </p:txBody>
      </p:sp>
    </p:spTree>
    <p:custDataLst>
      <p:tags r:id="rId1"/>
    </p:custDataLst>
    <p:extLst>
      <p:ext uri="{BB962C8B-B14F-4D97-AF65-F5344CB8AC3E}">
        <p14:creationId xmlns:p14="http://schemas.microsoft.com/office/powerpoint/2010/main" val="38961622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a:cs typeface="Arial"/>
              </a:rPr>
              <a:t>American College of Medical Genetics Position Statement</a:t>
            </a:r>
            <a:endParaRPr lang="en-US" sz="3600" dirty="0">
              <a:latin typeface="Arial"/>
              <a:cs typeface="Arial"/>
            </a:endParaRPr>
          </a:p>
        </p:txBody>
      </p:sp>
      <p:sp>
        <p:nvSpPr>
          <p:cNvPr id="3" name="Content Placeholder 2"/>
          <p:cNvSpPr>
            <a:spLocks noGrp="1"/>
          </p:cNvSpPr>
          <p:nvPr>
            <p:ph idx="1"/>
          </p:nvPr>
        </p:nvSpPr>
        <p:spPr>
          <a:xfrm>
            <a:off x="457200" y="1724120"/>
            <a:ext cx="8229600" cy="4525963"/>
          </a:xfrm>
        </p:spPr>
        <p:txBody>
          <a:bodyPr/>
          <a:lstStyle/>
          <a:p>
            <a:pPr algn="ctr">
              <a:buNone/>
            </a:pPr>
            <a:r>
              <a:rPr lang="en-US" dirty="0" smtClean="0">
                <a:latin typeface="Arial"/>
                <a:cs typeface="Arial"/>
              </a:rPr>
              <a:t>	After </a:t>
            </a:r>
            <a:r>
              <a:rPr lang="en-US" dirty="0">
                <a:latin typeface="Arial"/>
                <a:cs typeface="Arial"/>
              </a:rPr>
              <a:t>an initial genetics consultation, </a:t>
            </a:r>
            <a:r>
              <a:rPr lang="en-US" b="1" dirty="0">
                <a:latin typeface="Arial"/>
                <a:cs typeface="Arial"/>
              </a:rPr>
              <a:t>the patient and the primary care doctor </a:t>
            </a:r>
            <a:r>
              <a:rPr lang="en-US" dirty="0">
                <a:latin typeface="Arial"/>
                <a:cs typeface="Arial"/>
              </a:rPr>
              <a:t>should receive</a:t>
            </a:r>
            <a:r>
              <a:rPr lang="en-US" dirty="0" smtClean="0">
                <a:latin typeface="Arial"/>
                <a:cs typeface="Arial"/>
              </a:rPr>
              <a:t> a written </a:t>
            </a:r>
            <a:r>
              <a:rPr lang="en-US" dirty="0">
                <a:latin typeface="Arial"/>
                <a:cs typeface="Arial"/>
              </a:rPr>
              <a:t>summary of the consultation that includes the </a:t>
            </a:r>
            <a:r>
              <a:rPr lang="en-US" b="1" dirty="0">
                <a:latin typeface="Arial"/>
                <a:cs typeface="Arial"/>
              </a:rPr>
              <a:t>recommendation to contact the genetics unit for new </a:t>
            </a:r>
            <a:r>
              <a:rPr lang="en-US" b="1" dirty="0" smtClean="0">
                <a:latin typeface="Arial"/>
                <a:cs typeface="Arial"/>
              </a:rPr>
              <a:t>advances</a:t>
            </a:r>
            <a:r>
              <a:rPr lang="en-US" dirty="0" smtClean="0">
                <a:latin typeface="Arial"/>
                <a:cs typeface="Arial"/>
              </a:rPr>
              <a:t>…</a:t>
            </a:r>
          </a:p>
          <a:p>
            <a:pPr algn="ctr">
              <a:buNone/>
            </a:pPr>
            <a:endParaRPr lang="en-US"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26</a:t>
            </a:fld>
            <a:endParaRPr lang="en-US"/>
          </a:p>
        </p:txBody>
      </p:sp>
    </p:spTree>
    <p:extLst>
      <p:ext uri="{BB962C8B-B14F-4D97-AF65-F5344CB8AC3E}">
        <p14:creationId xmlns:p14="http://schemas.microsoft.com/office/powerpoint/2010/main" val="36333361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Arial"/>
                <a:cs typeface="Arial"/>
              </a:rPr>
              <a:t>American College of Medical Genetics Position Statement</a:t>
            </a:r>
            <a:endParaRPr lang="en-US" sz="3600" dirty="0">
              <a:latin typeface="Arial"/>
              <a:cs typeface="Arial"/>
            </a:endParaRPr>
          </a:p>
        </p:txBody>
      </p:sp>
      <p:sp>
        <p:nvSpPr>
          <p:cNvPr id="3" name="Content Placeholder 2"/>
          <p:cNvSpPr>
            <a:spLocks noGrp="1"/>
          </p:cNvSpPr>
          <p:nvPr>
            <p:ph idx="1"/>
          </p:nvPr>
        </p:nvSpPr>
        <p:spPr>
          <a:xfrm>
            <a:off x="457200" y="1724120"/>
            <a:ext cx="8229600" cy="4525963"/>
          </a:xfrm>
        </p:spPr>
        <p:txBody>
          <a:bodyPr>
            <a:normAutofit fontScale="92500" lnSpcReduction="20000"/>
          </a:bodyPr>
          <a:lstStyle/>
          <a:p>
            <a:pPr algn="ctr">
              <a:buNone/>
            </a:pPr>
            <a:r>
              <a:rPr lang="en-US" dirty="0" smtClean="0">
                <a:latin typeface="Arial"/>
                <a:cs typeface="Arial"/>
              </a:rPr>
              <a:t>	“Early professional statements recommended that predictive genetic testing of minors be </a:t>
            </a:r>
            <a:r>
              <a:rPr lang="en-US" b="1" dirty="0" smtClean="0">
                <a:latin typeface="Arial"/>
                <a:cs typeface="Arial"/>
              </a:rPr>
              <a:t>considered only if effective medical interventions were available to treat, prevent, or retard the course of the disease</a:t>
            </a:r>
            <a:r>
              <a:rPr lang="en-US" dirty="0" smtClean="0">
                <a:latin typeface="Arial"/>
                <a:cs typeface="Arial"/>
              </a:rPr>
              <a:t>…the general consensus was to discourage if not proscribe predictive genetic testing of minors for late-onset conditions…the AAP and the ACMG continue to support the traditional professional </a:t>
            </a:r>
            <a:r>
              <a:rPr lang="en-US" b="1" dirty="0" smtClean="0">
                <a:latin typeface="Arial"/>
                <a:cs typeface="Arial"/>
              </a:rPr>
              <a:t>recommendation to defer genetic testing for late-onset conditions until adulthood</a:t>
            </a:r>
            <a:r>
              <a:rPr lang="en-US" dirty="0" smtClean="0">
                <a:latin typeface="Arial"/>
                <a:cs typeface="Arial"/>
              </a:rPr>
              <a:t>.”</a:t>
            </a:r>
          </a:p>
          <a:p>
            <a:pPr algn="ctr">
              <a:buNone/>
            </a:pPr>
            <a:endParaRPr lang="en-US"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27</a:t>
            </a:fld>
            <a:endParaRPr lang="en-US" dirty="0"/>
          </a:p>
        </p:txBody>
      </p:sp>
      <p:sp>
        <p:nvSpPr>
          <p:cNvPr id="5" name="TextBox 4"/>
          <p:cNvSpPr txBox="1"/>
          <p:nvPr/>
        </p:nvSpPr>
        <p:spPr>
          <a:xfrm>
            <a:off x="54042" y="6498297"/>
            <a:ext cx="3695167" cy="369332"/>
          </a:xfrm>
          <a:prstGeom prst="rect">
            <a:avLst/>
          </a:prstGeom>
          <a:noFill/>
        </p:spPr>
        <p:txBody>
          <a:bodyPr wrap="none" rtlCol="0">
            <a:spAutoFit/>
          </a:bodyPr>
          <a:lstStyle/>
          <a:p>
            <a:r>
              <a:rPr lang="en-US" dirty="0" smtClean="0"/>
              <a:t>Genetics in Medicine, 15(3): 234-245. </a:t>
            </a:r>
            <a:endParaRPr lang="en-US" dirty="0"/>
          </a:p>
        </p:txBody>
      </p:sp>
    </p:spTree>
    <p:extLst>
      <p:ext uri="{BB962C8B-B14F-4D97-AF65-F5344CB8AC3E}">
        <p14:creationId xmlns:p14="http://schemas.microsoft.com/office/powerpoint/2010/main" val="36333361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602"/>
            <a:ext cx="8229600" cy="1143000"/>
          </a:xfrm>
        </p:spPr>
        <p:txBody>
          <a:bodyPr>
            <a:normAutofit/>
          </a:bodyPr>
          <a:lstStyle/>
          <a:p>
            <a:r>
              <a:rPr lang="en-US" sz="3600" dirty="0" smtClean="0">
                <a:latin typeface="Arial"/>
                <a:cs typeface="Arial"/>
              </a:rPr>
              <a:t>Incidental Findings</a:t>
            </a:r>
            <a:endParaRPr lang="en-US" sz="3600" dirty="0">
              <a:latin typeface="Arial"/>
              <a:cs typeface="Arial"/>
            </a:endParaRPr>
          </a:p>
        </p:txBody>
      </p:sp>
      <p:sp>
        <p:nvSpPr>
          <p:cNvPr id="3" name="Content Placeholder 2"/>
          <p:cNvSpPr>
            <a:spLocks noGrp="1"/>
          </p:cNvSpPr>
          <p:nvPr>
            <p:ph idx="1"/>
          </p:nvPr>
        </p:nvSpPr>
        <p:spPr>
          <a:xfrm>
            <a:off x="457200" y="1456351"/>
            <a:ext cx="8229600" cy="3890385"/>
          </a:xfrm>
        </p:spPr>
        <p:txBody>
          <a:bodyPr>
            <a:normAutofit fontScale="92500" lnSpcReduction="10000"/>
          </a:bodyPr>
          <a:lstStyle/>
          <a:p>
            <a:pPr marL="514350" lvl="0" indent="-514350">
              <a:buAutoNum type="arabicPeriod"/>
            </a:pPr>
            <a:r>
              <a:rPr lang="en-US" dirty="0" smtClean="0">
                <a:latin typeface="Arial"/>
                <a:cs typeface="Arial"/>
              </a:rPr>
              <a:t>Via DTC genetic testing, Enrique </a:t>
            </a:r>
            <a:r>
              <a:rPr lang="en-US" dirty="0">
                <a:latin typeface="Arial"/>
                <a:cs typeface="Arial"/>
              </a:rPr>
              <a:t>found out that he is a carrier for the S549N CFTR mutation, a common CFTR mutation found in Hispanic American </a:t>
            </a:r>
            <a:r>
              <a:rPr lang="en-US" dirty="0" smtClean="0">
                <a:latin typeface="Arial"/>
                <a:cs typeface="Arial"/>
              </a:rPr>
              <a:t>individuals, conferring a risk for cystic fibrosis. </a:t>
            </a:r>
          </a:p>
          <a:p>
            <a:pPr marL="514350" lvl="0" indent="-514350">
              <a:buAutoNum type="arabicPeriod"/>
            </a:pPr>
            <a:r>
              <a:rPr lang="en-US" i="1" dirty="0" smtClean="0">
                <a:latin typeface="Arial"/>
                <a:cs typeface="Arial"/>
              </a:rPr>
              <a:t>An </a:t>
            </a:r>
            <a:r>
              <a:rPr lang="en-US" b="1" i="1" dirty="0" smtClean="0">
                <a:latin typeface="Arial"/>
                <a:cs typeface="Arial"/>
              </a:rPr>
              <a:t>incidental </a:t>
            </a:r>
            <a:r>
              <a:rPr lang="en-US" b="1" i="1" dirty="0">
                <a:latin typeface="Arial"/>
                <a:cs typeface="Arial"/>
              </a:rPr>
              <a:t>finding </a:t>
            </a:r>
            <a:r>
              <a:rPr lang="en-US" i="1" dirty="0">
                <a:latin typeface="Arial"/>
                <a:cs typeface="Arial"/>
              </a:rPr>
              <a:t>is a finding concerning an individual that has potential health or reproductive importance discovered beyond the aims of the original clinical question.</a:t>
            </a:r>
            <a:r>
              <a:rPr lang="en-US" i="1" dirty="0" smtClean="0">
                <a:latin typeface="Arial"/>
                <a:cs typeface="Arial"/>
              </a:rPr>
              <a:t> </a:t>
            </a:r>
          </a:p>
          <a:p>
            <a:pPr marL="514350" indent="-514350">
              <a:buFontTx/>
              <a:buChar char="-"/>
            </a:pPr>
            <a:endParaRPr lang="en-US" dirty="0" smtClean="0">
              <a:latin typeface="Arial"/>
              <a:cs typeface="Arial"/>
            </a:endParaRPr>
          </a:p>
          <a:p>
            <a:pPr marL="514350" lvl="0" indent="-514350">
              <a:buAutoNum type="arabicPeriod"/>
            </a:pPr>
            <a:endParaRPr lang="en-US" dirty="0" smtClean="0">
              <a:latin typeface="Arial"/>
              <a:cs typeface="Arial"/>
            </a:endParaRPr>
          </a:p>
          <a:p>
            <a:pPr>
              <a:buNone/>
            </a:pPr>
            <a:endParaRPr lang="en-US" dirty="0">
              <a:latin typeface="Arial"/>
              <a:cs typeface="Arial"/>
            </a:endParaRPr>
          </a:p>
        </p:txBody>
      </p:sp>
      <p:sp>
        <p:nvSpPr>
          <p:cNvPr id="6" name="Slide Number Placeholder 5"/>
          <p:cNvSpPr>
            <a:spLocks noGrp="1"/>
          </p:cNvSpPr>
          <p:nvPr>
            <p:ph type="sldNum" sz="quarter" idx="12"/>
          </p:nvPr>
        </p:nvSpPr>
        <p:spPr/>
        <p:txBody>
          <a:bodyPr/>
          <a:lstStyle/>
          <a:p>
            <a:fld id="{AAEB593B-49CE-FC41-AD9F-54B94029A416}" type="slidenum">
              <a:rPr lang="en-US" smtClean="0"/>
              <a:pPr/>
              <a:t>28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552"/>
            <a:ext cx="8229600" cy="1143000"/>
          </a:xfrm>
        </p:spPr>
        <p:txBody>
          <a:bodyPr>
            <a:normAutofit/>
          </a:bodyPr>
          <a:lstStyle/>
          <a:p>
            <a:r>
              <a:rPr lang="en-US" sz="3600" dirty="0" smtClean="0">
                <a:latin typeface="Arial"/>
                <a:cs typeface="Arial"/>
              </a:rPr>
              <a:t>Incidental Findings, cont’d</a:t>
            </a:r>
            <a:endParaRPr lang="en-US" sz="3600" dirty="0"/>
          </a:p>
        </p:txBody>
      </p:sp>
      <p:sp>
        <p:nvSpPr>
          <p:cNvPr id="3" name="Content Placeholder 2"/>
          <p:cNvSpPr>
            <a:spLocks noGrp="1"/>
          </p:cNvSpPr>
          <p:nvPr>
            <p:ph idx="1"/>
          </p:nvPr>
        </p:nvSpPr>
        <p:spPr>
          <a:xfrm>
            <a:off x="381006" y="654161"/>
            <a:ext cx="8229600" cy="4525963"/>
          </a:xfrm>
        </p:spPr>
        <p:txBody>
          <a:bodyPr>
            <a:normAutofit/>
          </a:bodyPr>
          <a:lstStyle/>
          <a:p>
            <a:pPr marL="514350" indent="-514350">
              <a:buFont typeface="Arial"/>
              <a:buAutoNum type="arabicPeriod"/>
            </a:pPr>
            <a:r>
              <a:rPr lang="en-US" sz="2700" dirty="0" smtClean="0">
                <a:latin typeface="Arial"/>
                <a:cs typeface="Arial"/>
              </a:rPr>
              <a:t>Companies like 23andMe are responding to what individuals (consumers) desire: more information about diseases, even if these diseases do not have a cure or effective prevention. These practices can lead to incidental findings.</a:t>
            </a:r>
          </a:p>
          <a:p>
            <a:pPr marL="514350" indent="-514350">
              <a:buFontTx/>
              <a:buChar char="-"/>
            </a:pPr>
            <a:r>
              <a:rPr lang="en-US" sz="2400" dirty="0" smtClean="0">
                <a:latin typeface="Arial"/>
                <a:cs typeface="Arial"/>
              </a:rPr>
              <a:t>2010 study in </a:t>
            </a:r>
            <a:r>
              <a:rPr lang="en-US" sz="2400" i="1" dirty="0" smtClean="0">
                <a:latin typeface="Arial"/>
                <a:cs typeface="Arial"/>
              </a:rPr>
              <a:t>Health Economics</a:t>
            </a:r>
            <a:r>
              <a:rPr lang="en-US" sz="2400" dirty="0" smtClean="0">
                <a:latin typeface="Arial"/>
                <a:cs typeface="Arial"/>
              </a:rPr>
              <a:t>: </a:t>
            </a:r>
            <a:r>
              <a:rPr lang="en-US" sz="2400" b="1" dirty="0" smtClean="0">
                <a:latin typeface="Arial"/>
                <a:cs typeface="Arial"/>
              </a:rPr>
              <a:t>88% </a:t>
            </a:r>
            <a:r>
              <a:rPr lang="en-US" sz="2400" dirty="0" smtClean="0">
                <a:latin typeface="Arial"/>
                <a:cs typeface="Arial"/>
              </a:rPr>
              <a:t>of people said they would like to take a test that could foretell their odds of developing arthritis or Parkinson’s Disease, despite lack of treatment.</a:t>
            </a:r>
          </a:p>
          <a:p>
            <a:pPr marL="514350" indent="-514350">
              <a:buFontTx/>
              <a:buChar char="-"/>
            </a:pPr>
            <a:endParaRPr lang="en-US" sz="2700" dirty="0" smtClean="0">
              <a:latin typeface="Arial"/>
              <a:cs typeface="Arial"/>
            </a:endParaRPr>
          </a:p>
          <a:p>
            <a:endParaRPr lang="en-US" sz="2700" dirty="0"/>
          </a:p>
        </p:txBody>
      </p:sp>
      <p:sp>
        <p:nvSpPr>
          <p:cNvPr id="6" name="TextBox 5"/>
          <p:cNvSpPr txBox="1"/>
          <p:nvPr/>
        </p:nvSpPr>
        <p:spPr>
          <a:xfrm>
            <a:off x="5947574" y="5247863"/>
            <a:ext cx="278793" cy="1015663"/>
          </a:xfrm>
          <a:prstGeom prst="rect">
            <a:avLst/>
          </a:prstGeom>
          <a:noFill/>
        </p:spPr>
        <p:txBody>
          <a:bodyPr wrap="square" rtlCol="0">
            <a:spAutoFit/>
          </a:bodyPr>
          <a:lstStyle/>
          <a:p>
            <a:r>
              <a:rPr lang="en-US" sz="3000" b="1" dirty="0" smtClean="0">
                <a:solidFill>
                  <a:srgbClr val="FF0000"/>
                </a:solidFill>
                <a:latin typeface="Arial"/>
                <a:cs typeface="Arial"/>
              </a:rPr>
              <a:t>?</a:t>
            </a:r>
            <a:endParaRPr lang="en-US" sz="3000" b="1" dirty="0">
              <a:solidFill>
                <a:srgbClr val="FF0000"/>
              </a:solidFill>
              <a:latin typeface="Arial"/>
              <a:cs typeface="Arial"/>
            </a:endParaRPr>
          </a:p>
        </p:txBody>
      </p:sp>
      <p:sp>
        <p:nvSpPr>
          <p:cNvPr id="7" name="Slide Number Placeholder 6"/>
          <p:cNvSpPr>
            <a:spLocks noGrp="1"/>
          </p:cNvSpPr>
          <p:nvPr>
            <p:ph type="sldNum" sz="quarter" idx="12"/>
          </p:nvPr>
        </p:nvSpPr>
        <p:spPr/>
        <p:txBody>
          <a:bodyPr/>
          <a:lstStyle/>
          <a:p>
            <a:fld id="{AAEB593B-49CE-FC41-AD9F-54B94029A416}" type="slidenum">
              <a:rPr lang="en-US" smtClean="0"/>
              <a:pPr/>
              <a:t>29</a:t>
            </a:fld>
            <a:endParaRPr lang="en-US" dirty="0"/>
          </a:p>
        </p:txBody>
      </p:sp>
      <p:pic>
        <p:nvPicPr>
          <p:cNvPr id="10" name="Picture 9"/>
          <p:cNvPicPr>
            <a:picLocks noChangeAspect="1"/>
          </p:cNvPicPr>
          <p:nvPr/>
        </p:nvPicPr>
        <p:blipFill>
          <a:blip r:embed="rId3"/>
          <a:stretch>
            <a:fillRect/>
          </a:stretch>
        </p:blipFill>
        <p:spPr>
          <a:xfrm>
            <a:off x="3733799" y="4333993"/>
            <a:ext cx="3657600" cy="2437335"/>
          </a:xfrm>
          <a:prstGeom prst="rect">
            <a:avLst/>
          </a:prstGeom>
        </p:spPr>
      </p:pic>
      <p:sp>
        <p:nvSpPr>
          <p:cNvPr id="11" name="TextBox 10"/>
          <p:cNvSpPr txBox="1"/>
          <p:nvPr/>
        </p:nvSpPr>
        <p:spPr>
          <a:xfrm>
            <a:off x="1" y="6304727"/>
            <a:ext cx="3759199" cy="553998"/>
          </a:xfrm>
          <a:prstGeom prst="rect">
            <a:avLst/>
          </a:prstGeom>
          <a:noFill/>
        </p:spPr>
        <p:txBody>
          <a:bodyPr wrap="square" rtlCol="0">
            <a:spAutoFit/>
          </a:bodyPr>
          <a:lstStyle/>
          <a:p>
            <a:r>
              <a:rPr lang="en-US" sz="1000" dirty="0" smtClean="0">
                <a:latin typeface="Arial"/>
                <a:cs typeface="Arial"/>
              </a:rPr>
              <a:t>Image retrieved </a:t>
            </a:r>
            <a:r>
              <a:rPr lang="en-US" sz="1000" dirty="0">
                <a:latin typeface="Arial"/>
                <a:cs typeface="Arial"/>
              </a:rPr>
              <a:t>from </a:t>
            </a:r>
            <a:r>
              <a:rPr lang="en-US" sz="1000" dirty="0">
                <a:latin typeface="Arial"/>
                <a:cs typeface="Arial"/>
                <a:hlinkClick r:id="rId4"/>
              </a:rPr>
              <a:t>http://blogs.cdc.gov/genomics/2012/07/26/think-after-you-spit</a:t>
            </a:r>
            <a:r>
              <a:rPr lang="en-US" sz="1000" dirty="0" smtClean="0">
                <a:latin typeface="Arial"/>
                <a:cs typeface="Arial"/>
                <a:hlinkClick r:id="rId4"/>
              </a:rPr>
              <a:t>/</a:t>
            </a:r>
            <a:r>
              <a:rPr lang="en-US" sz="1000" dirty="0" smtClean="0">
                <a:latin typeface="Arial"/>
                <a:cs typeface="Arial"/>
              </a:rPr>
              <a:t> on July 24, 2013</a:t>
            </a:r>
            <a:endParaRPr lang="en-US" sz="1000" dirty="0">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a:cs typeface="Arial"/>
              </a:rPr>
              <a:t>Population Genetics Roadmap</a:t>
            </a:r>
            <a:endParaRPr lang="en-US" dirty="0">
              <a:latin typeface="Arial"/>
              <a:cs typeface="Aria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20796309"/>
              </p:ext>
            </p:extLst>
          </p:nvPr>
        </p:nvGraphicFramePr>
        <p:xfrm>
          <a:off x="0" y="1600200"/>
          <a:ext cx="9144000" cy="4130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AAEB593B-49CE-FC41-AD9F-54B94029A416}" type="slidenum">
              <a:rPr lang="en-US" smtClean="0"/>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3666" name="TPQuestion"/>
          <p:cNvSpPr>
            <a:spLocks noGrp="1" noChangeArrowheads="1"/>
          </p:cNvSpPr>
          <p:nvPr>
            <p:ph type="title"/>
          </p:nvPr>
        </p:nvSpPr>
        <p:spPr>
          <a:xfrm>
            <a:off x="0" y="879000"/>
            <a:ext cx="9144000" cy="1143000"/>
          </a:xfrm>
        </p:spPr>
        <p:txBody>
          <a:bodyPr>
            <a:noAutofit/>
          </a:bodyPr>
          <a:lstStyle/>
          <a:p>
            <a:pPr lvl="0"/>
            <a:r>
              <a:rPr lang="en-US" sz="3600" dirty="0" smtClean="0">
                <a:solidFill>
                  <a:srgbClr val="FFFFFF"/>
                </a:solidFill>
                <a:latin typeface="Arial" charset="0"/>
                <a:ea typeface="ＭＳ Ｐゴシック" charset="0"/>
                <a:cs typeface="Arial" charset="0"/>
              </a:rPr>
              <a:t>Class poll: </a:t>
            </a:r>
            <a:r>
              <a:rPr lang="en-US" sz="3600" dirty="0" smtClean="0">
                <a:solidFill>
                  <a:srgbClr val="FFFFFF"/>
                </a:solidFill>
                <a:latin typeface="Arial"/>
                <a:cs typeface="Arial"/>
              </a:rPr>
              <a:t>	</a:t>
            </a:r>
            <a:r>
              <a:rPr lang="en-US" sz="3600" dirty="0">
                <a:solidFill>
                  <a:srgbClr val="FFFFFF"/>
                </a:solidFill>
                <a:latin typeface="Arial"/>
                <a:cs typeface="Arial"/>
              </a:rPr>
              <a:t>If the frequency of cystic fibrosis in the medical student population is 1/2500, what is the frequency of heterozygote carriers for cystic fibrosis in this population?</a:t>
            </a:r>
          </a:p>
        </p:txBody>
      </p:sp>
      <p:sp>
        <p:nvSpPr>
          <p:cNvPr id="113667" name="TPAnswers"/>
          <p:cNvSpPr>
            <a:spLocks noGrp="1" noChangeArrowheads="1"/>
          </p:cNvSpPr>
          <p:nvPr>
            <p:ph type="body" idx="1"/>
            <p:custDataLst>
              <p:tags r:id="rId2"/>
            </p:custDataLst>
          </p:nvPr>
        </p:nvSpPr>
        <p:spPr>
          <a:xfrm>
            <a:off x="1002200" y="3326400"/>
            <a:ext cx="7181919" cy="4999800"/>
          </a:xfrm>
        </p:spPr>
        <p:txBody>
          <a:bodyPr tIns="0" bIns="0"/>
          <a:lstStyle/>
          <a:p>
            <a:pPr marL="514350" lvl="0" indent="-514350">
              <a:buFont typeface="+mj-lt"/>
              <a:buAutoNum type="arabicPeriod"/>
            </a:pPr>
            <a:r>
              <a:rPr lang="en-US" dirty="0" smtClean="0">
                <a:solidFill>
                  <a:srgbClr val="FFFFFF"/>
                </a:solidFill>
                <a:latin typeface="Arial"/>
                <a:cs typeface="Arial"/>
              </a:rPr>
              <a:t>0.0004</a:t>
            </a:r>
          </a:p>
          <a:p>
            <a:pPr marL="514350" lvl="0" indent="-514350">
              <a:buFont typeface="+mj-lt"/>
              <a:buAutoNum type="arabicPeriod"/>
            </a:pPr>
            <a:r>
              <a:rPr lang="en-US" dirty="0" smtClean="0">
                <a:solidFill>
                  <a:srgbClr val="FFFFFF"/>
                </a:solidFill>
                <a:latin typeface="Arial"/>
                <a:cs typeface="Arial"/>
              </a:rPr>
              <a:t>0.02</a:t>
            </a:r>
            <a:endParaRPr lang="en-US" dirty="0">
              <a:solidFill>
                <a:srgbClr val="FFFFFF"/>
              </a:solidFill>
              <a:latin typeface="Arial"/>
              <a:cs typeface="Arial"/>
            </a:endParaRPr>
          </a:p>
          <a:p>
            <a:pPr marL="514350" lvl="0" indent="-514350">
              <a:buFont typeface="+mj-lt"/>
              <a:buAutoNum type="arabicPeriod"/>
            </a:pPr>
            <a:r>
              <a:rPr lang="en-US" dirty="0" smtClean="0">
                <a:solidFill>
                  <a:srgbClr val="FFFFFF"/>
                </a:solidFill>
                <a:latin typeface="Arial"/>
                <a:cs typeface="Arial"/>
              </a:rPr>
              <a:t>0.04</a:t>
            </a:r>
            <a:endParaRPr lang="en-US" dirty="0">
              <a:solidFill>
                <a:srgbClr val="FFFFFF"/>
              </a:solidFill>
              <a:latin typeface="Arial"/>
              <a:cs typeface="Arial"/>
            </a:endParaRPr>
          </a:p>
          <a:p>
            <a:pPr marL="514350" lvl="0" indent="-514350">
              <a:buFont typeface="+mj-lt"/>
              <a:buAutoNum type="arabicPeriod"/>
            </a:pPr>
            <a:r>
              <a:rPr lang="en-US" dirty="0" smtClean="0">
                <a:solidFill>
                  <a:srgbClr val="FFFFFF"/>
                </a:solidFill>
                <a:latin typeface="Arial"/>
                <a:cs typeface="Arial"/>
              </a:rPr>
              <a:t>0.96</a:t>
            </a:r>
            <a:endParaRPr lang="en-US" dirty="0">
              <a:solidFill>
                <a:srgbClr val="FFFFFF"/>
              </a:solidFill>
              <a:latin typeface="Arial"/>
              <a:cs typeface="Arial"/>
            </a:endParaRPr>
          </a:p>
          <a:p>
            <a:pPr marL="514350" lvl="0" indent="-514350">
              <a:buFont typeface="+mj-lt"/>
              <a:buAutoNum type="arabicPeriod"/>
            </a:pPr>
            <a:r>
              <a:rPr lang="en-US" dirty="0" smtClean="0">
                <a:solidFill>
                  <a:srgbClr val="FFFFFF"/>
                </a:solidFill>
                <a:latin typeface="Arial"/>
                <a:cs typeface="Arial"/>
              </a:rPr>
              <a:t>0.98</a:t>
            </a:r>
          </a:p>
        </p:txBody>
      </p:sp>
      <p:sp>
        <p:nvSpPr>
          <p:cNvPr id="4" name="Slide Number Placeholder 3"/>
          <p:cNvSpPr>
            <a:spLocks noGrp="1"/>
          </p:cNvSpPr>
          <p:nvPr>
            <p:ph type="sldNum" sz="quarter" idx="12"/>
          </p:nvPr>
        </p:nvSpPr>
        <p:spPr/>
        <p:txBody>
          <a:bodyPr/>
          <a:lstStyle/>
          <a:p>
            <a:fld id="{AAEB593B-49CE-FC41-AD9F-54B94029A416}" type="slidenum">
              <a:rPr lang="en-US" smtClean="0"/>
              <a:pPr/>
              <a:t>30</a:t>
            </a:fld>
            <a:endParaRPr lang="en-US"/>
          </a:p>
        </p:txBody>
      </p:sp>
    </p:spTree>
    <p:custDataLst>
      <p:tags r:id="rId1"/>
    </p:custDataLst>
    <p:extLst>
      <p:ext uri="{BB962C8B-B14F-4D97-AF65-F5344CB8AC3E}">
        <p14:creationId xmlns:p14="http://schemas.microsoft.com/office/powerpoint/2010/main" val="7304653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a:cs typeface="Arial"/>
              </a:rPr>
              <a:t>Using our Hardy-Weinberg framework</a:t>
            </a:r>
            <a:endParaRPr lang="en-US" sz="3600" dirty="0">
              <a:latin typeface="Arial"/>
              <a:cs typeface="Arial"/>
            </a:endParaRPr>
          </a:p>
        </p:txBody>
      </p:sp>
      <p:sp>
        <p:nvSpPr>
          <p:cNvPr id="3" name="Content Placeholder 2"/>
          <p:cNvSpPr>
            <a:spLocks noGrp="1"/>
          </p:cNvSpPr>
          <p:nvPr>
            <p:ph idx="1"/>
          </p:nvPr>
        </p:nvSpPr>
        <p:spPr/>
        <p:txBody>
          <a:bodyPr>
            <a:normAutofit/>
          </a:bodyPr>
          <a:lstStyle/>
          <a:p>
            <a:pPr>
              <a:buNone/>
            </a:pPr>
            <a:r>
              <a:rPr lang="en-US" sz="2800" dirty="0" smtClean="0">
                <a:latin typeface="Arial"/>
                <a:cs typeface="Arial"/>
              </a:rPr>
              <a:t>From the question…q</a:t>
            </a:r>
            <a:r>
              <a:rPr lang="en-US" sz="2800" baseline="30000" dirty="0" smtClean="0">
                <a:latin typeface="Arial"/>
                <a:cs typeface="Arial"/>
              </a:rPr>
              <a:t>2</a:t>
            </a:r>
            <a:r>
              <a:rPr lang="en-US" sz="2800" dirty="0" smtClean="0">
                <a:latin typeface="Arial"/>
                <a:cs typeface="Arial"/>
              </a:rPr>
              <a:t> = 1/2500 = 0.0004 </a:t>
            </a:r>
          </a:p>
          <a:p>
            <a:pPr marL="514350" indent="-514350">
              <a:buAutoNum type="arabicPeriod"/>
            </a:pPr>
            <a:r>
              <a:rPr lang="en-US" sz="2800" dirty="0" smtClean="0">
                <a:latin typeface="Arial"/>
                <a:cs typeface="Arial"/>
              </a:rPr>
              <a:t>q</a:t>
            </a:r>
            <a:r>
              <a:rPr lang="en-US" sz="2800" baseline="30000" dirty="0" smtClean="0">
                <a:latin typeface="Arial"/>
                <a:cs typeface="Arial"/>
              </a:rPr>
              <a:t>2</a:t>
            </a:r>
            <a:r>
              <a:rPr lang="en-US" sz="2800" dirty="0" smtClean="0">
                <a:latin typeface="Arial"/>
                <a:cs typeface="Arial"/>
              </a:rPr>
              <a:t> = 0.0004, thus </a:t>
            </a:r>
            <a:r>
              <a:rPr lang="en-US" sz="2800" dirty="0" err="1" smtClean="0">
                <a:latin typeface="Arial"/>
                <a:cs typeface="Arial"/>
              </a:rPr>
              <a:t>q</a:t>
            </a:r>
            <a:r>
              <a:rPr lang="en-US" sz="2800" dirty="0" smtClean="0">
                <a:latin typeface="Arial"/>
                <a:cs typeface="Arial"/>
              </a:rPr>
              <a:t> = 0.02</a:t>
            </a:r>
          </a:p>
          <a:p>
            <a:pPr marL="514350" indent="-514350">
              <a:buAutoNum type="arabicPeriod"/>
            </a:pPr>
            <a:r>
              <a:rPr lang="en-US" sz="2800" dirty="0" err="1" smtClean="0">
                <a:latin typeface="Arial"/>
                <a:cs typeface="Arial"/>
              </a:rPr>
              <a:t>p</a:t>
            </a:r>
            <a:r>
              <a:rPr lang="en-US" sz="2800" dirty="0" smtClean="0">
                <a:latin typeface="Arial"/>
                <a:cs typeface="Arial"/>
              </a:rPr>
              <a:t> + </a:t>
            </a:r>
            <a:r>
              <a:rPr lang="en-US" sz="2800" dirty="0" err="1" smtClean="0">
                <a:latin typeface="Arial"/>
                <a:cs typeface="Arial"/>
              </a:rPr>
              <a:t>q</a:t>
            </a:r>
            <a:r>
              <a:rPr lang="en-US" sz="2800" dirty="0" smtClean="0">
                <a:latin typeface="Arial"/>
                <a:cs typeface="Arial"/>
              </a:rPr>
              <a:t> = 1, thus </a:t>
            </a:r>
            <a:r>
              <a:rPr lang="en-US" sz="2800" dirty="0" err="1" smtClean="0">
                <a:latin typeface="Arial"/>
                <a:cs typeface="Arial"/>
              </a:rPr>
              <a:t>p</a:t>
            </a:r>
            <a:r>
              <a:rPr lang="en-US" sz="2800" dirty="0" smtClean="0">
                <a:latin typeface="Arial"/>
                <a:cs typeface="Arial"/>
              </a:rPr>
              <a:t> = 0.98</a:t>
            </a:r>
          </a:p>
          <a:p>
            <a:pPr marL="514350" indent="-514350">
              <a:buAutoNum type="arabicPeriod"/>
            </a:pPr>
            <a:r>
              <a:rPr lang="en-US" sz="2800" dirty="0" smtClean="0">
                <a:latin typeface="Arial"/>
                <a:cs typeface="Arial"/>
              </a:rPr>
              <a:t>p</a:t>
            </a:r>
            <a:r>
              <a:rPr lang="en-US" sz="2800" baseline="30000" dirty="0" smtClean="0">
                <a:latin typeface="Arial"/>
                <a:cs typeface="Arial"/>
              </a:rPr>
              <a:t>2</a:t>
            </a:r>
            <a:r>
              <a:rPr lang="en-US" sz="2800" dirty="0" smtClean="0">
                <a:latin typeface="Arial"/>
                <a:cs typeface="Arial"/>
              </a:rPr>
              <a:t> = 0.96</a:t>
            </a:r>
          </a:p>
          <a:p>
            <a:pPr marL="514350" indent="-514350">
              <a:buAutoNum type="arabicPeriod"/>
            </a:pPr>
            <a:r>
              <a:rPr lang="en-US" sz="2800" dirty="0" smtClean="0">
                <a:latin typeface="Arial"/>
                <a:cs typeface="Arial"/>
              </a:rPr>
              <a:t>2pq = 2(0.02x0.98) = </a:t>
            </a:r>
            <a:r>
              <a:rPr lang="en-US" sz="2800" b="1" dirty="0" smtClean="0">
                <a:latin typeface="Arial"/>
                <a:cs typeface="Arial"/>
              </a:rPr>
              <a:t>0.04</a:t>
            </a:r>
          </a:p>
          <a:p>
            <a:pPr marL="514350" indent="-514350">
              <a:buNone/>
            </a:pPr>
            <a:endParaRPr lang="en-US" sz="2800" b="1" dirty="0" smtClean="0">
              <a:latin typeface="Arial"/>
              <a:cs typeface="Arial"/>
            </a:endParaRPr>
          </a:p>
          <a:p>
            <a:pPr marL="514350" indent="-514350">
              <a:buNone/>
            </a:pPr>
            <a:r>
              <a:rPr lang="en-US" sz="2800" i="1" dirty="0" smtClean="0">
                <a:latin typeface="Arial"/>
                <a:ea typeface="ＭＳ Ｐゴシック" charset="0"/>
                <a:cs typeface="Arial"/>
              </a:rPr>
              <a:t>how many people in this class would be carriers?</a:t>
            </a:r>
          </a:p>
          <a:p>
            <a:pPr marL="514350" indent="-514350">
              <a:buNone/>
            </a:pPr>
            <a:r>
              <a:rPr lang="en-US" sz="2800" i="1" dirty="0" smtClean="0">
                <a:latin typeface="Arial"/>
                <a:ea typeface="ＭＳ Ｐゴシック" charset="0"/>
                <a:cs typeface="Arial"/>
              </a:rPr>
              <a:t>~ 7  </a:t>
            </a:r>
            <a:endParaRPr lang="en-US" sz="2800" b="1" i="1" dirty="0" smtClean="0">
              <a:latin typeface="Arial"/>
              <a:cs typeface="Arial"/>
            </a:endParaRPr>
          </a:p>
          <a:p>
            <a:pPr marL="514350" indent="-514350">
              <a:buAutoNum type="arabicPeriod"/>
            </a:pPr>
            <a:endParaRPr lang="en-US" sz="2800" b="1" dirty="0" smtClean="0">
              <a:latin typeface="Arial"/>
              <a:cs typeface="Arial"/>
            </a:endParaRPr>
          </a:p>
          <a:p>
            <a:pPr marL="514350" indent="-514350">
              <a:buAutoNum type="arabicPeriod"/>
            </a:pPr>
            <a:endParaRPr lang="en-US" sz="2800" b="1"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31</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374" y="314055"/>
            <a:ext cx="8650949" cy="6305831"/>
          </a:xfrm>
        </p:spPr>
        <p:txBody>
          <a:bodyPr>
            <a:normAutofit lnSpcReduction="10000"/>
          </a:bodyPr>
          <a:lstStyle/>
          <a:p>
            <a:pPr>
              <a:buNone/>
            </a:pPr>
            <a:r>
              <a:rPr lang="en-US" i="1" dirty="0" smtClean="0">
                <a:latin typeface="Arial"/>
                <a:cs typeface="Arial"/>
              </a:rPr>
              <a:t>	If Enrique and </a:t>
            </a:r>
            <a:r>
              <a:rPr lang="en-US" i="1" dirty="0" err="1" smtClean="0">
                <a:latin typeface="Arial"/>
                <a:cs typeface="Arial"/>
              </a:rPr>
              <a:t>Valentina</a:t>
            </a:r>
            <a:r>
              <a:rPr lang="en-US" i="1" dirty="0" smtClean="0">
                <a:latin typeface="Arial"/>
                <a:cs typeface="Arial"/>
              </a:rPr>
              <a:t> would like to have a another child..</a:t>
            </a:r>
          </a:p>
          <a:p>
            <a:pPr>
              <a:buNone/>
            </a:pPr>
            <a:endParaRPr lang="en-US" dirty="0" smtClean="0">
              <a:latin typeface="Arial"/>
              <a:cs typeface="Arial"/>
            </a:endParaRPr>
          </a:p>
          <a:p>
            <a:pPr>
              <a:buNone/>
            </a:pPr>
            <a:r>
              <a:rPr lang="en-US" dirty="0" smtClean="0">
                <a:latin typeface="Arial"/>
                <a:cs typeface="Arial"/>
              </a:rPr>
              <a:t>	Their genetic testing would be different following this incidental finding. </a:t>
            </a:r>
          </a:p>
          <a:p>
            <a:pPr>
              <a:buNone/>
            </a:pPr>
            <a:endParaRPr lang="en-US" sz="1200" dirty="0" smtClean="0">
              <a:latin typeface="Arial"/>
              <a:cs typeface="Arial"/>
            </a:endParaRPr>
          </a:p>
          <a:p>
            <a:r>
              <a:rPr lang="en-US" dirty="0" smtClean="0">
                <a:latin typeface="Arial"/>
                <a:cs typeface="Arial"/>
              </a:rPr>
              <a:t>The next recommended step would be carrier testing for </a:t>
            </a:r>
            <a:r>
              <a:rPr lang="en-US" dirty="0" err="1" smtClean="0">
                <a:latin typeface="Arial"/>
                <a:cs typeface="Arial"/>
              </a:rPr>
              <a:t>Valentina</a:t>
            </a:r>
            <a:r>
              <a:rPr lang="en-US" dirty="0" smtClean="0">
                <a:latin typeface="Arial"/>
                <a:cs typeface="Arial"/>
              </a:rPr>
              <a:t>.</a:t>
            </a:r>
          </a:p>
          <a:p>
            <a:r>
              <a:rPr lang="en-US" u="sng" dirty="0" smtClean="0">
                <a:latin typeface="Arial"/>
                <a:cs typeface="Arial"/>
              </a:rPr>
              <a:t>expanded panel of CFTR mutations </a:t>
            </a:r>
            <a:r>
              <a:rPr lang="en-US" dirty="0" smtClean="0">
                <a:latin typeface="Arial"/>
                <a:cs typeface="Arial"/>
              </a:rPr>
              <a:t>vs. basic panel of CFTR mutations</a:t>
            </a:r>
          </a:p>
          <a:p>
            <a:r>
              <a:rPr lang="en-US" dirty="0" smtClean="0">
                <a:latin typeface="Arial"/>
                <a:cs typeface="Arial"/>
              </a:rPr>
              <a:t>If </a:t>
            </a:r>
            <a:r>
              <a:rPr lang="en-US" dirty="0" err="1" smtClean="0">
                <a:latin typeface="Arial"/>
                <a:cs typeface="Arial"/>
              </a:rPr>
              <a:t>Valentina</a:t>
            </a:r>
            <a:r>
              <a:rPr lang="en-US" dirty="0" smtClean="0">
                <a:latin typeface="Arial"/>
                <a:cs typeface="Arial"/>
              </a:rPr>
              <a:t> is found to be a carrier, then prenatal or </a:t>
            </a:r>
            <a:r>
              <a:rPr lang="en-US" dirty="0" err="1" smtClean="0">
                <a:latin typeface="Arial"/>
                <a:cs typeface="Arial"/>
              </a:rPr>
              <a:t>preimplantation</a:t>
            </a:r>
            <a:r>
              <a:rPr lang="en-US" dirty="0" smtClean="0">
                <a:latin typeface="Arial"/>
                <a:cs typeface="Arial"/>
              </a:rPr>
              <a:t> testing may be pursued.</a:t>
            </a:r>
          </a:p>
          <a:p>
            <a:pPr>
              <a:buNone/>
            </a:pPr>
            <a:endParaRPr lang="en-US" dirty="0" smtClean="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32</a:t>
            </a:fld>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242"/>
            <a:ext cx="9144000" cy="1143000"/>
          </a:xfrm>
        </p:spPr>
        <p:txBody>
          <a:bodyPr>
            <a:normAutofit fontScale="90000"/>
          </a:bodyPr>
          <a:lstStyle/>
          <a:p>
            <a:r>
              <a:rPr lang="en-US" dirty="0" smtClean="0">
                <a:latin typeface="Arial"/>
                <a:cs typeface="Arial"/>
              </a:rPr>
              <a:t>In conclusion…the best of both worlds?</a:t>
            </a:r>
            <a:endParaRPr lang="en-US" dirty="0">
              <a:latin typeface="Arial"/>
              <a:cs typeface="Arial"/>
            </a:endParaRPr>
          </a:p>
        </p:txBody>
      </p:sp>
      <p:sp>
        <p:nvSpPr>
          <p:cNvPr id="3" name="Content Placeholder 2"/>
          <p:cNvSpPr>
            <a:spLocks noGrp="1"/>
          </p:cNvSpPr>
          <p:nvPr>
            <p:ph idx="1"/>
          </p:nvPr>
        </p:nvSpPr>
        <p:spPr>
          <a:xfrm>
            <a:off x="-289695" y="1075758"/>
            <a:ext cx="4999527" cy="5782242"/>
          </a:xfrm>
        </p:spPr>
        <p:txBody>
          <a:bodyPr>
            <a:normAutofit/>
          </a:bodyPr>
          <a:lstStyle/>
          <a:p>
            <a:pPr marL="514350" indent="-514350">
              <a:buNone/>
            </a:pPr>
            <a:r>
              <a:rPr lang="en-US" sz="2400" dirty="0" smtClean="0">
                <a:latin typeface="Arial"/>
                <a:cs typeface="Arial"/>
              </a:rPr>
              <a:t>	</a:t>
            </a:r>
            <a:r>
              <a:rPr lang="en-US" sz="3000" b="1" dirty="0" smtClean="0">
                <a:latin typeface="Arial"/>
                <a:cs typeface="Arial"/>
              </a:rPr>
              <a:t>My 46: University of Washington </a:t>
            </a:r>
            <a:r>
              <a:rPr lang="en-US" sz="3000" b="1" dirty="0">
                <a:latin typeface="Arial"/>
                <a:cs typeface="Arial"/>
              </a:rPr>
              <a:t>research </a:t>
            </a:r>
            <a:r>
              <a:rPr lang="en-US" sz="3000" b="1" dirty="0" smtClean="0">
                <a:latin typeface="Arial"/>
                <a:cs typeface="Arial"/>
              </a:rPr>
              <a:t>project</a:t>
            </a:r>
          </a:p>
          <a:p>
            <a:pPr marL="514350" indent="-514350">
              <a:buNone/>
            </a:pPr>
            <a:endParaRPr lang="en-US" sz="3000" b="1" dirty="0" smtClean="0">
              <a:latin typeface="Arial"/>
              <a:cs typeface="Arial"/>
            </a:endParaRPr>
          </a:p>
          <a:p>
            <a:pPr marL="914400" lvl="1" indent="-514350"/>
            <a:r>
              <a:rPr lang="en-US" sz="2200" dirty="0" smtClean="0">
                <a:latin typeface="Arial"/>
                <a:cs typeface="Arial"/>
              </a:rPr>
              <a:t>Repository for genetic information</a:t>
            </a:r>
          </a:p>
          <a:p>
            <a:pPr marL="914400" lvl="1" indent="-514350"/>
            <a:r>
              <a:rPr lang="en-US" sz="2200" dirty="0" smtClean="0">
                <a:latin typeface="Arial"/>
                <a:cs typeface="Arial"/>
              </a:rPr>
              <a:t>registrants </a:t>
            </a:r>
            <a:r>
              <a:rPr lang="en-US" sz="2200" dirty="0">
                <a:latin typeface="Arial"/>
                <a:cs typeface="Arial"/>
              </a:rPr>
              <a:t>can select “preferences” about what information they want to </a:t>
            </a:r>
            <a:endParaRPr lang="en-US" sz="2200" dirty="0" smtClean="0">
              <a:latin typeface="Arial"/>
              <a:cs typeface="Arial"/>
            </a:endParaRPr>
          </a:p>
          <a:p>
            <a:pPr marL="400050" lvl="1" indent="0">
              <a:buNone/>
            </a:pPr>
            <a:r>
              <a:rPr lang="en-US" sz="2200" dirty="0">
                <a:latin typeface="Arial"/>
                <a:cs typeface="Arial"/>
              </a:rPr>
              <a:t>	</a:t>
            </a:r>
            <a:r>
              <a:rPr lang="en-US" sz="2200" dirty="0" smtClean="0">
                <a:latin typeface="Arial"/>
                <a:cs typeface="Arial"/>
              </a:rPr>
              <a:t>	learn </a:t>
            </a:r>
            <a:r>
              <a:rPr lang="en-US" sz="2200" dirty="0">
                <a:latin typeface="Arial"/>
                <a:cs typeface="Arial"/>
              </a:rPr>
              <a:t>from their genomes.</a:t>
            </a:r>
            <a:r>
              <a:rPr lang="en-US" sz="2200" dirty="0" smtClean="0">
                <a:latin typeface="Arial"/>
                <a:cs typeface="Arial"/>
              </a:rPr>
              <a:t> </a:t>
            </a:r>
          </a:p>
          <a:p>
            <a:pPr>
              <a:buNone/>
            </a:pPr>
            <a:endParaRPr lang="en-US" sz="2200" dirty="0">
              <a:latin typeface="Arial"/>
              <a:cs typeface="Arial"/>
            </a:endParaRPr>
          </a:p>
        </p:txBody>
      </p:sp>
      <p:sp>
        <p:nvSpPr>
          <p:cNvPr id="5" name="TextBox 4"/>
          <p:cNvSpPr txBox="1"/>
          <p:nvPr/>
        </p:nvSpPr>
        <p:spPr>
          <a:xfrm>
            <a:off x="4987284" y="1075758"/>
            <a:ext cx="3903092" cy="1754327"/>
          </a:xfrm>
          <a:prstGeom prst="rect">
            <a:avLst/>
          </a:prstGeom>
          <a:noFill/>
        </p:spPr>
        <p:txBody>
          <a:bodyPr wrap="square" rtlCol="0">
            <a:spAutoFit/>
          </a:bodyPr>
          <a:lstStyle/>
          <a:p>
            <a:r>
              <a:rPr lang="en-US" dirty="0" smtClean="0">
                <a:solidFill>
                  <a:srgbClr val="FF0000"/>
                </a:solidFill>
                <a:latin typeface="Arial"/>
                <a:cs typeface="Arial"/>
              </a:rPr>
              <a:t>These preferences are </a:t>
            </a:r>
            <a:r>
              <a:rPr lang="en-US" b="1" dirty="0" smtClean="0">
                <a:solidFill>
                  <a:srgbClr val="FF0000"/>
                </a:solidFill>
                <a:latin typeface="Arial"/>
                <a:cs typeface="Arial"/>
              </a:rPr>
              <a:t>modifiable</a:t>
            </a:r>
            <a:r>
              <a:rPr lang="en-US" dirty="0" smtClean="0">
                <a:solidFill>
                  <a:srgbClr val="FF0000"/>
                </a:solidFill>
                <a:latin typeface="Arial"/>
                <a:cs typeface="Arial"/>
              </a:rPr>
              <a:t> as one ages and </a:t>
            </a:r>
            <a:r>
              <a:rPr lang="en-US" b="1" dirty="0" smtClean="0">
                <a:solidFill>
                  <a:srgbClr val="FF0000"/>
                </a:solidFill>
                <a:latin typeface="Arial"/>
                <a:cs typeface="Arial"/>
              </a:rPr>
              <a:t>can adjust to clinical questions that the individual and their doctor ask throughout a lifetime.</a:t>
            </a:r>
          </a:p>
          <a:p>
            <a:endParaRPr lang="en-US" dirty="0"/>
          </a:p>
        </p:txBody>
      </p:sp>
      <p:sp>
        <p:nvSpPr>
          <p:cNvPr id="6" name="Slide Number Placeholder 5"/>
          <p:cNvSpPr>
            <a:spLocks noGrp="1"/>
          </p:cNvSpPr>
          <p:nvPr>
            <p:ph type="sldNum" sz="quarter" idx="12"/>
          </p:nvPr>
        </p:nvSpPr>
        <p:spPr/>
        <p:txBody>
          <a:bodyPr/>
          <a:lstStyle/>
          <a:p>
            <a:fld id="{AAEB593B-49CE-FC41-AD9F-54B94029A416}" type="slidenum">
              <a:rPr lang="en-US" smtClean="0"/>
              <a:pPr/>
              <a:t>33</a:t>
            </a:fld>
            <a:endParaRPr lang="en-US"/>
          </a:p>
        </p:txBody>
      </p:sp>
      <p:sp>
        <p:nvSpPr>
          <p:cNvPr id="7" name="TextBox 6"/>
          <p:cNvSpPr txBox="1"/>
          <p:nvPr/>
        </p:nvSpPr>
        <p:spPr>
          <a:xfrm>
            <a:off x="-25398" y="6631832"/>
            <a:ext cx="9685034" cy="246221"/>
          </a:xfrm>
          <a:prstGeom prst="rect">
            <a:avLst/>
          </a:prstGeom>
          <a:noFill/>
        </p:spPr>
        <p:txBody>
          <a:bodyPr wrap="square" rtlCol="0">
            <a:spAutoFit/>
          </a:bodyPr>
          <a:lstStyle/>
          <a:p>
            <a:r>
              <a:rPr lang="en-US" sz="1000" dirty="0" smtClean="0">
                <a:latin typeface="Arial"/>
                <a:cs typeface="Arial"/>
              </a:rPr>
              <a:t>Image retrieved from </a:t>
            </a:r>
            <a:r>
              <a:rPr lang="en-US" sz="1000" dirty="0" smtClean="0">
                <a:latin typeface="Arial"/>
                <a:cs typeface="Arial"/>
                <a:hlinkClick r:id="rId3"/>
              </a:rPr>
              <a:t>https</a:t>
            </a:r>
            <a:r>
              <a:rPr lang="en-US" sz="1000" dirty="0">
                <a:latin typeface="Arial"/>
                <a:cs typeface="Arial"/>
                <a:hlinkClick r:id="rId3"/>
              </a:rPr>
              <a:t>://www.my46.org/demo/next-</a:t>
            </a:r>
            <a:r>
              <a:rPr lang="en-US" sz="1000" dirty="0" smtClean="0">
                <a:latin typeface="Arial"/>
                <a:cs typeface="Arial"/>
                <a:hlinkClick r:id="rId3"/>
              </a:rPr>
              <a:t>steps</a:t>
            </a:r>
            <a:r>
              <a:rPr lang="en-US" sz="1000" dirty="0" smtClean="0">
                <a:latin typeface="Arial"/>
                <a:cs typeface="Arial"/>
              </a:rPr>
              <a:t> on July 24, 2013. Permission received from University of Washington.  </a:t>
            </a:r>
            <a:endParaRPr lang="en-US" sz="1000" dirty="0">
              <a:latin typeface="Arial"/>
              <a:cs typeface="Arial"/>
            </a:endParaRPr>
          </a:p>
        </p:txBody>
      </p:sp>
      <p:pic>
        <p:nvPicPr>
          <p:cNvPr id="8" name="Picture 7" descr="Demo: Next Steps | My46.pdf"/>
          <p:cNvPicPr>
            <a:picLocks noChangeAspect="1"/>
          </p:cNvPicPr>
          <p:nvPr/>
        </p:nvPicPr>
        <p:blipFill rotWithShape="1">
          <a:blip r:embed="rId4">
            <a:extLst>
              <a:ext uri="{28A0092B-C50C-407E-A947-70E740481C1C}">
                <a14:useLocalDpi xmlns:a14="http://schemas.microsoft.com/office/drawing/2010/main" val="0"/>
              </a:ext>
            </a:extLst>
          </a:blip>
          <a:srcRect l="3148" t="7260" r="2994" b="51497"/>
          <a:stretch/>
        </p:blipFill>
        <p:spPr>
          <a:xfrm>
            <a:off x="3958473" y="2830085"/>
            <a:ext cx="5145541" cy="292608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Arial"/>
                <a:cs typeface="Arial"/>
              </a:rPr>
              <a:t>Summary</a:t>
            </a:r>
            <a:endParaRPr lang="en-US" sz="3600"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34</a:t>
            </a:fld>
            <a:endParaRPr lang="en-US"/>
          </a:p>
        </p:txBody>
      </p:sp>
      <p:graphicFrame>
        <p:nvGraphicFramePr>
          <p:cNvPr id="6" name="Content Placeholder 4"/>
          <p:cNvGraphicFramePr>
            <a:graphicFrameLocks noGrp="1"/>
          </p:cNvGraphicFramePr>
          <p:nvPr>
            <p:ph idx="1"/>
          </p:nvPr>
        </p:nvGraphicFramePr>
        <p:xfrm>
          <a:off x="0" y="1600200"/>
          <a:ext cx="9144000" cy="4130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5360"/>
            <a:ext cx="8229600" cy="5620803"/>
          </a:xfrm>
        </p:spPr>
        <p:txBody>
          <a:bodyPr/>
          <a:lstStyle/>
          <a:p>
            <a:pPr algn="ctr">
              <a:buNone/>
            </a:pPr>
            <a:endParaRPr lang="en-US" i="1" dirty="0" smtClean="0">
              <a:latin typeface="Arial"/>
              <a:cs typeface="Arial"/>
            </a:endParaRPr>
          </a:p>
          <a:p>
            <a:pPr algn="ctr">
              <a:buNone/>
            </a:pPr>
            <a:endParaRPr lang="en-US" i="1" dirty="0" smtClean="0">
              <a:latin typeface="Arial"/>
              <a:cs typeface="Arial"/>
            </a:endParaRPr>
          </a:p>
          <a:p>
            <a:pPr algn="ctr">
              <a:buNone/>
            </a:pPr>
            <a:endParaRPr lang="en-US" i="1" dirty="0" smtClean="0">
              <a:latin typeface="Arial"/>
              <a:cs typeface="Arial"/>
            </a:endParaRPr>
          </a:p>
          <a:p>
            <a:pPr algn="ctr">
              <a:buNone/>
            </a:pPr>
            <a:r>
              <a:rPr lang="en-US" i="1" dirty="0" smtClean="0">
                <a:latin typeface="Arial"/>
                <a:cs typeface="Arial"/>
              </a:rPr>
              <a:t>How </a:t>
            </a:r>
            <a:r>
              <a:rPr lang="en-US" i="1" dirty="0">
                <a:latin typeface="Arial"/>
                <a:cs typeface="Arial"/>
              </a:rPr>
              <a:t>can an individual interested in their genetic predispositions</a:t>
            </a:r>
            <a:r>
              <a:rPr lang="en-US" i="1" dirty="0" smtClean="0">
                <a:latin typeface="Arial"/>
                <a:cs typeface="Arial"/>
              </a:rPr>
              <a:t> access </a:t>
            </a:r>
            <a:r>
              <a:rPr lang="en-US" i="1" dirty="0">
                <a:latin typeface="Arial"/>
                <a:cs typeface="Arial"/>
              </a:rPr>
              <a:t>genetic </a:t>
            </a:r>
            <a:r>
              <a:rPr lang="en-US" i="1" dirty="0" smtClean="0">
                <a:latin typeface="Arial"/>
                <a:cs typeface="Arial"/>
              </a:rPr>
              <a:t>testing for clinical decision-making?</a:t>
            </a:r>
            <a:r>
              <a:rPr lang="en-US" dirty="0" smtClean="0">
                <a:latin typeface="Arial"/>
                <a:cs typeface="Arial"/>
              </a:rPr>
              <a:t> </a:t>
            </a:r>
            <a:endParaRPr lang="en-US" i="1" dirty="0">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042"/>
            <a:ext cx="8229600" cy="1143000"/>
          </a:xfrm>
        </p:spPr>
        <p:txBody>
          <a:bodyPr>
            <a:normAutofit/>
          </a:bodyPr>
          <a:lstStyle/>
          <a:p>
            <a:r>
              <a:rPr lang="en-US" sz="3200" dirty="0" smtClean="0">
                <a:latin typeface="Arial"/>
                <a:cs typeface="Arial"/>
              </a:rPr>
              <a:t>2 main approaches to genetic testing</a:t>
            </a:r>
            <a:endParaRPr lang="en-US" sz="3200"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2630706"/>
              </p:ext>
            </p:extLst>
          </p:nvPr>
        </p:nvGraphicFramePr>
        <p:xfrm>
          <a:off x="77440" y="866287"/>
          <a:ext cx="4476166" cy="5744175"/>
        </p:xfrm>
        <a:graphic>
          <a:graphicData uri="http://schemas.openxmlformats.org/drawingml/2006/table">
            <a:tbl>
              <a:tblPr firstRow="1" bandRow="1">
                <a:tableStyleId>{5C22544A-7EE6-4342-B048-85BDC9FD1C3A}</a:tableStyleId>
              </a:tblPr>
              <a:tblGrid>
                <a:gridCol w="2238083"/>
                <a:gridCol w="2238083"/>
              </a:tblGrid>
              <a:tr h="699703">
                <a:tc>
                  <a:txBody>
                    <a:bodyPr/>
                    <a:lstStyle/>
                    <a:p>
                      <a:r>
                        <a:rPr lang="en-US" dirty="0" smtClean="0">
                          <a:latin typeface="Arial"/>
                          <a:cs typeface="Arial"/>
                        </a:rPr>
                        <a:t>Direct To Consumer</a:t>
                      </a:r>
                      <a:r>
                        <a:rPr lang="en-US" baseline="0" dirty="0" smtClean="0">
                          <a:latin typeface="Arial"/>
                          <a:cs typeface="Arial"/>
                        </a:rPr>
                        <a:t> Pros</a:t>
                      </a:r>
                      <a:endParaRPr lang="en-US" dirty="0">
                        <a:latin typeface="Arial"/>
                        <a:cs typeface="Arial"/>
                      </a:endParaRPr>
                    </a:p>
                  </a:txBody>
                  <a:tcPr/>
                </a:tc>
                <a:tc>
                  <a:txBody>
                    <a:bodyPr/>
                    <a:lstStyle/>
                    <a:p>
                      <a:r>
                        <a:rPr lang="en-US" dirty="0" smtClean="0">
                          <a:latin typeface="Arial"/>
                          <a:cs typeface="Arial"/>
                        </a:rPr>
                        <a:t>Direct To</a:t>
                      </a:r>
                      <a:r>
                        <a:rPr lang="en-US" baseline="0" dirty="0" smtClean="0">
                          <a:latin typeface="Arial"/>
                          <a:cs typeface="Arial"/>
                        </a:rPr>
                        <a:t> </a:t>
                      </a:r>
                      <a:r>
                        <a:rPr lang="en-US" dirty="0" smtClean="0">
                          <a:latin typeface="Arial"/>
                          <a:cs typeface="Arial"/>
                        </a:rPr>
                        <a:t>Consumer Cons</a:t>
                      </a:r>
                      <a:endParaRPr lang="en-US" dirty="0">
                        <a:latin typeface="Arial"/>
                        <a:cs typeface="Arial"/>
                      </a:endParaRPr>
                    </a:p>
                  </a:txBody>
                  <a:tcPr/>
                </a:tc>
              </a:tr>
              <a:tr h="699703">
                <a:tc>
                  <a:txBody>
                    <a:bodyPr/>
                    <a:lstStyle/>
                    <a:p>
                      <a:pPr>
                        <a:buFontTx/>
                        <a:buChar char="-"/>
                      </a:pPr>
                      <a:r>
                        <a:rPr lang="en-US" baseline="0" dirty="0" smtClean="0">
                          <a:latin typeface="Arial"/>
                          <a:cs typeface="Arial"/>
                        </a:rPr>
                        <a:t> can ask multiple genetic “questions” </a:t>
                      </a:r>
                    </a:p>
                  </a:txBody>
                  <a:tcPr/>
                </a:tc>
                <a:tc>
                  <a:txBody>
                    <a:bodyPr/>
                    <a:lstStyle/>
                    <a:p>
                      <a:r>
                        <a:rPr lang="en-US" dirty="0" smtClean="0">
                          <a:latin typeface="Arial"/>
                          <a:cs typeface="Arial"/>
                        </a:rPr>
                        <a:t>- might uncover unexpected results</a:t>
                      </a:r>
                      <a:endParaRPr lang="en-US" dirty="0">
                        <a:latin typeface="Arial"/>
                        <a:cs typeface="Arial"/>
                      </a:endParaRPr>
                    </a:p>
                  </a:txBody>
                  <a:tcPr/>
                </a:tc>
              </a:tr>
              <a:tr h="405384">
                <a:tc>
                  <a:txBody>
                    <a:bodyPr/>
                    <a:lstStyle/>
                    <a:p>
                      <a:pPr>
                        <a:buFontTx/>
                        <a:buChar char="-"/>
                      </a:pPr>
                      <a:r>
                        <a:rPr lang="en-US" baseline="0" dirty="0" smtClean="0">
                          <a:latin typeface="Arial"/>
                          <a:cs typeface="Arial"/>
                        </a:rPr>
                        <a:t> usually less expensive</a:t>
                      </a:r>
                    </a:p>
                  </a:txBody>
                  <a:tcPr/>
                </a:tc>
                <a:tc>
                  <a:txBody>
                    <a:bodyPr/>
                    <a:lstStyle/>
                    <a:p>
                      <a:endParaRPr lang="en-US" dirty="0">
                        <a:latin typeface="Arial"/>
                        <a:cs typeface="Arial"/>
                      </a:endParaRPr>
                    </a:p>
                  </a:txBody>
                  <a:tcPr/>
                </a:tc>
              </a:tr>
              <a:tr h="616775">
                <a:tc>
                  <a:txBody>
                    <a:bodyPr/>
                    <a:lstStyle/>
                    <a:p>
                      <a:pPr marL="0" marR="0" indent="0" algn="l" defTabSz="457200" rtl="0" eaLnBrk="1" fontAlgn="auto" latinLnBrk="0" hangingPunct="1">
                        <a:lnSpc>
                          <a:spcPct val="100000"/>
                        </a:lnSpc>
                        <a:spcBef>
                          <a:spcPts val="0"/>
                        </a:spcBef>
                        <a:spcAft>
                          <a:spcPts val="0"/>
                        </a:spcAft>
                        <a:buClrTx/>
                        <a:buSzTx/>
                        <a:buFontTx/>
                        <a:buChar char="-"/>
                        <a:tabLst/>
                        <a:defRPr/>
                      </a:pPr>
                      <a:r>
                        <a:rPr lang="en-US" baseline="0" dirty="0" smtClean="0">
                          <a:latin typeface="Arial"/>
                          <a:cs typeface="Arial"/>
                        </a:rPr>
                        <a:t> shorter time frame</a:t>
                      </a:r>
                    </a:p>
                  </a:txBody>
                  <a:tcPr/>
                </a:tc>
                <a:tc>
                  <a:txBody>
                    <a:bodyPr/>
                    <a:lstStyle/>
                    <a:p>
                      <a:endParaRPr lang="en-US" dirty="0">
                        <a:latin typeface="Arial"/>
                        <a:cs typeface="Arial"/>
                      </a:endParaRPr>
                    </a:p>
                  </a:txBody>
                  <a:tcPr/>
                </a:tc>
              </a:tr>
              <a:tr h="999575">
                <a:tc>
                  <a:txBody>
                    <a:bodyPr/>
                    <a:lstStyle/>
                    <a:p>
                      <a:pPr marL="0" marR="0" indent="0" algn="l" defTabSz="457200" rtl="0" eaLnBrk="1" fontAlgn="auto" latinLnBrk="0" hangingPunct="1">
                        <a:lnSpc>
                          <a:spcPct val="100000"/>
                        </a:lnSpc>
                        <a:spcBef>
                          <a:spcPts val="0"/>
                        </a:spcBef>
                        <a:spcAft>
                          <a:spcPts val="0"/>
                        </a:spcAft>
                        <a:buClrTx/>
                        <a:buSzTx/>
                        <a:buFontTx/>
                        <a:buChar char="-"/>
                        <a:tabLst/>
                        <a:defRPr/>
                      </a:pPr>
                      <a:r>
                        <a:rPr lang="en-US" baseline="0" dirty="0" smtClean="0">
                          <a:latin typeface="Arial"/>
                          <a:cs typeface="Arial"/>
                        </a:rPr>
                        <a:t> genome-wide strategies are better for individuals who are adopted</a:t>
                      </a:r>
                    </a:p>
                  </a:txBody>
                  <a:tcPr/>
                </a:tc>
                <a:tc>
                  <a:txBody>
                    <a:bodyPr/>
                    <a:lstStyle/>
                    <a:p>
                      <a:r>
                        <a:rPr lang="en-US" dirty="0" smtClean="0">
                          <a:latin typeface="Arial"/>
                          <a:cs typeface="Arial"/>
                        </a:rPr>
                        <a:t>- may not test the common mutations of the non-majority</a:t>
                      </a:r>
                      <a:endParaRPr lang="en-US" dirty="0">
                        <a:latin typeface="Arial"/>
                        <a:cs typeface="Arial"/>
                      </a:endParaRPr>
                    </a:p>
                  </a:txBody>
                  <a:tcPr/>
                </a:tc>
              </a:tr>
              <a:tr h="1899194">
                <a:tc>
                  <a:txBody>
                    <a:bodyPr/>
                    <a:lstStyle/>
                    <a:p>
                      <a:pPr>
                        <a:buFontTx/>
                        <a:buChar char="-"/>
                      </a:pPr>
                      <a:r>
                        <a:rPr lang="en-US" baseline="0" dirty="0" smtClean="0">
                          <a:latin typeface="Arial"/>
                          <a:cs typeface="Arial"/>
                        </a:rPr>
                        <a:t> information provided directly to patient, does not involve insurance company or employer</a:t>
                      </a:r>
                    </a:p>
                  </a:txBody>
                  <a:tcPr/>
                </a:tc>
                <a:tc>
                  <a:txBody>
                    <a:bodyPr/>
                    <a:lstStyle/>
                    <a:p>
                      <a:r>
                        <a:rPr lang="en-US" dirty="0" smtClean="0">
                          <a:latin typeface="Arial"/>
                          <a:cs typeface="Arial"/>
                        </a:rPr>
                        <a:t>- information provided directly to patient, does not involve</a:t>
                      </a:r>
                      <a:r>
                        <a:rPr lang="en-US" baseline="0" dirty="0" smtClean="0">
                          <a:latin typeface="Arial"/>
                          <a:cs typeface="Arial"/>
                        </a:rPr>
                        <a:t> genetic counselor</a:t>
                      </a:r>
                      <a:endParaRPr lang="en-US" dirty="0">
                        <a:latin typeface="Arial"/>
                        <a:cs typeface="Arial"/>
                      </a:endParaRPr>
                    </a:p>
                  </a:txBody>
                  <a:tcPr/>
                </a:tc>
              </a:tr>
            </a:tbl>
          </a:graphicData>
        </a:graphic>
      </p:graphicFrame>
      <p:sp>
        <p:nvSpPr>
          <p:cNvPr id="5" name="Slide Number Placeholder 4"/>
          <p:cNvSpPr>
            <a:spLocks noGrp="1"/>
          </p:cNvSpPr>
          <p:nvPr>
            <p:ph type="sldNum" sz="quarter" idx="12"/>
          </p:nvPr>
        </p:nvSpPr>
        <p:spPr/>
        <p:txBody>
          <a:bodyPr/>
          <a:lstStyle/>
          <a:p>
            <a:fld id="{AAEB593B-49CE-FC41-AD9F-54B94029A416}" type="slidenum">
              <a:rPr lang="en-US" smtClean="0"/>
              <a:pPr/>
              <a:t>5</a:t>
            </a:fld>
            <a:endParaRPr lang="en-US"/>
          </a:p>
        </p:txBody>
      </p:sp>
    </p:spTree>
    <p:extLst>
      <p:ext uri="{BB962C8B-B14F-4D97-AF65-F5344CB8AC3E}">
        <p14:creationId xmlns:p14="http://schemas.microsoft.com/office/powerpoint/2010/main" val="24408629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042"/>
            <a:ext cx="8229600" cy="1143000"/>
          </a:xfrm>
        </p:spPr>
        <p:txBody>
          <a:bodyPr>
            <a:normAutofit/>
          </a:bodyPr>
          <a:lstStyle/>
          <a:p>
            <a:r>
              <a:rPr lang="en-US" sz="3200" dirty="0" smtClean="0">
                <a:latin typeface="Arial"/>
                <a:cs typeface="Arial"/>
              </a:rPr>
              <a:t>2 main approaches to genetic testing</a:t>
            </a:r>
            <a:endParaRPr lang="en-US" sz="3200" dirty="0">
              <a:latin typeface="Arial"/>
              <a:cs typeface="Aria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30118148"/>
              </p:ext>
            </p:extLst>
          </p:nvPr>
        </p:nvGraphicFramePr>
        <p:xfrm>
          <a:off x="77440" y="866287"/>
          <a:ext cx="8952332" cy="5767480"/>
        </p:xfrm>
        <a:graphic>
          <a:graphicData uri="http://schemas.openxmlformats.org/drawingml/2006/table">
            <a:tbl>
              <a:tblPr firstRow="1" bandRow="1">
                <a:tableStyleId>{5C22544A-7EE6-4342-B048-85BDC9FD1C3A}</a:tableStyleId>
              </a:tblPr>
              <a:tblGrid>
                <a:gridCol w="2238083"/>
                <a:gridCol w="2238083"/>
                <a:gridCol w="2238083"/>
                <a:gridCol w="2238083"/>
              </a:tblGrid>
              <a:tr h="699703">
                <a:tc>
                  <a:txBody>
                    <a:bodyPr/>
                    <a:lstStyle/>
                    <a:p>
                      <a:r>
                        <a:rPr lang="en-US" dirty="0" smtClean="0">
                          <a:latin typeface="Arial"/>
                          <a:cs typeface="Arial"/>
                        </a:rPr>
                        <a:t>Direct To Consumer</a:t>
                      </a:r>
                      <a:r>
                        <a:rPr lang="en-US" baseline="0" dirty="0" smtClean="0">
                          <a:latin typeface="Arial"/>
                          <a:cs typeface="Arial"/>
                        </a:rPr>
                        <a:t> Pros</a:t>
                      </a:r>
                      <a:endParaRPr lang="en-US" dirty="0">
                        <a:latin typeface="Arial"/>
                        <a:cs typeface="Arial"/>
                      </a:endParaRPr>
                    </a:p>
                  </a:txBody>
                  <a:tcPr/>
                </a:tc>
                <a:tc>
                  <a:txBody>
                    <a:bodyPr/>
                    <a:lstStyle/>
                    <a:p>
                      <a:r>
                        <a:rPr lang="en-US" dirty="0" smtClean="0">
                          <a:latin typeface="Arial"/>
                          <a:cs typeface="Arial"/>
                        </a:rPr>
                        <a:t>Direct To</a:t>
                      </a:r>
                      <a:r>
                        <a:rPr lang="en-US" baseline="0" dirty="0" smtClean="0">
                          <a:latin typeface="Arial"/>
                          <a:cs typeface="Arial"/>
                        </a:rPr>
                        <a:t> </a:t>
                      </a:r>
                      <a:r>
                        <a:rPr lang="en-US" dirty="0" smtClean="0">
                          <a:latin typeface="Arial"/>
                          <a:cs typeface="Arial"/>
                        </a:rPr>
                        <a:t>Consumer Cons</a:t>
                      </a:r>
                      <a:endParaRPr lang="en-US" dirty="0">
                        <a:latin typeface="Arial"/>
                        <a:cs typeface="Arial"/>
                      </a:endParaRPr>
                    </a:p>
                  </a:txBody>
                  <a:tcPr/>
                </a:tc>
                <a:tc>
                  <a:txBody>
                    <a:bodyPr/>
                    <a:lstStyle/>
                    <a:p>
                      <a:r>
                        <a:rPr lang="en-US" dirty="0" smtClean="0">
                          <a:latin typeface="Arial"/>
                          <a:cs typeface="Arial"/>
                        </a:rPr>
                        <a:t>Genetic Counselor Pros</a:t>
                      </a:r>
                      <a:endParaRPr lang="en-US" dirty="0">
                        <a:latin typeface="Arial"/>
                        <a:cs typeface="Arial"/>
                      </a:endParaRPr>
                    </a:p>
                  </a:txBody>
                  <a:tcPr/>
                </a:tc>
                <a:tc>
                  <a:txBody>
                    <a:bodyPr/>
                    <a:lstStyle/>
                    <a:p>
                      <a:r>
                        <a:rPr lang="en-US" dirty="0" smtClean="0">
                          <a:latin typeface="Arial"/>
                          <a:cs typeface="Arial"/>
                        </a:rPr>
                        <a:t>Genetic Counselor Cons</a:t>
                      </a:r>
                      <a:endParaRPr lang="en-US" dirty="0">
                        <a:latin typeface="Arial"/>
                        <a:cs typeface="Arial"/>
                      </a:endParaRPr>
                    </a:p>
                  </a:txBody>
                  <a:tcPr/>
                </a:tc>
              </a:tr>
              <a:tr h="699703">
                <a:tc>
                  <a:txBody>
                    <a:bodyPr/>
                    <a:lstStyle/>
                    <a:p>
                      <a:pPr>
                        <a:buFontTx/>
                        <a:buChar char="-"/>
                      </a:pPr>
                      <a:r>
                        <a:rPr lang="en-US" baseline="0" dirty="0" smtClean="0">
                          <a:latin typeface="Arial"/>
                          <a:cs typeface="Arial"/>
                        </a:rPr>
                        <a:t> can ask multiple genetic “questions” </a:t>
                      </a:r>
                    </a:p>
                  </a:txBody>
                  <a:tcPr/>
                </a:tc>
                <a:tc>
                  <a:txBody>
                    <a:bodyPr/>
                    <a:lstStyle/>
                    <a:p>
                      <a:r>
                        <a:rPr lang="en-US" dirty="0" smtClean="0">
                          <a:latin typeface="Arial"/>
                          <a:cs typeface="Arial"/>
                        </a:rPr>
                        <a:t>- might uncover unexpected results</a:t>
                      </a:r>
                      <a:endParaRPr lang="en-US"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 only</a:t>
                      </a:r>
                      <a:r>
                        <a:rPr lang="en-US" baseline="0" dirty="0" smtClean="0">
                          <a:latin typeface="Arial"/>
                          <a:cs typeface="Arial"/>
                        </a:rPr>
                        <a:t> one genetic “question”, usually</a:t>
                      </a:r>
                      <a:endParaRPr lang="en-US" dirty="0" smtClean="0">
                        <a:latin typeface="Arial"/>
                        <a:cs typeface="Arial"/>
                      </a:endParaRPr>
                    </a:p>
                  </a:txBody>
                  <a:tcPr/>
                </a:tc>
                <a:tc>
                  <a:txBody>
                    <a:bodyPr/>
                    <a:lstStyle/>
                    <a:p>
                      <a:r>
                        <a:rPr lang="en-US" dirty="0" smtClean="0">
                          <a:latin typeface="Arial"/>
                          <a:cs typeface="Arial"/>
                        </a:rPr>
                        <a:t>- only</a:t>
                      </a:r>
                      <a:r>
                        <a:rPr lang="en-US" baseline="0" dirty="0" smtClean="0">
                          <a:latin typeface="Arial"/>
                          <a:cs typeface="Arial"/>
                        </a:rPr>
                        <a:t> one genetic “question”, usually</a:t>
                      </a:r>
                      <a:endParaRPr lang="en-US" dirty="0">
                        <a:latin typeface="Arial"/>
                        <a:cs typeface="Arial"/>
                      </a:endParaRPr>
                    </a:p>
                  </a:txBody>
                  <a:tcPr/>
                </a:tc>
              </a:tr>
              <a:tr h="405384">
                <a:tc>
                  <a:txBody>
                    <a:bodyPr/>
                    <a:lstStyle/>
                    <a:p>
                      <a:pPr>
                        <a:buFontTx/>
                        <a:buChar char="-"/>
                      </a:pPr>
                      <a:r>
                        <a:rPr lang="en-US" baseline="0" dirty="0" smtClean="0">
                          <a:latin typeface="Arial"/>
                          <a:cs typeface="Arial"/>
                        </a:rPr>
                        <a:t> usually less expensive</a:t>
                      </a:r>
                    </a:p>
                  </a:txBody>
                  <a:tcPr/>
                </a:tc>
                <a:tc>
                  <a:txBody>
                    <a:bodyPr/>
                    <a:lstStyle/>
                    <a:p>
                      <a:endParaRPr lang="en-US" dirty="0">
                        <a:latin typeface="Arial"/>
                        <a:cs typeface="Arial"/>
                      </a:endParaRPr>
                    </a:p>
                  </a:txBody>
                  <a:tcPr/>
                </a:tc>
                <a:tc>
                  <a:txBody>
                    <a:bodyPr/>
                    <a:lstStyle/>
                    <a:p>
                      <a:endParaRPr lang="en-US" dirty="0">
                        <a:latin typeface="Arial"/>
                        <a:cs typeface="Arial"/>
                      </a:endParaRPr>
                    </a:p>
                  </a:txBody>
                  <a:tcPr/>
                </a:tc>
                <a:tc>
                  <a:txBody>
                    <a:bodyPr/>
                    <a:lstStyle/>
                    <a:p>
                      <a:r>
                        <a:rPr lang="en-US" dirty="0" smtClean="0">
                          <a:latin typeface="Arial"/>
                          <a:cs typeface="Arial"/>
                        </a:rPr>
                        <a:t>- often more expensive</a:t>
                      </a:r>
                      <a:endParaRPr lang="en-US" dirty="0">
                        <a:latin typeface="Arial"/>
                        <a:cs typeface="Arial"/>
                      </a:endParaRPr>
                    </a:p>
                  </a:txBody>
                  <a:tcPr/>
                </a:tc>
              </a:tr>
              <a:tr h="616775">
                <a:tc>
                  <a:txBody>
                    <a:bodyPr/>
                    <a:lstStyle/>
                    <a:p>
                      <a:pPr marL="0" marR="0" indent="0" algn="l" defTabSz="457200" rtl="0" eaLnBrk="1" fontAlgn="auto" latinLnBrk="0" hangingPunct="1">
                        <a:lnSpc>
                          <a:spcPct val="100000"/>
                        </a:lnSpc>
                        <a:spcBef>
                          <a:spcPts val="0"/>
                        </a:spcBef>
                        <a:spcAft>
                          <a:spcPts val="0"/>
                        </a:spcAft>
                        <a:buClrTx/>
                        <a:buSzTx/>
                        <a:buFontTx/>
                        <a:buChar char="-"/>
                        <a:tabLst/>
                        <a:defRPr/>
                      </a:pPr>
                      <a:r>
                        <a:rPr lang="en-US" baseline="0" dirty="0" smtClean="0">
                          <a:latin typeface="Arial"/>
                          <a:cs typeface="Arial"/>
                        </a:rPr>
                        <a:t> shorter time frame</a:t>
                      </a:r>
                    </a:p>
                  </a:txBody>
                  <a:tcPr/>
                </a:tc>
                <a:tc>
                  <a:txBody>
                    <a:bodyPr/>
                    <a:lstStyle/>
                    <a:p>
                      <a:endParaRPr lang="en-US" dirty="0">
                        <a:latin typeface="Arial"/>
                        <a:cs typeface="Arial"/>
                      </a:endParaRPr>
                    </a:p>
                  </a:txBody>
                  <a:tcPr/>
                </a:tc>
                <a:tc>
                  <a:txBody>
                    <a:bodyPr/>
                    <a:lstStyle/>
                    <a:p>
                      <a:endParaRPr lang="en-US" dirty="0">
                        <a:latin typeface="Arial"/>
                        <a:cs typeface="Arial"/>
                      </a:endParaRPr>
                    </a:p>
                  </a:txBody>
                  <a:tcPr/>
                </a:tc>
                <a:tc>
                  <a:txBody>
                    <a:bodyPr/>
                    <a:lstStyle/>
                    <a:p>
                      <a:r>
                        <a:rPr lang="en-US" dirty="0" smtClean="0">
                          <a:latin typeface="Arial"/>
                          <a:cs typeface="Arial"/>
                        </a:rPr>
                        <a:t>- long wait for appointments</a:t>
                      </a:r>
                      <a:endParaRPr lang="en-US" dirty="0">
                        <a:latin typeface="Arial"/>
                        <a:cs typeface="Arial"/>
                      </a:endParaRPr>
                    </a:p>
                  </a:txBody>
                  <a:tcPr/>
                </a:tc>
              </a:tr>
              <a:tr h="999575">
                <a:tc>
                  <a:txBody>
                    <a:bodyPr/>
                    <a:lstStyle/>
                    <a:p>
                      <a:pPr marL="0" marR="0" indent="0" algn="l" defTabSz="457200" rtl="0" eaLnBrk="1" fontAlgn="auto" latinLnBrk="0" hangingPunct="1">
                        <a:lnSpc>
                          <a:spcPct val="100000"/>
                        </a:lnSpc>
                        <a:spcBef>
                          <a:spcPts val="0"/>
                        </a:spcBef>
                        <a:spcAft>
                          <a:spcPts val="0"/>
                        </a:spcAft>
                        <a:buClrTx/>
                        <a:buSzTx/>
                        <a:buFontTx/>
                        <a:buChar char="-"/>
                        <a:tabLst/>
                        <a:defRPr/>
                      </a:pPr>
                      <a:r>
                        <a:rPr lang="en-US" baseline="0" dirty="0" smtClean="0">
                          <a:latin typeface="Arial"/>
                          <a:cs typeface="Arial"/>
                        </a:rPr>
                        <a:t> genome-wide strategies are better for individuals who are adopted</a:t>
                      </a:r>
                    </a:p>
                  </a:txBody>
                  <a:tcPr/>
                </a:tc>
                <a:tc>
                  <a:txBody>
                    <a:bodyPr/>
                    <a:lstStyle/>
                    <a:p>
                      <a:r>
                        <a:rPr lang="en-US" dirty="0" smtClean="0">
                          <a:latin typeface="Arial"/>
                          <a:cs typeface="Arial"/>
                        </a:rPr>
                        <a:t>- may not test the common mutations of the non-majority</a:t>
                      </a:r>
                      <a:endParaRPr lang="en-US" dirty="0">
                        <a:latin typeface="Arial"/>
                        <a:cs typeface="Arial"/>
                      </a:endParaRPr>
                    </a:p>
                  </a:txBody>
                  <a:tcPr/>
                </a:tc>
                <a:tc>
                  <a:txBody>
                    <a:bodyPr/>
                    <a:lstStyle/>
                    <a:p>
                      <a:endParaRPr lang="en-US" dirty="0">
                        <a:latin typeface="Arial"/>
                        <a:cs typeface="Arial"/>
                      </a:endParaRPr>
                    </a:p>
                  </a:txBody>
                  <a:tcPr/>
                </a:tc>
                <a:tc>
                  <a:txBody>
                    <a:bodyPr/>
                    <a:lstStyle/>
                    <a:p>
                      <a:endParaRPr lang="en-US" dirty="0">
                        <a:latin typeface="Arial"/>
                        <a:cs typeface="Arial"/>
                      </a:endParaRPr>
                    </a:p>
                  </a:txBody>
                  <a:tcPr/>
                </a:tc>
              </a:tr>
              <a:tr h="1899194">
                <a:tc>
                  <a:txBody>
                    <a:bodyPr/>
                    <a:lstStyle/>
                    <a:p>
                      <a:pPr>
                        <a:buFontTx/>
                        <a:buChar char="-"/>
                      </a:pPr>
                      <a:r>
                        <a:rPr lang="en-US" baseline="0" dirty="0" smtClean="0">
                          <a:latin typeface="Arial"/>
                          <a:cs typeface="Arial"/>
                        </a:rPr>
                        <a:t> information provided directly to patient, does not involve insurance company or employer</a:t>
                      </a:r>
                    </a:p>
                  </a:txBody>
                  <a:tcPr/>
                </a:tc>
                <a:tc>
                  <a:txBody>
                    <a:bodyPr/>
                    <a:lstStyle/>
                    <a:p>
                      <a:r>
                        <a:rPr lang="en-US" dirty="0" smtClean="0">
                          <a:latin typeface="Arial"/>
                          <a:cs typeface="Arial"/>
                        </a:rPr>
                        <a:t>- information provided directly to patient, does not involve</a:t>
                      </a:r>
                      <a:r>
                        <a:rPr lang="en-US" baseline="0" dirty="0" smtClean="0">
                          <a:latin typeface="Arial"/>
                          <a:cs typeface="Arial"/>
                        </a:rPr>
                        <a:t> genetic counselor</a:t>
                      </a:r>
                      <a:endParaRPr lang="en-US" dirty="0">
                        <a:latin typeface="Arial"/>
                        <a:cs typeface="Arial"/>
                      </a:endParaRPr>
                    </a:p>
                  </a:txBody>
                  <a:tcPr/>
                </a:tc>
                <a:tc>
                  <a:txBody>
                    <a:bodyPr/>
                    <a:lstStyle/>
                    <a:p>
                      <a:r>
                        <a:rPr lang="en-US" dirty="0" smtClean="0">
                          <a:latin typeface="Arial"/>
                          <a:cs typeface="Arial"/>
                        </a:rPr>
                        <a:t>- information interpreted through genetic counselor</a:t>
                      </a:r>
                      <a:endParaRPr lang="en-US"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a:cs typeface="Arial"/>
                        </a:rPr>
                        <a:t>- not optimal for making time-sensitive clinical decisions</a:t>
                      </a:r>
                    </a:p>
                    <a:p>
                      <a:endParaRPr lang="en-US" dirty="0">
                        <a:latin typeface="Arial"/>
                        <a:cs typeface="Arial"/>
                      </a:endParaRPr>
                    </a:p>
                  </a:txBody>
                  <a:tcPr/>
                </a:tc>
              </a:tr>
            </a:tbl>
          </a:graphicData>
        </a:graphic>
      </p:graphicFrame>
      <p:sp>
        <p:nvSpPr>
          <p:cNvPr id="5" name="Slide Number Placeholder 4"/>
          <p:cNvSpPr>
            <a:spLocks noGrp="1"/>
          </p:cNvSpPr>
          <p:nvPr>
            <p:ph type="sldNum" sz="quarter" idx="12"/>
          </p:nvPr>
        </p:nvSpPr>
        <p:spPr/>
        <p:txBody>
          <a:bodyPr/>
          <a:lstStyle/>
          <a:p>
            <a:fld id="{AAEB593B-49CE-FC41-AD9F-54B94029A416}" type="slidenum">
              <a:rPr lang="en-US" smtClean="0"/>
              <a:pPr/>
              <a:t>6</a:t>
            </a:fld>
            <a:endParaRPr lang="en-US"/>
          </a:p>
        </p:txBody>
      </p:sp>
    </p:spTree>
    <p:extLst>
      <p:ext uri="{BB962C8B-B14F-4D97-AF65-F5344CB8AC3E}">
        <p14:creationId xmlns:p14="http://schemas.microsoft.com/office/powerpoint/2010/main" val="4968215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082"/>
            <a:ext cx="8229600" cy="1143000"/>
          </a:xfrm>
        </p:spPr>
        <p:txBody>
          <a:bodyPr>
            <a:normAutofit/>
          </a:bodyPr>
          <a:lstStyle/>
          <a:p>
            <a:r>
              <a:rPr lang="en-US" sz="3600" dirty="0" smtClean="0">
                <a:latin typeface="Arial"/>
                <a:cs typeface="Arial"/>
              </a:rPr>
              <a:t>Case 1</a:t>
            </a:r>
            <a:endParaRPr lang="en-US" sz="3600" dirty="0">
              <a:latin typeface="Arial"/>
              <a:cs typeface="Arial"/>
            </a:endParaRPr>
          </a:p>
        </p:txBody>
      </p:sp>
      <p:sp>
        <p:nvSpPr>
          <p:cNvPr id="3" name="Content Placeholder 2"/>
          <p:cNvSpPr>
            <a:spLocks noGrp="1"/>
          </p:cNvSpPr>
          <p:nvPr>
            <p:ph idx="1"/>
          </p:nvPr>
        </p:nvSpPr>
        <p:spPr>
          <a:xfrm>
            <a:off x="457200" y="957216"/>
            <a:ext cx="8229600" cy="4525963"/>
          </a:xfrm>
        </p:spPr>
        <p:txBody>
          <a:bodyPr>
            <a:normAutofit/>
          </a:bodyPr>
          <a:lstStyle/>
          <a:p>
            <a:pPr lvl="0">
              <a:buNone/>
            </a:pPr>
            <a:r>
              <a:rPr lang="en-US" sz="2400" dirty="0" smtClean="0">
                <a:latin typeface="Arial"/>
                <a:cs typeface="Arial"/>
              </a:rPr>
              <a:t>	Dominique </a:t>
            </a:r>
            <a:r>
              <a:rPr lang="en-US" sz="2400" dirty="0">
                <a:latin typeface="Arial"/>
                <a:cs typeface="Arial"/>
              </a:rPr>
              <a:t>is a 32 </a:t>
            </a:r>
            <a:r>
              <a:rPr lang="en-US" sz="2400" dirty="0" smtClean="0">
                <a:latin typeface="Arial"/>
                <a:cs typeface="Arial"/>
              </a:rPr>
              <a:t>year old </a:t>
            </a:r>
            <a:r>
              <a:rPr lang="en-US" sz="2400" dirty="0">
                <a:latin typeface="Arial"/>
                <a:cs typeface="Arial"/>
              </a:rPr>
              <a:t>female with environmental allergies and no other past medical history. She is of African-American descent and has a strong family history of breast cancer, including her mother, who was diagnosed with breast cancer at 32. Dominique is</a:t>
            </a:r>
            <a:r>
              <a:rPr lang="en-US" sz="2400" dirty="0" smtClean="0">
                <a:latin typeface="Arial"/>
                <a:cs typeface="Arial"/>
              </a:rPr>
              <a:t> indicated by the </a:t>
            </a:r>
            <a:r>
              <a:rPr lang="en-US" sz="2400" dirty="0">
                <a:latin typeface="Arial"/>
                <a:cs typeface="Arial"/>
              </a:rPr>
              <a:t>red arrow on the pedigree.</a:t>
            </a:r>
          </a:p>
          <a:p>
            <a:pPr>
              <a:buNone/>
            </a:pPr>
            <a:endParaRPr lang="en-US" sz="2400" dirty="0">
              <a:latin typeface="Arial"/>
              <a:cs typeface="Arial"/>
            </a:endParaRPr>
          </a:p>
        </p:txBody>
      </p:sp>
      <p:sp>
        <p:nvSpPr>
          <p:cNvPr id="5" name="Slide Number Placeholder 4"/>
          <p:cNvSpPr>
            <a:spLocks noGrp="1"/>
          </p:cNvSpPr>
          <p:nvPr>
            <p:ph type="sldNum" sz="quarter" idx="12"/>
          </p:nvPr>
        </p:nvSpPr>
        <p:spPr/>
        <p:txBody>
          <a:bodyPr/>
          <a:lstStyle/>
          <a:p>
            <a:fld id="{AAEB593B-49CE-FC41-AD9F-54B94029A416}" type="slidenum">
              <a:rPr lang="en-US" smtClean="0"/>
              <a:pPr/>
              <a:t>7</a:t>
            </a:fld>
            <a:endParaRPr lang="en-US"/>
          </a:p>
        </p:txBody>
      </p:sp>
      <p:sp>
        <p:nvSpPr>
          <p:cNvPr id="6" name="TextBox 5"/>
          <p:cNvSpPr txBox="1"/>
          <p:nvPr/>
        </p:nvSpPr>
        <p:spPr>
          <a:xfrm>
            <a:off x="5420961" y="3696129"/>
            <a:ext cx="2958296" cy="2585323"/>
          </a:xfrm>
          <a:prstGeom prst="rect">
            <a:avLst/>
          </a:prstGeom>
          <a:noFill/>
        </p:spPr>
        <p:txBody>
          <a:bodyPr wrap="square" rtlCol="0">
            <a:spAutoFit/>
          </a:bodyPr>
          <a:lstStyle/>
          <a:p>
            <a:r>
              <a:rPr lang="en-US" dirty="0" smtClean="0">
                <a:solidFill>
                  <a:srgbClr val="FF0000"/>
                </a:solidFill>
                <a:latin typeface="Arial"/>
                <a:cs typeface="Arial"/>
              </a:rPr>
              <a:t>Is it a broken or unbroken chain of descent?</a:t>
            </a:r>
          </a:p>
          <a:p>
            <a:endParaRPr lang="en-US" dirty="0" smtClean="0">
              <a:solidFill>
                <a:srgbClr val="FF0000"/>
              </a:solidFill>
              <a:latin typeface="Arial"/>
              <a:cs typeface="Arial"/>
            </a:endParaRPr>
          </a:p>
          <a:p>
            <a:r>
              <a:rPr lang="en-US" dirty="0" smtClean="0">
                <a:solidFill>
                  <a:srgbClr val="FF0000"/>
                </a:solidFill>
                <a:latin typeface="Arial"/>
                <a:cs typeface="Arial"/>
              </a:rPr>
              <a:t>Who is affected?</a:t>
            </a:r>
          </a:p>
          <a:p>
            <a:r>
              <a:rPr lang="en-US" dirty="0" smtClean="0">
                <a:solidFill>
                  <a:srgbClr val="FF0000"/>
                </a:solidFill>
                <a:latin typeface="Arial"/>
                <a:cs typeface="Arial"/>
              </a:rPr>
              <a:t>Who is transmitting?</a:t>
            </a:r>
          </a:p>
          <a:p>
            <a:endParaRPr lang="en-US" dirty="0" smtClean="0">
              <a:solidFill>
                <a:srgbClr val="FF0000"/>
              </a:solidFill>
              <a:latin typeface="Arial"/>
              <a:cs typeface="Arial"/>
            </a:endParaRPr>
          </a:p>
          <a:p>
            <a:r>
              <a:rPr lang="en-US" dirty="0" smtClean="0">
                <a:solidFill>
                  <a:srgbClr val="FF0000"/>
                </a:solidFill>
                <a:latin typeface="Arial"/>
                <a:cs typeface="Arial"/>
              </a:rPr>
              <a:t>What genetic mutation may be traveling in this family?</a:t>
            </a:r>
          </a:p>
          <a:p>
            <a:endParaRPr lang="en-US" dirty="0" smtClean="0">
              <a:solidFill>
                <a:srgbClr val="FF0000"/>
              </a:solidFill>
              <a:latin typeface="Arial"/>
              <a:cs typeface="Arial"/>
            </a:endParaRPr>
          </a:p>
        </p:txBody>
      </p:sp>
      <p:grpSp>
        <p:nvGrpSpPr>
          <p:cNvPr id="87" name="Group 86"/>
          <p:cNvGrpSpPr/>
          <p:nvPr/>
        </p:nvGrpSpPr>
        <p:grpSpPr>
          <a:xfrm>
            <a:off x="414878" y="3439427"/>
            <a:ext cx="4812436" cy="3111593"/>
            <a:chOff x="143934" y="3634168"/>
            <a:chExt cx="4812436" cy="3111593"/>
          </a:xfrm>
        </p:grpSpPr>
        <p:sp>
          <p:nvSpPr>
            <p:cNvPr id="8" name="Rectangle 7"/>
            <p:cNvSpPr/>
            <p:nvPr/>
          </p:nvSpPr>
          <p:spPr>
            <a:xfrm>
              <a:off x="143934" y="3634168"/>
              <a:ext cx="4812436" cy="311159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710266" y="4013201"/>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39579" y="4013195"/>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84222" y="4969960"/>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9337" y="5918270"/>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929502" y="5918264"/>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19615" y="5918264"/>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429049" y="5918258"/>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953997" y="5918252"/>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649131" y="4013201"/>
              <a:ext cx="365760" cy="36338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372364" y="4013201"/>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32191" y="4978433"/>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01151" y="4978433"/>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613913" y="4961493"/>
              <a:ext cx="365759" cy="363389"/>
            </a:xfrm>
            <a:prstGeom prst="rect">
              <a:avLst/>
            </a:prstGeom>
            <a:solidFill>
              <a:schemeClr val="tx1"/>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461951" y="5935198"/>
              <a:ext cx="365760" cy="36338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465483" y="5935192"/>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881272" y="3826901"/>
              <a:ext cx="1344528" cy="84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65295" y="4792090"/>
              <a:ext cx="3170105" cy="84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611841" y="5740431"/>
              <a:ext cx="103814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46589" y="5765801"/>
              <a:ext cx="438907"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58853" y="5757322"/>
              <a:ext cx="42062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3997951" y="5147734"/>
              <a:ext cx="286271"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405339" y="4174067"/>
              <a:ext cx="231404"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1884679" y="38269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570479" y="38269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3230899" y="38269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3501837" y="4174067"/>
              <a:ext cx="0" cy="62653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17" idx="0"/>
            </p:cNvCxnSpPr>
            <p:nvPr/>
          </p:nvCxnSpPr>
          <p:spPr>
            <a:xfrm flipH="1">
              <a:off x="4136877" y="5147733"/>
              <a:ext cx="8426" cy="77051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655080" y="574043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611841" y="574043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086881" y="5765802"/>
              <a:ext cx="0" cy="15886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646591" y="57658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876982" y="5757322"/>
              <a:ext cx="0" cy="168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462093" y="5757322"/>
              <a:ext cx="0" cy="168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823504"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858260"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65295"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a:off x="2858354" y="5003794"/>
              <a:ext cx="8426" cy="77051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84" name="Group 83"/>
            <p:cNvGrpSpPr/>
            <p:nvPr/>
          </p:nvGrpSpPr>
          <p:grpSpPr>
            <a:xfrm>
              <a:off x="1615678" y="4792090"/>
              <a:ext cx="365760" cy="1506497"/>
              <a:chOff x="1615678" y="4792090"/>
              <a:chExt cx="365760" cy="1506497"/>
            </a:xfrm>
          </p:grpSpPr>
          <p:sp>
            <p:nvSpPr>
              <p:cNvPr id="11" name="Rectangle 10"/>
              <p:cNvSpPr/>
              <p:nvPr/>
            </p:nvSpPr>
            <p:spPr>
              <a:xfrm>
                <a:off x="1615679" y="4969966"/>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615678" y="5935198"/>
                <a:ext cx="365760" cy="36338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1791412"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1791412" y="5333355"/>
                <a:ext cx="1" cy="6018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67" name="Straight Connector 66"/>
            <p:cNvCxnSpPr/>
            <p:nvPr/>
          </p:nvCxnSpPr>
          <p:spPr>
            <a:xfrm>
              <a:off x="673886" y="5341816"/>
              <a:ext cx="6772" cy="4239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2988772" y="3962401"/>
              <a:ext cx="457200" cy="4572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endCxn id="23" idx="3"/>
            </p:cNvCxnSpPr>
            <p:nvPr/>
          </p:nvCxnSpPr>
          <p:spPr>
            <a:xfrm flipV="1">
              <a:off x="4319756" y="6245370"/>
              <a:ext cx="195759" cy="214697"/>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2319873" y="3979329"/>
              <a:ext cx="457200" cy="4572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2121637" y="4411134"/>
              <a:ext cx="902811" cy="423193"/>
            </a:xfrm>
            <a:prstGeom prst="rect">
              <a:avLst/>
            </a:prstGeom>
            <a:noFill/>
          </p:spPr>
          <p:txBody>
            <a:bodyPr wrap="none" rtlCol="0">
              <a:spAutoFit/>
            </a:bodyPr>
            <a:lstStyle/>
            <a:p>
              <a:pPr algn="ctr">
                <a:lnSpc>
                  <a:spcPct val="70000"/>
                </a:lnSpc>
              </a:pPr>
              <a:r>
                <a:rPr lang="en-US" sz="1000" dirty="0" smtClean="0"/>
                <a:t>breast cancer</a:t>
              </a:r>
            </a:p>
            <a:p>
              <a:pPr algn="ctr">
                <a:lnSpc>
                  <a:spcPct val="70000"/>
                </a:lnSpc>
              </a:pPr>
              <a:r>
                <a:rPr lang="en-US" sz="1000" dirty="0"/>
                <a:t>d</a:t>
              </a:r>
              <a:r>
                <a:rPr lang="en-US" sz="1000" dirty="0" smtClean="0"/>
                <a:t>x 45 y</a:t>
              </a:r>
            </a:p>
            <a:p>
              <a:pPr algn="ctr">
                <a:lnSpc>
                  <a:spcPct val="70000"/>
                </a:lnSpc>
              </a:pPr>
              <a:r>
                <a:rPr lang="en-US" sz="1000" dirty="0" smtClean="0"/>
                <a:t>d. 54 y</a:t>
              </a:r>
              <a:endParaRPr lang="en-US" sz="1000" dirty="0"/>
            </a:p>
          </p:txBody>
        </p:sp>
        <p:sp>
          <p:nvSpPr>
            <p:cNvPr id="78" name="TextBox 77"/>
            <p:cNvSpPr txBox="1"/>
            <p:nvPr/>
          </p:nvSpPr>
          <p:spPr>
            <a:xfrm>
              <a:off x="601068" y="5263115"/>
              <a:ext cx="1031051" cy="530915"/>
            </a:xfrm>
            <a:prstGeom prst="rect">
              <a:avLst/>
            </a:prstGeom>
            <a:noFill/>
          </p:spPr>
          <p:txBody>
            <a:bodyPr wrap="none" rtlCol="0">
              <a:spAutoFit/>
            </a:bodyPr>
            <a:lstStyle/>
            <a:p>
              <a:pPr algn="ctr">
                <a:lnSpc>
                  <a:spcPct val="70000"/>
                </a:lnSpc>
              </a:pPr>
              <a:r>
                <a:rPr lang="en-US" sz="1000" dirty="0" smtClean="0"/>
                <a:t>bilateral </a:t>
              </a:r>
            </a:p>
            <a:p>
              <a:pPr algn="ctr">
                <a:lnSpc>
                  <a:spcPct val="70000"/>
                </a:lnSpc>
              </a:pPr>
              <a:r>
                <a:rPr lang="en-US" sz="1000" dirty="0" smtClean="0"/>
                <a:t>breast cancer</a:t>
              </a:r>
            </a:p>
            <a:p>
              <a:pPr algn="ctr">
                <a:lnSpc>
                  <a:spcPct val="70000"/>
                </a:lnSpc>
              </a:pPr>
              <a:r>
                <a:rPr lang="en-US" sz="1000" dirty="0" smtClean="0"/>
                <a:t>dx 37 y and 42 y</a:t>
              </a:r>
            </a:p>
            <a:p>
              <a:pPr algn="ctr">
                <a:lnSpc>
                  <a:spcPct val="70000"/>
                </a:lnSpc>
              </a:pPr>
              <a:r>
                <a:rPr lang="en-US" sz="1000" dirty="0" smtClean="0"/>
                <a:t>currently 68 y</a:t>
              </a:r>
              <a:endParaRPr lang="en-US" sz="1000" dirty="0"/>
            </a:p>
          </p:txBody>
        </p:sp>
        <p:sp>
          <p:nvSpPr>
            <p:cNvPr id="79" name="TextBox 78"/>
            <p:cNvSpPr txBox="1"/>
            <p:nvPr/>
          </p:nvSpPr>
          <p:spPr>
            <a:xfrm>
              <a:off x="2030549" y="5274762"/>
              <a:ext cx="915635" cy="530915"/>
            </a:xfrm>
            <a:prstGeom prst="rect">
              <a:avLst/>
            </a:prstGeom>
            <a:noFill/>
          </p:spPr>
          <p:txBody>
            <a:bodyPr wrap="none" rtlCol="0">
              <a:spAutoFit/>
            </a:bodyPr>
            <a:lstStyle/>
            <a:p>
              <a:pPr algn="ctr">
                <a:lnSpc>
                  <a:spcPct val="70000"/>
                </a:lnSpc>
              </a:pPr>
              <a:r>
                <a:rPr lang="en-US" sz="1000" dirty="0" smtClean="0"/>
                <a:t>prostate </a:t>
              </a:r>
            </a:p>
            <a:p>
              <a:pPr algn="ctr">
                <a:lnSpc>
                  <a:spcPct val="70000"/>
                </a:lnSpc>
              </a:pPr>
              <a:r>
                <a:rPr lang="en-US" sz="1000" dirty="0" smtClean="0"/>
                <a:t>cancer</a:t>
              </a:r>
            </a:p>
            <a:p>
              <a:pPr algn="ctr">
                <a:lnSpc>
                  <a:spcPct val="70000"/>
                </a:lnSpc>
              </a:pPr>
              <a:r>
                <a:rPr lang="en-US" sz="1000" dirty="0" smtClean="0"/>
                <a:t>dx 65 y</a:t>
              </a:r>
            </a:p>
            <a:p>
              <a:pPr algn="ctr">
                <a:lnSpc>
                  <a:spcPct val="70000"/>
                </a:lnSpc>
              </a:pPr>
              <a:r>
                <a:rPr lang="en-US" sz="1000" dirty="0" smtClean="0"/>
                <a:t>currently 65 y</a:t>
              </a:r>
              <a:endParaRPr lang="en-US" sz="1000" dirty="0"/>
            </a:p>
          </p:txBody>
        </p:sp>
        <p:sp>
          <p:nvSpPr>
            <p:cNvPr id="80" name="TextBox 79"/>
            <p:cNvSpPr txBox="1"/>
            <p:nvPr/>
          </p:nvSpPr>
          <p:spPr>
            <a:xfrm>
              <a:off x="2199889" y="6290802"/>
              <a:ext cx="915635" cy="423193"/>
            </a:xfrm>
            <a:prstGeom prst="rect">
              <a:avLst/>
            </a:prstGeom>
            <a:noFill/>
          </p:spPr>
          <p:txBody>
            <a:bodyPr wrap="none" rtlCol="0">
              <a:spAutoFit/>
            </a:bodyPr>
            <a:lstStyle/>
            <a:p>
              <a:pPr algn="ctr">
                <a:lnSpc>
                  <a:spcPct val="70000"/>
                </a:lnSpc>
              </a:pPr>
              <a:r>
                <a:rPr lang="en-US" sz="1000" dirty="0" smtClean="0"/>
                <a:t>breast cancer</a:t>
              </a:r>
            </a:p>
            <a:p>
              <a:pPr algn="ctr">
                <a:lnSpc>
                  <a:spcPct val="70000"/>
                </a:lnSpc>
              </a:pPr>
              <a:r>
                <a:rPr lang="en-US" sz="1000" dirty="0" smtClean="0"/>
                <a:t>dx 28 y</a:t>
              </a:r>
            </a:p>
            <a:p>
              <a:pPr algn="ctr">
                <a:lnSpc>
                  <a:spcPct val="70000"/>
                </a:lnSpc>
              </a:pPr>
              <a:r>
                <a:rPr lang="en-US" sz="1000" dirty="0" smtClean="0"/>
                <a:t>currently 30 y</a:t>
              </a:r>
              <a:endParaRPr lang="en-US" sz="1000" dirty="0"/>
            </a:p>
          </p:txBody>
        </p:sp>
        <p:sp>
          <p:nvSpPr>
            <p:cNvPr id="86" name="TextBox 85"/>
            <p:cNvSpPr txBox="1"/>
            <p:nvPr/>
          </p:nvSpPr>
          <p:spPr>
            <a:xfrm>
              <a:off x="3258120" y="5317238"/>
              <a:ext cx="915635" cy="423193"/>
            </a:xfrm>
            <a:prstGeom prst="rect">
              <a:avLst/>
            </a:prstGeom>
            <a:noFill/>
          </p:spPr>
          <p:txBody>
            <a:bodyPr wrap="none" rtlCol="0">
              <a:spAutoFit/>
            </a:bodyPr>
            <a:lstStyle/>
            <a:p>
              <a:pPr algn="ctr">
                <a:lnSpc>
                  <a:spcPct val="70000"/>
                </a:lnSpc>
              </a:pPr>
              <a:r>
                <a:rPr lang="en-US" sz="1000" dirty="0" smtClean="0"/>
                <a:t>breast cancer</a:t>
              </a:r>
            </a:p>
            <a:p>
              <a:pPr algn="ctr">
                <a:lnSpc>
                  <a:spcPct val="70000"/>
                </a:lnSpc>
              </a:pPr>
              <a:r>
                <a:rPr lang="en-US" sz="1000" dirty="0" smtClean="0"/>
                <a:t>dx 32 y</a:t>
              </a:r>
            </a:p>
            <a:p>
              <a:pPr algn="ctr">
                <a:lnSpc>
                  <a:spcPct val="70000"/>
                </a:lnSpc>
              </a:pPr>
              <a:r>
                <a:rPr lang="en-US" sz="1000" dirty="0" smtClean="0"/>
                <a:t>currently 62 y</a:t>
              </a:r>
              <a:endParaRPr lang="en-US" sz="100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13666" name="TPQuestion"/>
          <p:cNvSpPr>
            <a:spLocks noGrp="1" noChangeArrowheads="1"/>
          </p:cNvSpPr>
          <p:nvPr>
            <p:ph type="title"/>
          </p:nvPr>
        </p:nvSpPr>
        <p:spPr>
          <a:xfrm>
            <a:off x="0" y="887640"/>
            <a:ext cx="9144000" cy="1143000"/>
          </a:xfrm>
        </p:spPr>
        <p:txBody>
          <a:bodyPr>
            <a:noAutofit/>
          </a:bodyPr>
          <a:lstStyle/>
          <a:p>
            <a:r>
              <a:rPr lang="en-US" sz="3600" dirty="0">
                <a:solidFill>
                  <a:schemeClr val="bg1"/>
                </a:solidFill>
                <a:latin typeface="Arial" charset="0"/>
                <a:ea typeface="ＭＳ Ｐゴシック" charset="0"/>
                <a:cs typeface="Arial" charset="0"/>
              </a:rPr>
              <a:t>Class </a:t>
            </a:r>
            <a:r>
              <a:rPr lang="en-US" sz="3600" dirty="0" smtClean="0">
                <a:solidFill>
                  <a:schemeClr val="bg1"/>
                </a:solidFill>
                <a:latin typeface="Arial" charset="0"/>
                <a:ea typeface="ＭＳ Ｐゴシック" charset="0"/>
                <a:cs typeface="Arial" charset="0"/>
              </a:rPr>
              <a:t>poll</a:t>
            </a:r>
            <a:r>
              <a:rPr lang="en-US" sz="3600" dirty="0">
                <a:solidFill>
                  <a:schemeClr val="bg1"/>
                </a:solidFill>
                <a:latin typeface="Arial" charset="0"/>
                <a:ea typeface="ＭＳ Ｐゴシック" charset="0"/>
                <a:cs typeface="Arial" charset="0"/>
              </a:rPr>
              <a:t/>
            </a:r>
            <a:br>
              <a:rPr lang="en-US" sz="3600" dirty="0">
                <a:solidFill>
                  <a:schemeClr val="bg1"/>
                </a:solidFill>
                <a:latin typeface="Arial" charset="0"/>
                <a:ea typeface="ＭＳ Ｐゴシック" charset="0"/>
                <a:cs typeface="Arial" charset="0"/>
              </a:rPr>
            </a:br>
            <a:r>
              <a:rPr lang="en-US" sz="3600" dirty="0">
                <a:solidFill>
                  <a:schemeClr val="bg1"/>
                </a:solidFill>
                <a:latin typeface="Arial"/>
                <a:cs typeface="Arial"/>
              </a:rPr>
              <a:t>What is </a:t>
            </a:r>
            <a:r>
              <a:rPr lang="en-US" sz="3600" dirty="0" smtClean="0">
                <a:solidFill>
                  <a:schemeClr val="bg1"/>
                </a:solidFill>
                <a:latin typeface="Arial"/>
                <a:cs typeface="Arial"/>
              </a:rPr>
              <a:t>Dominique’s risk </a:t>
            </a:r>
            <a:r>
              <a:rPr lang="en-US" sz="3600" dirty="0">
                <a:solidFill>
                  <a:schemeClr val="bg1"/>
                </a:solidFill>
                <a:latin typeface="Arial"/>
                <a:cs typeface="Arial"/>
              </a:rPr>
              <a:t>of having inherited the gene mutation in this pedigree that predisposes an individual to hereditary early-onset breast cancer?</a:t>
            </a:r>
            <a:endParaRPr lang="en-US" sz="3600" dirty="0">
              <a:solidFill>
                <a:schemeClr val="bg1"/>
              </a:solidFill>
              <a:latin typeface="Arial" charset="0"/>
              <a:ea typeface="ＭＳ Ｐゴシック" charset="0"/>
              <a:cs typeface="Arial" charset="0"/>
            </a:endParaRPr>
          </a:p>
        </p:txBody>
      </p:sp>
      <p:sp>
        <p:nvSpPr>
          <p:cNvPr id="113667" name="TPAnswers"/>
          <p:cNvSpPr>
            <a:spLocks noGrp="1" noChangeArrowheads="1"/>
          </p:cNvSpPr>
          <p:nvPr>
            <p:ph type="body" idx="1"/>
            <p:custDataLst>
              <p:tags r:id="rId2"/>
            </p:custDataLst>
          </p:nvPr>
        </p:nvSpPr>
        <p:spPr>
          <a:xfrm>
            <a:off x="818120" y="2809920"/>
            <a:ext cx="7366000" cy="5715000"/>
          </a:xfrm>
        </p:spPr>
        <p:txBody>
          <a:bodyPr tIns="0" bIns="0"/>
          <a:lstStyle/>
          <a:p>
            <a:pPr lvl="0">
              <a:buNone/>
            </a:pPr>
            <a:endParaRPr lang="en-US" dirty="0">
              <a:solidFill>
                <a:schemeClr val="bg1"/>
              </a:solidFill>
              <a:latin typeface="Arial"/>
              <a:cs typeface="Arial"/>
            </a:endParaRPr>
          </a:p>
          <a:p>
            <a:pPr marL="514350" lvl="0" indent="-514350">
              <a:buAutoNum type="arabicPeriod"/>
            </a:pPr>
            <a:r>
              <a:rPr lang="en-US" dirty="0" smtClean="0">
                <a:solidFill>
                  <a:schemeClr val="bg1"/>
                </a:solidFill>
                <a:latin typeface="Arial"/>
                <a:cs typeface="Arial"/>
              </a:rPr>
              <a:t>0</a:t>
            </a:r>
            <a:endParaRPr lang="en-US" dirty="0">
              <a:solidFill>
                <a:schemeClr val="bg1"/>
              </a:solidFill>
              <a:latin typeface="Arial"/>
              <a:cs typeface="Arial"/>
            </a:endParaRPr>
          </a:p>
          <a:p>
            <a:pPr marL="514350" lvl="0" indent="-514350">
              <a:buAutoNum type="arabicPeriod"/>
            </a:pPr>
            <a:r>
              <a:rPr lang="en-US" dirty="0" smtClean="0">
                <a:solidFill>
                  <a:schemeClr val="bg1"/>
                </a:solidFill>
                <a:latin typeface="Arial"/>
                <a:cs typeface="Arial"/>
              </a:rPr>
              <a:t>0.25</a:t>
            </a:r>
          </a:p>
          <a:p>
            <a:pPr marL="514350" lvl="0" indent="-514350">
              <a:buAutoNum type="arabicPeriod"/>
            </a:pPr>
            <a:r>
              <a:rPr lang="en-US" dirty="0" smtClean="0">
                <a:solidFill>
                  <a:schemeClr val="bg1"/>
                </a:solidFill>
                <a:latin typeface="Arial"/>
                <a:cs typeface="Arial"/>
              </a:rPr>
              <a:t>0.5</a:t>
            </a:r>
            <a:endParaRPr lang="en-US" dirty="0">
              <a:solidFill>
                <a:schemeClr val="bg1"/>
              </a:solidFill>
              <a:latin typeface="Arial"/>
              <a:cs typeface="Arial"/>
            </a:endParaRPr>
          </a:p>
          <a:p>
            <a:pPr marL="514350" lvl="0" indent="-514350">
              <a:buAutoNum type="arabicPeriod"/>
            </a:pPr>
            <a:r>
              <a:rPr lang="en-US" dirty="0" smtClean="0">
                <a:solidFill>
                  <a:schemeClr val="bg1"/>
                </a:solidFill>
                <a:latin typeface="Arial"/>
                <a:cs typeface="Arial"/>
              </a:rPr>
              <a:t>0.6667</a:t>
            </a:r>
          </a:p>
          <a:p>
            <a:pPr marL="514350" lvl="0" indent="-514350">
              <a:buAutoNum type="arabicPeriod"/>
            </a:pPr>
            <a:r>
              <a:rPr lang="en-US" dirty="0" smtClean="0">
                <a:solidFill>
                  <a:schemeClr val="bg1"/>
                </a:solidFill>
                <a:latin typeface="Arial"/>
                <a:cs typeface="Arial"/>
              </a:rPr>
              <a:t>1</a:t>
            </a:r>
            <a:endParaRPr lang="en-US" dirty="0">
              <a:solidFill>
                <a:schemeClr val="bg1"/>
              </a:solidFill>
              <a:latin typeface="Arial"/>
              <a:cs typeface="Arial"/>
            </a:endParaRPr>
          </a:p>
        </p:txBody>
      </p:sp>
      <p:sp>
        <p:nvSpPr>
          <p:cNvPr id="5" name="Slide Number Placeholder 4"/>
          <p:cNvSpPr>
            <a:spLocks noGrp="1"/>
          </p:cNvSpPr>
          <p:nvPr>
            <p:ph type="sldNum" sz="quarter" idx="12"/>
          </p:nvPr>
        </p:nvSpPr>
        <p:spPr/>
        <p:txBody>
          <a:bodyPr/>
          <a:lstStyle/>
          <a:p>
            <a:fld id="{AAEB593B-49CE-FC41-AD9F-54B94029A416}" type="slidenum">
              <a:rPr lang="en-US" smtClean="0"/>
              <a:pPr/>
              <a:t>8</a:t>
            </a:fld>
            <a:endParaRPr lang="en-US"/>
          </a:p>
        </p:txBody>
      </p:sp>
      <p:grpSp>
        <p:nvGrpSpPr>
          <p:cNvPr id="8" name="Group 7"/>
          <p:cNvGrpSpPr/>
          <p:nvPr/>
        </p:nvGrpSpPr>
        <p:grpSpPr>
          <a:xfrm>
            <a:off x="3730124" y="3219385"/>
            <a:ext cx="4812436" cy="3111593"/>
            <a:chOff x="143934" y="3634168"/>
            <a:chExt cx="4812436" cy="3111593"/>
          </a:xfrm>
        </p:grpSpPr>
        <p:sp>
          <p:nvSpPr>
            <p:cNvPr id="9" name="Rectangle 8"/>
            <p:cNvSpPr/>
            <p:nvPr/>
          </p:nvSpPr>
          <p:spPr>
            <a:xfrm>
              <a:off x="143934" y="3634168"/>
              <a:ext cx="4812436" cy="311159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10266" y="4013201"/>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039579" y="4013195"/>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284222" y="4969960"/>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9337" y="5918270"/>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929502" y="5918264"/>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719615" y="5918264"/>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429049" y="5918258"/>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953997" y="5918252"/>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649131" y="4013201"/>
              <a:ext cx="365760" cy="36338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372364" y="4013201"/>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632191" y="4978433"/>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01151" y="4978433"/>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613913" y="4961493"/>
              <a:ext cx="365759" cy="363389"/>
            </a:xfrm>
            <a:prstGeom prst="rect">
              <a:avLst/>
            </a:prstGeom>
            <a:solidFill>
              <a:schemeClr val="tx1"/>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461951" y="5935198"/>
              <a:ext cx="365760" cy="36338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465483" y="5935192"/>
              <a:ext cx="365760" cy="363389"/>
            </a:xfrm>
            <a:prstGeom prst="ellipse">
              <a:avLst/>
            </a:prstGeom>
            <a:solidFill>
              <a:srgbClr val="00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881272" y="3826901"/>
              <a:ext cx="1344528" cy="84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65295" y="4792090"/>
              <a:ext cx="3170105" cy="846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611841" y="5740431"/>
              <a:ext cx="103814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46589" y="5765801"/>
              <a:ext cx="438907"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58853" y="5757322"/>
              <a:ext cx="42062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3997951" y="5147734"/>
              <a:ext cx="286271"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405339" y="4174067"/>
              <a:ext cx="231404"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884679" y="38269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570479" y="38269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3230899" y="38269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3501837" y="4174067"/>
              <a:ext cx="0" cy="62653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17" idx="0"/>
            </p:cNvCxnSpPr>
            <p:nvPr/>
          </p:nvCxnSpPr>
          <p:spPr>
            <a:xfrm flipH="1">
              <a:off x="4136877" y="5147733"/>
              <a:ext cx="8426" cy="77051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655080" y="574043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611841" y="574043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086881" y="5765802"/>
              <a:ext cx="0" cy="158867"/>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646591" y="5765801"/>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76982" y="5757322"/>
              <a:ext cx="0" cy="168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62093" y="5757322"/>
              <a:ext cx="0" cy="1680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823504"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58260"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65295"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2858354" y="5003794"/>
              <a:ext cx="8426" cy="77051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1615678" y="4792090"/>
              <a:ext cx="365760" cy="1506497"/>
              <a:chOff x="1615678" y="4792090"/>
              <a:chExt cx="365760" cy="1506497"/>
            </a:xfrm>
          </p:grpSpPr>
          <p:sp>
            <p:nvSpPr>
              <p:cNvPr id="57" name="Rectangle 56"/>
              <p:cNvSpPr/>
              <p:nvPr/>
            </p:nvSpPr>
            <p:spPr>
              <a:xfrm>
                <a:off x="1615679" y="4969966"/>
                <a:ext cx="365759" cy="363389"/>
              </a:xfrm>
              <a:prstGeom prst="rect">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1615678" y="5935198"/>
                <a:ext cx="365760" cy="363389"/>
              </a:xfrm>
              <a:prstGeom prst="ellipse">
                <a:avLst/>
              </a:prstGeom>
              <a:solidFill>
                <a:srgbClr val="FFFFFF"/>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1791412" y="4792090"/>
                <a:ext cx="0" cy="186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H="1">
                <a:off x="1791412" y="5333355"/>
                <a:ext cx="1" cy="60184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cxnSp>
          <p:nvCxnSpPr>
            <p:cNvPr id="48" name="Straight Connector 47"/>
            <p:cNvCxnSpPr/>
            <p:nvPr/>
          </p:nvCxnSpPr>
          <p:spPr>
            <a:xfrm>
              <a:off x="673886" y="5341816"/>
              <a:ext cx="6772" cy="42398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988772" y="3962401"/>
              <a:ext cx="457200" cy="4572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endCxn id="23" idx="3"/>
            </p:cNvCxnSpPr>
            <p:nvPr/>
          </p:nvCxnSpPr>
          <p:spPr>
            <a:xfrm flipV="1">
              <a:off x="4319756" y="6245370"/>
              <a:ext cx="195759" cy="214697"/>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2319873" y="3979329"/>
              <a:ext cx="457200" cy="45720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121637" y="4411134"/>
              <a:ext cx="902811" cy="423193"/>
            </a:xfrm>
            <a:prstGeom prst="rect">
              <a:avLst/>
            </a:prstGeom>
            <a:noFill/>
          </p:spPr>
          <p:txBody>
            <a:bodyPr wrap="none" rtlCol="0">
              <a:spAutoFit/>
            </a:bodyPr>
            <a:lstStyle/>
            <a:p>
              <a:pPr algn="ctr">
                <a:lnSpc>
                  <a:spcPct val="70000"/>
                </a:lnSpc>
              </a:pPr>
              <a:r>
                <a:rPr lang="en-US" sz="1000" dirty="0" smtClean="0"/>
                <a:t>breast cancer</a:t>
              </a:r>
            </a:p>
            <a:p>
              <a:pPr algn="ctr">
                <a:lnSpc>
                  <a:spcPct val="70000"/>
                </a:lnSpc>
              </a:pPr>
              <a:r>
                <a:rPr lang="en-US" sz="1000" dirty="0"/>
                <a:t>d</a:t>
              </a:r>
              <a:r>
                <a:rPr lang="en-US" sz="1000" dirty="0" smtClean="0"/>
                <a:t>x 45 y</a:t>
              </a:r>
            </a:p>
            <a:p>
              <a:pPr algn="ctr">
                <a:lnSpc>
                  <a:spcPct val="70000"/>
                </a:lnSpc>
              </a:pPr>
              <a:r>
                <a:rPr lang="en-US" sz="1000" dirty="0" smtClean="0"/>
                <a:t>d. 54 y</a:t>
              </a:r>
              <a:endParaRPr lang="en-US" sz="1000" dirty="0"/>
            </a:p>
          </p:txBody>
        </p:sp>
        <p:sp>
          <p:nvSpPr>
            <p:cNvPr id="53" name="TextBox 52"/>
            <p:cNvSpPr txBox="1"/>
            <p:nvPr/>
          </p:nvSpPr>
          <p:spPr>
            <a:xfrm>
              <a:off x="601068" y="5263115"/>
              <a:ext cx="1031051" cy="530915"/>
            </a:xfrm>
            <a:prstGeom prst="rect">
              <a:avLst/>
            </a:prstGeom>
            <a:noFill/>
          </p:spPr>
          <p:txBody>
            <a:bodyPr wrap="none" rtlCol="0">
              <a:spAutoFit/>
            </a:bodyPr>
            <a:lstStyle/>
            <a:p>
              <a:pPr algn="ctr">
                <a:lnSpc>
                  <a:spcPct val="70000"/>
                </a:lnSpc>
              </a:pPr>
              <a:r>
                <a:rPr lang="en-US" sz="1000" dirty="0" smtClean="0"/>
                <a:t>bilateral </a:t>
              </a:r>
            </a:p>
            <a:p>
              <a:pPr algn="ctr">
                <a:lnSpc>
                  <a:spcPct val="70000"/>
                </a:lnSpc>
              </a:pPr>
              <a:r>
                <a:rPr lang="en-US" sz="1000" dirty="0" smtClean="0"/>
                <a:t>breast cancer</a:t>
              </a:r>
            </a:p>
            <a:p>
              <a:pPr algn="ctr">
                <a:lnSpc>
                  <a:spcPct val="70000"/>
                </a:lnSpc>
              </a:pPr>
              <a:r>
                <a:rPr lang="en-US" sz="1000" dirty="0" smtClean="0"/>
                <a:t>dx 37 y and 42 y</a:t>
              </a:r>
            </a:p>
            <a:p>
              <a:pPr algn="ctr">
                <a:lnSpc>
                  <a:spcPct val="70000"/>
                </a:lnSpc>
              </a:pPr>
              <a:r>
                <a:rPr lang="en-US" sz="1000" dirty="0" smtClean="0"/>
                <a:t>currently 68 y</a:t>
              </a:r>
              <a:endParaRPr lang="en-US" sz="1000" dirty="0"/>
            </a:p>
          </p:txBody>
        </p:sp>
        <p:sp>
          <p:nvSpPr>
            <p:cNvPr id="54" name="TextBox 53"/>
            <p:cNvSpPr txBox="1"/>
            <p:nvPr/>
          </p:nvSpPr>
          <p:spPr>
            <a:xfrm>
              <a:off x="2030549" y="5274762"/>
              <a:ext cx="915635" cy="530915"/>
            </a:xfrm>
            <a:prstGeom prst="rect">
              <a:avLst/>
            </a:prstGeom>
            <a:noFill/>
          </p:spPr>
          <p:txBody>
            <a:bodyPr wrap="none" rtlCol="0">
              <a:spAutoFit/>
            </a:bodyPr>
            <a:lstStyle/>
            <a:p>
              <a:pPr algn="ctr">
                <a:lnSpc>
                  <a:spcPct val="70000"/>
                </a:lnSpc>
              </a:pPr>
              <a:r>
                <a:rPr lang="en-US" sz="1000" dirty="0" smtClean="0"/>
                <a:t>prostate </a:t>
              </a:r>
            </a:p>
            <a:p>
              <a:pPr algn="ctr">
                <a:lnSpc>
                  <a:spcPct val="70000"/>
                </a:lnSpc>
              </a:pPr>
              <a:r>
                <a:rPr lang="en-US" sz="1000" dirty="0" smtClean="0"/>
                <a:t>cancer</a:t>
              </a:r>
            </a:p>
            <a:p>
              <a:pPr algn="ctr">
                <a:lnSpc>
                  <a:spcPct val="70000"/>
                </a:lnSpc>
              </a:pPr>
              <a:r>
                <a:rPr lang="en-US" sz="1000" dirty="0" smtClean="0"/>
                <a:t>dx 65 y</a:t>
              </a:r>
            </a:p>
            <a:p>
              <a:pPr algn="ctr">
                <a:lnSpc>
                  <a:spcPct val="70000"/>
                </a:lnSpc>
              </a:pPr>
              <a:r>
                <a:rPr lang="en-US" sz="1000" dirty="0" smtClean="0"/>
                <a:t>currently 65 y</a:t>
              </a:r>
              <a:endParaRPr lang="en-US" sz="1000" dirty="0"/>
            </a:p>
          </p:txBody>
        </p:sp>
        <p:sp>
          <p:nvSpPr>
            <p:cNvPr id="55" name="TextBox 54"/>
            <p:cNvSpPr txBox="1"/>
            <p:nvPr/>
          </p:nvSpPr>
          <p:spPr>
            <a:xfrm>
              <a:off x="2199889" y="6290802"/>
              <a:ext cx="915635" cy="423193"/>
            </a:xfrm>
            <a:prstGeom prst="rect">
              <a:avLst/>
            </a:prstGeom>
            <a:noFill/>
          </p:spPr>
          <p:txBody>
            <a:bodyPr wrap="none" rtlCol="0">
              <a:spAutoFit/>
            </a:bodyPr>
            <a:lstStyle/>
            <a:p>
              <a:pPr algn="ctr">
                <a:lnSpc>
                  <a:spcPct val="70000"/>
                </a:lnSpc>
              </a:pPr>
              <a:r>
                <a:rPr lang="en-US" sz="1000" dirty="0" smtClean="0"/>
                <a:t>breast cancer</a:t>
              </a:r>
            </a:p>
            <a:p>
              <a:pPr algn="ctr">
                <a:lnSpc>
                  <a:spcPct val="70000"/>
                </a:lnSpc>
              </a:pPr>
              <a:r>
                <a:rPr lang="en-US" sz="1000" dirty="0" smtClean="0"/>
                <a:t>dx 28 y</a:t>
              </a:r>
            </a:p>
            <a:p>
              <a:pPr algn="ctr">
                <a:lnSpc>
                  <a:spcPct val="70000"/>
                </a:lnSpc>
              </a:pPr>
              <a:r>
                <a:rPr lang="en-US" sz="1000" dirty="0" smtClean="0"/>
                <a:t>currently 30 y</a:t>
              </a:r>
              <a:endParaRPr lang="en-US" sz="1000" dirty="0"/>
            </a:p>
          </p:txBody>
        </p:sp>
        <p:sp>
          <p:nvSpPr>
            <p:cNvPr id="56" name="TextBox 55"/>
            <p:cNvSpPr txBox="1"/>
            <p:nvPr/>
          </p:nvSpPr>
          <p:spPr>
            <a:xfrm>
              <a:off x="3258120" y="5317238"/>
              <a:ext cx="915635" cy="423193"/>
            </a:xfrm>
            <a:prstGeom prst="rect">
              <a:avLst/>
            </a:prstGeom>
            <a:noFill/>
          </p:spPr>
          <p:txBody>
            <a:bodyPr wrap="none" rtlCol="0">
              <a:spAutoFit/>
            </a:bodyPr>
            <a:lstStyle/>
            <a:p>
              <a:pPr algn="ctr">
                <a:lnSpc>
                  <a:spcPct val="70000"/>
                </a:lnSpc>
              </a:pPr>
              <a:r>
                <a:rPr lang="en-US" sz="1000" dirty="0" smtClean="0"/>
                <a:t>breast cancer</a:t>
              </a:r>
            </a:p>
            <a:p>
              <a:pPr algn="ctr">
                <a:lnSpc>
                  <a:spcPct val="70000"/>
                </a:lnSpc>
              </a:pPr>
              <a:r>
                <a:rPr lang="en-US" sz="1000" dirty="0" smtClean="0"/>
                <a:t>dx 32 y</a:t>
              </a:r>
            </a:p>
            <a:p>
              <a:pPr algn="ctr">
                <a:lnSpc>
                  <a:spcPct val="70000"/>
                </a:lnSpc>
              </a:pPr>
              <a:r>
                <a:rPr lang="en-US" sz="1000" dirty="0" smtClean="0"/>
                <a:t>currently 62 y</a:t>
              </a:r>
              <a:endParaRPr lang="en-US" sz="1000" dirty="0"/>
            </a:p>
          </p:txBody>
        </p:sp>
      </p:grpSp>
    </p:spTree>
    <p:custDataLst>
      <p:tags r:id="rId1"/>
    </p:custDataLst>
    <p:extLst>
      <p:ext uri="{BB962C8B-B14F-4D97-AF65-F5344CB8AC3E}">
        <p14:creationId xmlns:p14="http://schemas.microsoft.com/office/powerpoint/2010/main" val="6763414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Arial"/>
                <a:cs typeface="Arial"/>
              </a:rPr>
              <a:t>Autosomal</a:t>
            </a:r>
            <a:r>
              <a:rPr lang="en-US" dirty="0" smtClean="0">
                <a:latin typeface="Arial"/>
                <a:cs typeface="Arial"/>
              </a:rPr>
              <a:t> Dominant calculation</a:t>
            </a:r>
            <a:endParaRPr lang="en-US" dirty="0">
              <a:latin typeface="Arial"/>
              <a:cs typeface="Arial"/>
            </a:endParaRPr>
          </a:p>
        </p:txBody>
      </p:sp>
      <p:sp>
        <p:nvSpPr>
          <p:cNvPr id="3" name="Content Placeholder 2"/>
          <p:cNvSpPr>
            <a:spLocks noGrp="1"/>
          </p:cNvSpPr>
          <p:nvPr>
            <p:ph idx="1"/>
          </p:nvPr>
        </p:nvSpPr>
        <p:spPr>
          <a:xfrm>
            <a:off x="4615014" y="3208817"/>
            <a:ext cx="4528986" cy="4390094"/>
          </a:xfrm>
        </p:spPr>
        <p:txBody>
          <a:bodyPr/>
          <a:lstStyle/>
          <a:p>
            <a:pPr>
              <a:buNone/>
            </a:pPr>
            <a:r>
              <a:rPr lang="en-US" dirty="0" smtClean="0">
                <a:solidFill>
                  <a:srgbClr val="FF0000"/>
                </a:solidFill>
                <a:latin typeface="Arial"/>
                <a:cs typeface="Arial"/>
              </a:rPr>
              <a:t>	Correct answer: </a:t>
            </a:r>
            <a:r>
              <a:rPr lang="en-US" b="1" dirty="0" smtClean="0">
                <a:solidFill>
                  <a:srgbClr val="FF0000"/>
                </a:solidFill>
                <a:latin typeface="Arial"/>
                <a:cs typeface="Arial"/>
              </a:rPr>
              <a:t>50%</a:t>
            </a:r>
            <a:r>
              <a:rPr lang="en-US" dirty="0" smtClean="0">
                <a:solidFill>
                  <a:srgbClr val="FF0000"/>
                </a:solidFill>
                <a:latin typeface="Arial"/>
                <a:cs typeface="Arial"/>
              </a:rPr>
              <a:t> chance of inheriting the same mutation </a:t>
            </a:r>
          </a:p>
          <a:p>
            <a:pPr>
              <a:buNone/>
            </a:pPr>
            <a:endParaRPr lang="en-US" dirty="0" smtClean="0">
              <a:solidFill>
                <a:srgbClr val="FF0000"/>
              </a:solidFill>
              <a:latin typeface="Arial"/>
              <a:cs typeface="Arial"/>
            </a:endParaRPr>
          </a:p>
          <a:p>
            <a:pPr>
              <a:buNone/>
            </a:pPr>
            <a:r>
              <a:rPr lang="en-US" dirty="0" smtClean="0">
                <a:solidFill>
                  <a:srgbClr val="FF0000"/>
                </a:solidFill>
                <a:latin typeface="Arial"/>
                <a:cs typeface="Arial"/>
              </a:rPr>
              <a:t>	</a:t>
            </a:r>
            <a:endParaRPr lang="en-US" dirty="0">
              <a:solidFill>
                <a:srgbClr val="FF0000"/>
              </a:solidFill>
              <a:latin typeface="Arial"/>
              <a:cs typeface="Arial"/>
            </a:endParaRPr>
          </a:p>
        </p:txBody>
      </p:sp>
      <p:sp>
        <p:nvSpPr>
          <p:cNvPr id="4" name="Slide Number Placeholder 3"/>
          <p:cNvSpPr>
            <a:spLocks noGrp="1"/>
          </p:cNvSpPr>
          <p:nvPr>
            <p:ph type="sldNum" sz="quarter" idx="12"/>
          </p:nvPr>
        </p:nvSpPr>
        <p:spPr/>
        <p:txBody>
          <a:bodyPr/>
          <a:lstStyle/>
          <a:p>
            <a:fld id="{AAEB593B-49CE-FC41-AD9F-54B94029A416}" type="slidenum">
              <a:rPr lang="en-US" smtClean="0"/>
              <a:pPr/>
              <a:t>9</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32134025"/>
              </p:ext>
            </p:extLst>
          </p:nvPr>
        </p:nvGraphicFramePr>
        <p:xfrm>
          <a:off x="1100666" y="2324668"/>
          <a:ext cx="3098799" cy="3349461"/>
        </p:xfrm>
        <a:graphic>
          <a:graphicData uri="http://schemas.openxmlformats.org/drawingml/2006/table">
            <a:tbl>
              <a:tblPr firstRow="1" bandRow="1">
                <a:tableStyleId>{2D5ABB26-0587-4C30-8999-92F81FD0307C}</a:tableStyleId>
              </a:tblPr>
              <a:tblGrid>
                <a:gridCol w="485421"/>
                <a:gridCol w="1306689"/>
                <a:gridCol w="1306689"/>
              </a:tblGrid>
              <a:tr h="566749">
                <a:tc>
                  <a:txBody>
                    <a:bodyPr/>
                    <a:lstStyle/>
                    <a:p>
                      <a:pPr algn="ctr"/>
                      <a:endParaRPr lang="en-US" dirty="0"/>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algn="ctr"/>
                      <a:r>
                        <a:rPr lang="en-US" sz="2400" b="1" dirty="0" smtClean="0"/>
                        <a:t>A</a:t>
                      </a:r>
                      <a:endParaRPr lang="en-US" sz="2400" b="1" dirty="0"/>
                    </a:p>
                  </a:txBody>
                  <a:tcP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smtClean="0"/>
                        <a:t>a</a:t>
                      </a:r>
                      <a:endParaRPr lang="en-US" sz="2400" b="1"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91356">
                <a:tc>
                  <a:txBody>
                    <a:bodyPr/>
                    <a:lstStyle/>
                    <a:p>
                      <a:pPr algn="ctr"/>
                      <a:endParaRPr lang="en-US" sz="2400" b="1" dirty="0" smtClean="0"/>
                    </a:p>
                    <a:p>
                      <a:pPr algn="ctr"/>
                      <a:r>
                        <a:rPr lang="en-US" sz="2400" b="1" dirty="0" smtClean="0"/>
                        <a:t>a</a:t>
                      </a:r>
                      <a:endParaRPr lang="en-US" sz="2400" b="1"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a:txBody>
                    <a:bodyPr/>
                    <a:lstStyle/>
                    <a:p>
                      <a:pPr algn="ctr"/>
                      <a:r>
                        <a:rPr lang="en-US" sz="2400" b="1" dirty="0" err="1" smtClean="0"/>
                        <a:t>Aa</a:t>
                      </a:r>
                      <a:endParaRPr lang="en-US" sz="2400" b="1" dirty="0" smtClean="0"/>
                    </a:p>
                    <a:p>
                      <a:pPr algn="ctr"/>
                      <a:endParaRPr lang="en-US" dirty="0" smtClean="0"/>
                    </a:p>
                    <a:p>
                      <a:pPr algn="ctr"/>
                      <a:r>
                        <a:rPr lang="en-US" dirty="0" smtClean="0">
                          <a:solidFill>
                            <a:srgbClr val="FF0000"/>
                          </a:solidFill>
                        </a:rPr>
                        <a:t>Affected Child</a:t>
                      </a:r>
                      <a:endParaRPr lang="en-US"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err="1" smtClean="0"/>
                        <a:t>aa</a:t>
                      </a:r>
                      <a:endParaRPr lang="en-US" sz="2400" b="1" dirty="0" smtClean="0"/>
                    </a:p>
                    <a:p>
                      <a:pPr algn="ctr"/>
                      <a:endParaRPr lang="en-US" dirty="0" smtClean="0"/>
                    </a:p>
                    <a:p>
                      <a:pPr algn="ctr"/>
                      <a:r>
                        <a:rPr lang="en-US" dirty="0" smtClean="0"/>
                        <a:t>Normal</a:t>
                      </a:r>
                      <a:r>
                        <a:rPr lang="en-US" baseline="0" dirty="0" smtClean="0"/>
                        <a:t> Child</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1391356">
                <a:tc>
                  <a:txBody>
                    <a:bodyPr/>
                    <a:lstStyle/>
                    <a:p>
                      <a:pPr algn="ctr"/>
                      <a:endParaRPr lang="en-US" sz="2400" b="1" dirty="0" smtClean="0"/>
                    </a:p>
                    <a:p>
                      <a:pPr algn="ctr"/>
                      <a:r>
                        <a:rPr lang="en-US" sz="2400" b="1" dirty="0" smtClean="0"/>
                        <a:t>a</a:t>
                      </a:r>
                      <a:endParaRPr lang="en-US" sz="2400" b="1" dirty="0"/>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tc>
                  <a:txBody>
                    <a:bodyPr/>
                    <a:lstStyle/>
                    <a:p>
                      <a:pPr algn="ctr"/>
                      <a:r>
                        <a:rPr lang="en-US" sz="2400" b="1" dirty="0" err="1" smtClean="0"/>
                        <a:t>Aa</a:t>
                      </a:r>
                      <a:endParaRPr lang="en-US" sz="2400" b="1" dirty="0" smtClean="0"/>
                    </a:p>
                    <a:p>
                      <a:pPr algn="ctr"/>
                      <a:endParaRPr lang="en-US" dirty="0" smtClean="0"/>
                    </a:p>
                    <a:p>
                      <a:pPr algn="ctr"/>
                      <a:r>
                        <a:rPr lang="en-US" dirty="0" smtClean="0">
                          <a:solidFill>
                            <a:srgbClr val="FF0000"/>
                          </a:solidFill>
                        </a:rPr>
                        <a:t>Affected Child</a:t>
                      </a:r>
                      <a:endParaRPr lang="en-US"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2400" b="1" dirty="0" err="1" smtClean="0"/>
                        <a:t>aa</a:t>
                      </a:r>
                      <a:endParaRPr lang="en-US" sz="2400" b="1" dirty="0" smtClean="0"/>
                    </a:p>
                    <a:p>
                      <a:pPr algn="ctr"/>
                      <a:endParaRPr lang="en-US" dirty="0" smtClean="0"/>
                    </a:p>
                    <a:p>
                      <a:pPr algn="ctr"/>
                      <a:r>
                        <a:rPr lang="en-US" dirty="0" smtClean="0"/>
                        <a:t>Normal</a:t>
                      </a:r>
                      <a:r>
                        <a:rPr lang="en-US" baseline="0" dirty="0" smtClean="0"/>
                        <a:t> Child</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sp>
        <p:nvSpPr>
          <p:cNvPr id="7" name="TextBox 6"/>
          <p:cNvSpPr txBox="1"/>
          <p:nvPr/>
        </p:nvSpPr>
        <p:spPr>
          <a:xfrm>
            <a:off x="731334" y="1955797"/>
            <a:ext cx="3468132" cy="369332"/>
          </a:xfrm>
          <a:prstGeom prst="rect">
            <a:avLst/>
          </a:prstGeom>
          <a:solidFill>
            <a:srgbClr val="FFFFFF"/>
          </a:solidFill>
        </p:spPr>
        <p:txBody>
          <a:bodyPr wrap="square" rtlCol="0">
            <a:spAutoFit/>
          </a:bodyPr>
          <a:lstStyle/>
          <a:p>
            <a:pPr algn="ctr"/>
            <a:r>
              <a:rPr lang="en-US" dirty="0" smtClean="0"/>
              <a:t>                  Affected Parent</a:t>
            </a:r>
            <a:endParaRPr lang="en-US" dirty="0"/>
          </a:p>
        </p:txBody>
      </p:sp>
      <p:sp>
        <p:nvSpPr>
          <p:cNvPr id="8" name="TextBox 7"/>
          <p:cNvSpPr txBox="1"/>
          <p:nvPr/>
        </p:nvSpPr>
        <p:spPr>
          <a:xfrm rot="16200000">
            <a:off x="-763072" y="3810391"/>
            <a:ext cx="3358144" cy="369332"/>
          </a:xfrm>
          <a:prstGeom prst="rect">
            <a:avLst/>
          </a:prstGeom>
          <a:solidFill>
            <a:srgbClr val="FFFFFF"/>
          </a:solidFill>
        </p:spPr>
        <p:txBody>
          <a:bodyPr wrap="square" rtlCol="0">
            <a:spAutoFit/>
          </a:bodyPr>
          <a:lstStyle/>
          <a:p>
            <a:pPr algn="ctr"/>
            <a:r>
              <a:rPr lang="en-US" dirty="0" smtClean="0"/>
              <a:t>Normal Parent</a:t>
            </a:r>
            <a:endParaRPr lang="en-US" dirty="0"/>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ID" val="42DEE78B93324F2394C17FA711A521F9"/>
  <p:tag name="SLIDEORDER" val="1"/>
  <p:tag name="SLIDETYPE" val="Q"/>
  <p:tag name="DEMOGRAPHIC" val="False"/>
  <p:tag name="SPEEDSCORING" val="False"/>
  <p:tag name="CORRECTPOINTVALUE" val="100"/>
  <p:tag name="INCORRECTPOINTVALUE" val="0"/>
  <p:tag name="ZEROBASED" val="False"/>
  <p:tag name="DELIMITERS" val="3.1"/>
  <p:tag name="SLIDEGUID" val="456AF3240CC511DDB7B30017F2E00947"/>
  <p:tag name="VALUES" val="Correct|smicln|Incorrect|smicln|Incorrect|smicln|Incorrect|smicln|Incorrect"/>
  <p:tag name="ANSWERSALIAS" val="Moderate change in target size|smicln|Large scale change in target size|smicln|Complete gene deletion|smicln|Change in methylation status|smicln|Aneuploidy"/>
  <p:tag name="QUESTIONTEXT" val="Class poll: Which of the following can be detected by a PCR-based test?"/>
  <p:tag name="QUESTIONALIAS" val="Class poll: Which of the following can be detected by a PCR-based test?"/>
  <p:tag name="RESPONSESGATHERED" val="True"/>
  <p:tag name="ANIMREMOVED" val="False"/>
</p:tagLst>
</file>

<file path=ppt/tags/tag10.xml><?xml version="1.0" encoding="utf-8"?>
<p:tagLst xmlns:a="http://schemas.openxmlformats.org/drawingml/2006/main" xmlns:r="http://schemas.openxmlformats.org/officeDocument/2006/relationships" xmlns:p="http://schemas.openxmlformats.org/presentationml/2006/main">
  <p:tag name="TEXTLENGTH" val="131"/>
  <p:tag name="FONTSIZE" val="32"/>
  <p:tag name="BULLETTYPE" val="3"/>
  <p:tag name="ANSWERCOUNT" val="5"/>
  <p:tag name="ANSWERTEXT" val="Moderate change in target size&#10;Large scale change in target size&#10;Complete gene deletion&#10;Change in methylation status&#10;Aneuploidy"/>
</p:tagLst>
</file>

<file path=ppt/tags/tag2.xml><?xml version="1.0" encoding="utf-8"?>
<p:tagLst xmlns:a="http://schemas.openxmlformats.org/drawingml/2006/main" xmlns:r="http://schemas.openxmlformats.org/officeDocument/2006/relationships" xmlns:p="http://schemas.openxmlformats.org/presentationml/2006/main">
  <p:tag name="TEXTLENGTH" val="131"/>
  <p:tag name="FONTSIZE" val="32"/>
  <p:tag name="BULLETTYPE" val="3"/>
  <p:tag name="ANSWERCOUNT" val="5"/>
  <p:tag name="ANSWERTEXT" val="Moderate change in target size&#10;Large scale change in target size&#10;Complete gene deletion&#10;Change in methylation status&#10;Aneuploidy"/>
</p:tagLst>
</file>

<file path=ppt/tags/tag3.xml><?xml version="1.0" encoding="utf-8"?>
<p:tagLst xmlns:a="http://schemas.openxmlformats.org/drawingml/2006/main" xmlns:r="http://schemas.openxmlformats.org/officeDocument/2006/relationships" xmlns:p="http://schemas.openxmlformats.org/presentationml/2006/main">
  <p:tag name="SLIDEID" val="42DEE78B93324F2394C17FA711A521F9"/>
  <p:tag name="SLIDEORDER" val="1"/>
  <p:tag name="SLIDETYPE" val="Q"/>
  <p:tag name="DEMOGRAPHIC" val="False"/>
  <p:tag name="SPEEDSCORING" val="False"/>
  <p:tag name="CORRECTPOINTVALUE" val="100"/>
  <p:tag name="INCORRECTPOINTVALUE" val="0"/>
  <p:tag name="ZEROBASED" val="False"/>
  <p:tag name="DELIMITERS" val="3.1"/>
  <p:tag name="SLIDEGUID" val="456AF3240CC511DDB7B30017F2E00947"/>
  <p:tag name="VALUES" val="Correct|smicln|Incorrect|smicln|Incorrect|smicln|Incorrect|smicln|Incorrect"/>
  <p:tag name="ANSWERSALIAS" val="Moderate change in target size|smicln|Large scale change in target size|smicln|Complete gene deletion|smicln|Change in methylation status|smicln|Aneuploidy"/>
  <p:tag name="QUESTIONTEXT" val="Class poll: Which of the following can be detected by a PCR-based test?"/>
  <p:tag name="QUESTIONALIAS" val="Class poll: Which of the following can be detected by a PCR-based test?"/>
  <p:tag name="RESPONSESGATHERED" val="True"/>
  <p:tag name="ANIMREMOVED" val="False"/>
</p:tagLst>
</file>

<file path=ppt/tags/tag4.xml><?xml version="1.0" encoding="utf-8"?>
<p:tagLst xmlns:a="http://schemas.openxmlformats.org/drawingml/2006/main" xmlns:r="http://schemas.openxmlformats.org/officeDocument/2006/relationships" xmlns:p="http://schemas.openxmlformats.org/presentationml/2006/main">
  <p:tag name="TEXTLENGTH" val="131"/>
  <p:tag name="FONTSIZE" val="32"/>
  <p:tag name="BULLETTYPE" val="3"/>
  <p:tag name="ANSWERCOUNT" val="5"/>
  <p:tag name="ANSWERTEXT" val="Moderate change in target size&#10;Large scale change in target size&#10;Complete gene deletion&#10;Change in methylation status&#10;Aneuploidy"/>
</p:tagLst>
</file>

<file path=ppt/tags/tag5.xml><?xml version="1.0" encoding="utf-8"?>
<p:tagLst xmlns:a="http://schemas.openxmlformats.org/drawingml/2006/main" xmlns:r="http://schemas.openxmlformats.org/officeDocument/2006/relationships" xmlns:p="http://schemas.openxmlformats.org/presentationml/2006/main">
  <p:tag name="SLIDEID" val="42DEE78B93324F2394C17FA711A521F9"/>
  <p:tag name="SLIDEORDER" val="1"/>
  <p:tag name="SLIDETYPE" val="Q"/>
  <p:tag name="DEMOGRAPHIC" val="False"/>
  <p:tag name="SPEEDSCORING" val="False"/>
  <p:tag name="CORRECTPOINTVALUE" val="100"/>
  <p:tag name="INCORRECTPOINTVALUE" val="0"/>
  <p:tag name="ZEROBASED" val="False"/>
  <p:tag name="DELIMITERS" val="3.1"/>
  <p:tag name="SLIDEGUID" val="456AF3240CC511DDB7B30017F2E00947"/>
  <p:tag name="VALUES" val="Correct|smicln|Incorrect|smicln|Incorrect|smicln|Incorrect|smicln|Incorrect"/>
  <p:tag name="ANSWERSALIAS" val="Moderate change in target size|smicln|Large scale change in target size|smicln|Complete gene deletion|smicln|Change in methylation status|smicln|Aneuploidy"/>
  <p:tag name="QUESTIONTEXT" val="Class poll: Which of the following can be detected by a PCR-based test?"/>
  <p:tag name="QUESTIONALIAS" val="Class poll: Which of the following can be detected by a PCR-based test?"/>
  <p:tag name="RESPONSESGATHERED" val="True"/>
  <p:tag name="ANIMREMOVED" val="False"/>
</p:tagLst>
</file>

<file path=ppt/tags/tag6.xml><?xml version="1.0" encoding="utf-8"?>
<p:tagLst xmlns:a="http://schemas.openxmlformats.org/drawingml/2006/main" xmlns:r="http://schemas.openxmlformats.org/officeDocument/2006/relationships" xmlns:p="http://schemas.openxmlformats.org/presentationml/2006/main">
  <p:tag name="TEXTLENGTH" val="131"/>
  <p:tag name="FONTSIZE" val="32"/>
  <p:tag name="BULLETTYPE" val="3"/>
  <p:tag name="ANSWERCOUNT" val="5"/>
  <p:tag name="ANSWERTEXT" val="Moderate change in target size&#10;Large scale change in target size&#10;Complete gene deletion&#10;Change in methylation status&#10;Aneuploidy"/>
</p:tagLst>
</file>

<file path=ppt/tags/tag7.xml><?xml version="1.0" encoding="utf-8"?>
<p:tagLst xmlns:a="http://schemas.openxmlformats.org/drawingml/2006/main" xmlns:r="http://schemas.openxmlformats.org/officeDocument/2006/relationships" xmlns:p="http://schemas.openxmlformats.org/presentationml/2006/main">
  <p:tag name="SLIDEID" val="42DEE78B93324F2394C17FA711A521F9"/>
  <p:tag name="SLIDEORDER" val="1"/>
  <p:tag name="SLIDETYPE" val="Q"/>
  <p:tag name="DEMOGRAPHIC" val="False"/>
  <p:tag name="SPEEDSCORING" val="False"/>
  <p:tag name="CORRECTPOINTVALUE" val="100"/>
  <p:tag name="INCORRECTPOINTVALUE" val="0"/>
  <p:tag name="ZEROBASED" val="False"/>
  <p:tag name="DELIMITERS" val="3.1"/>
  <p:tag name="SLIDEGUID" val="456AF3240CC511DDB7B30017F2E00947"/>
  <p:tag name="VALUES" val="Correct|smicln|Incorrect|smicln|Incorrect|smicln|Incorrect|smicln|Incorrect"/>
  <p:tag name="ANSWERSALIAS" val="Moderate change in target size|smicln|Large scale change in target size|smicln|Complete gene deletion|smicln|Change in methylation status|smicln|Aneuploidy"/>
  <p:tag name="QUESTIONTEXT" val="Class poll: Which of the following can be detected by a PCR-based test?"/>
  <p:tag name="QUESTIONALIAS" val="Class poll: Which of the following can be detected by a PCR-based test?"/>
  <p:tag name="RESPONSESGATHERED" val="True"/>
  <p:tag name="ANIMREMOVED" val="False"/>
</p:tagLst>
</file>

<file path=ppt/tags/tag8.xml><?xml version="1.0" encoding="utf-8"?>
<p:tagLst xmlns:a="http://schemas.openxmlformats.org/drawingml/2006/main" xmlns:r="http://schemas.openxmlformats.org/officeDocument/2006/relationships" xmlns:p="http://schemas.openxmlformats.org/presentationml/2006/main">
  <p:tag name="TEXTLENGTH" val="131"/>
  <p:tag name="FONTSIZE" val="32"/>
  <p:tag name="BULLETTYPE" val="3"/>
  <p:tag name="ANSWERCOUNT" val="5"/>
  <p:tag name="ANSWERTEXT" val="Moderate change in target size&#10;Large scale change in target size&#10;Complete gene deletion&#10;Change in methylation status&#10;Aneuploidy"/>
</p:tagLst>
</file>

<file path=ppt/tags/tag9.xml><?xml version="1.0" encoding="utf-8"?>
<p:tagLst xmlns:a="http://schemas.openxmlformats.org/drawingml/2006/main" xmlns:r="http://schemas.openxmlformats.org/officeDocument/2006/relationships" xmlns:p="http://schemas.openxmlformats.org/presentationml/2006/main">
  <p:tag name="SLIDEID" val="42DEE78B93324F2394C17FA711A521F9"/>
  <p:tag name="SLIDEORDER" val="1"/>
  <p:tag name="SLIDETYPE" val="Q"/>
  <p:tag name="DEMOGRAPHIC" val="False"/>
  <p:tag name="SPEEDSCORING" val="False"/>
  <p:tag name="CORRECTPOINTVALUE" val="100"/>
  <p:tag name="INCORRECTPOINTVALUE" val="0"/>
  <p:tag name="ZEROBASED" val="False"/>
  <p:tag name="DELIMITERS" val="3.1"/>
  <p:tag name="SLIDEGUID" val="456AF3240CC511DDB7B30017F2E00947"/>
  <p:tag name="VALUES" val="Correct|smicln|Incorrect|smicln|Incorrect|smicln|Incorrect|smicln|Incorrect"/>
  <p:tag name="ANSWERSALIAS" val="Moderate change in target size|smicln|Large scale change in target size|smicln|Complete gene deletion|smicln|Change in methylation status|smicln|Aneuploidy"/>
  <p:tag name="QUESTIONTEXT" val="Class poll: Which of the following can be detected by a PCR-based test?"/>
  <p:tag name="QUESTIONALIAS" val="Class poll: Which of the following can be detected by a PCR-based test?"/>
  <p:tag name="RESPONSESGATHERED" val="True"/>
  <p:tag name="ANIMREMOVED"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1814</TotalTime>
  <Words>3422</Words>
  <Application>Microsoft Macintosh PowerPoint</Application>
  <PresentationFormat>On-screen Show (4:3)</PresentationFormat>
  <Paragraphs>387</Paragraphs>
  <Slides>34</Slides>
  <Notes>29</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vt:lpstr>
      <vt:lpstr>Learning Objectives</vt:lpstr>
      <vt:lpstr>Population Genetics Roadmap</vt:lpstr>
      <vt:lpstr>PowerPoint Presentation</vt:lpstr>
      <vt:lpstr>2 main approaches to genetic testing</vt:lpstr>
      <vt:lpstr>2 main approaches to genetic testing</vt:lpstr>
      <vt:lpstr>Case 1</vt:lpstr>
      <vt:lpstr>Class poll What is Dominique’s risk of having inherited the gene mutation in this pedigree that predisposes an individual to hereditary early-onset breast cancer?</vt:lpstr>
      <vt:lpstr>Autosomal Dominant calculation</vt:lpstr>
      <vt:lpstr>The case continues…</vt:lpstr>
      <vt:lpstr>PowerPoint Presentation</vt:lpstr>
      <vt:lpstr>Dominique decides to consult a medical geneticist and have her BRCA1 and BRCA2 genes sequenced</vt:lpstr>
      <vt:lpstr>Dominique’s Test Results</vt:lpstr>
      <vt:lpstr>PowerPoint Presentation</vt:lpstr>
      <vt:lpstr>Class poll:  Dominique meets with her medical geneticist to discuss options regarding her BRCA1 test results. If you were in Dominique’s shoes, what would you do? </vt:lpstr>
      <vt:lpstr>PowerPoint Presentation</vt:lpstr>
      <vt:lpstr>Class poll:  With this new information, if you were Dominique, what would you do? </vt:lpstr>
      <vt:lpstr>PowerPoint Presentation</vt:lpstr>
      <vt:lpstr>American College of Medical Genetics Position Statement</vt:lpstr>
      <vt:lpstr>PowerPoint Presentation</vt:lpstr>
      <vt:lpstr>Number crunching…</vt:lpstr>
      <vt:lpstr>Case 2</vt:lpstr>
      <vt:lpstr>Early-onset Alzheimer’s Disease</vt:lpstr>
      <vt:lpstr>PowerPoint Presentation</vt:lpstr>
      <vt:lpstr>Class poll: Recent studies have revealed that recurrent concussions and traumatic brain injury hastens the onset-time of Alzheimer’s Disease. If you were Enrique and Valentina, Joaquin’s parents, would you…</vt:lpstr>
      <vt:lpstr>American College of Medical Genetics Position Statement</vt:lpstr>
      <vt:lpstr>American College of Medical Genetics Position Statement</vt:lpstr>
      <vt:lpstr>Incidental Findings</vt:lpstr>
      <vt:lpstr>Incidental Findings, cont’d</vt:lpstr>
      <vt:lpstr>Class poll:  If the frequency of cystic fibrosis in the medical student population is 1/2500, what is the frequency of heterozygote carriers for cystic fibrosis in this population?</vt:lpstr>
      <vt:lpstr>Using our Hardy-Weinberg framework</vt:lpstr>
      <vt:lpstr>PowerPoint Presentation</vt:lpstr>
      <vt:lpstr>In conclusion…the best of both worlds?</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Katherine Larabee</dc:creator>
  <cp:lastModifiedBy>Shoumita Dasgupta</cp:lastModifiedBy>
  <cp:revision>99</cp:revision>
  <cp:lastPrinted>2013-07-24T16:45:05Z</cp:lastPrinted>
  <dcterms:created xsi:type="dcterms:W3CDTF">2013-02-12T00:48:29Z</dcterms:created>
  <dcterms:modified xsi:type="dcterms:W3CDTF">2013-07-30T19:32:02Z</dcterms:modified>
</cp:coreProperties>
</file>