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6" r:id="rId2"/>
    <p:sldId id="257" r:id="rId3"/>
    <p:sldId id="311" r:id="rId4"/>
    <p:sldId id="258" r:id="rId5"/>
    <p:sldId id="318" r:id="rId6"/>
    <p:sldId id="259" r:id="rId7"/>
    <p:sldId id="309" r:id="rId8"/>
    <p:sldId id="307" r:id="rId9"/>
    <p:sldId id="260" r:id="rId10"/>
    <p:sldId id="320" r:id="rId11"/>
    <p:sldId id="261" r:id="rId12"/>
    <p:sldId id="276" r:id="rId13"/>
    <p:sldId id="263" r:id="rId14"/>
    <p:sldId id="265" r:id="rId15"/>
    <p:sldId id="269" r:id="rId16"/>
    <p:sldId id="272" r:id="rId17"/>
    <p:sldId id="273" r:id="rId18"/>
    <p:sldId id="274" r:id="rId19"/>
    <p:sldId id="275" r:id="rId20"/>
    <p:sldId id="319" r:id="rId21"/>
    <p:sldId id="277" r:id="rId22"/>
    <p:sldId id="282" r:id="rId23"/>
    <p:sldId id="278" r:id="rId24"/>
    <p:sldId id="280" r:id="rId25"/>
    <p:sldId id="281" r:id="rId26"/>
    <p:sldId id="283" r:id="rId27"/>
    <p:sldId id="284" r:id="rId28"/>
    <p:sldId id="285" r:id="rId29"/>
    <p:sldId id="288" r:id="rId30"/>
    <p:sldId id="287" r:id="rId31"/>
    <p:sldId id="301" r:id="rId32"/>
    <p:sldId id="302" r:id="rId33"/>
    <p:sldId id="303" r:id="rId34"/>
    <p:sldId id="304" r:id="rId35"/>
    <p:sldId id="289" r:id="rId36"/>
    <p:sldId id="293" r:id="rId37"/>
    <p:sldId id="296" r:id="rId38"/>
    <p:sldId id="290" r:id="rId39"/>
    <p:sldId id="294" r:id="rId40"/>
    <p:sldId id="312" r:id="rId41"/>
    <p:sldId id="315" r:id="rId42"/>
    <p:sldId id="316" r:id="rId43"/>
    <p:sldId id="313" r:id="rId44"/>
  </p:sldIdLst>
  <p:sldSz cx="12161838" cy="6858000"/>
  <p:notesSz cx="6858000" cy="9144000"/>
  <p:defaultTextStyle>
    <a:defPPr>
      <a:defRPr lang="en-US"/>
    </a:defPPr>
    <a:lvl1pPr marL="0" algn="l" defTabSz="976305" rtl="0" eaLnBrk="1" latinLnBrk="0" hangingPunct="1">
      <a:defRPr sz="1900" kern="1200">
        <a:solidFill>
          <a:schemeClr val="tx1"/>
        </a:solidFill>
        <a:latin typeface="+mn-lt"/>
        <a:ea typeface="+mn-ea"/>
        <a:cs typeface="+mn-cs"/>
      </a:defRPr>
    </a:lvl1pPr>
    <a:lvl2pPr marL="488152" algn="l" defTabSz="976305" rtl="0" eaLnBrk="1" latinLnBrk="0" hangingPunct="1">
      <a:defRPr sz="1900" kern="1200">
        <a:solidFill>
          <a:schemeClr val="tx1"/>
        </a:solidFill>
        <a:latin typeface="+mn-lt"/>
        <a:ea typeface="+mn-ea"/>
        <a:cs typeface="+mn-cs"/>
      </a:defRPr>
    </a:lvl2pPr>
    <a:lvl3pPr marL="976305" algn="l" defTabSz="976305" rtl="0" eaLnBrk="1" latinLnBrk="0" hangingPunct="1">
      <a:defRPr sz="1900" kern="1200">
        <a:solidFill>
          <a:schemeClr val="tx1"/>
        </a:solidFill>
        <a:latin typeface="+mn-lt"/>
        <a:ea typeface="+mn-ea"/>
        <a:cs typeface="+mn-cs"/>
      </a:defRPr>
    </a:lvl3pPr>
    <a:lvl4pPr marL="1464457" algn="l" defTabSz="976305" rtl="0" eaLnBrk="1" latinLnBrk="0" hangingPunct="1">
      <a:defRPr sz="1900" kern="1200">
        <a:solidFill>
          <a:schemeClr val="tx1"/>
        </a:solidFill>
        <a:latin typeface="+mn-lt"/>
        <a:ea typeface="+mn-ea"/>
        <a:cs typeface="+mn-cs"/>
      </a:defRPr>
    </a:lvl4pPr>
    <a:lvl5pPr marL="1952610" algn="l" defTabSz="976305" rtl="0" eaLnBrk="1" latinLnBrk="0" hangingPunct="1">
      <a:defRPr sz="1900" kern="1200">
        <a:solidFill>
          <a:schemeClr val="tx1"/>
        </a:solidFill>
        <a:latin typeface="+mn-lt"/>
        <a:ea typeface="+mn-ea"/>
        <a:cs typeface="+mn-cs"/>
      </a:defRPr>
    </a:lvl5pPr>
    <a:lvl6pPr marL="2440762" algn="l" defTabSz="976305" rtl="0" eaLnBrk="1" latinLnBrk="0" hangingPunct="1">
      <a:defRPr sz="1900" kern="1200">
        <a:solidFill>
          <a:schemeClr val="tx1"/>
        </a:solidFill>
        <a:latin typeface="+mn-lt"/>
        <a:ea typeface="+mn-ea"/>
        <a:cs typeface="+mn-cs"/>
      </a:defRPr>
    </a:lvl6pPr>
    <a:lvl7pPr marL="2928915" algn="l" defTabSz="976305" rtl="0" eaLnBrk="1" latinLnBrk="0" hangingPunct="1">
      <a:defRPr sz="1900" kern="1200">
        <a:solidFill>
          <a:schemeClr val="tx1"/>
        </a:solidFill>
        <a:latin typeface="+mn-lt"/>
        <a:ea typeface="+mn-ea"/>
        <a:cs typeface="+mn-cs"/>
      </a:defRPr>
    </a:lvl7pPr>
    <a:lvl8pPr marL="3417067" algn="l" defTabSz="976305" rtl="0" eaLnBrk="1" latinLnBrk="0" hangingPunct="1">
      <a:defRPr sz="1900" kern="1200">
        <a:solidFill>
          <a:schemeClr val="tx1"/>
        </a:solidFill>
        <a:latin typeface="+mn-lt"/>
        <a:ea typeface="+mn-ea"/>
        <a:cs typeface="+mn-cs"/>
      </a:defRPr>
    </a:lvl8pPr>
    <a:lvl9pPr marL="3905220" algn="l" defTabSz="976305"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unn"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0" autoAdjust="0"/>
    <p:restoredTop sz="87965" autoAdjust="0"/>
  </p:normalViewPr>
  <p:slideViewPr>
    <p:cSldViewPr snapToGrid="0">
      <p:cViewPr>
        <p:scale>
          <a:sx n="80" d="100"/>
          <a:sy n="80" d="100"/>
        </p:scale>
        <p:origin x="-900" y="-59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B122B-7308-49D9-BD65-1D94F0AF9506}" type="datetimeFigureOut">
              <a:rPr lang="en-US" smtClean="0"/>
              <a:pPr/>
              <a:t>8/2/2016</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DEA77-4E3E-41D0-8C1E-1006A5423A6E}" type="slidenum">
              <a:rPr lang="en-US" smtClean="0"/>
              <a:pPr/>
              <a:t>‹#›</a:t>
            </a:fld>
            <a:endParaRPr lang="en-US"/>
          </a:p>
        </p:txBody>
      </p:sp>
    </p:spTree>
    <p:extLst>
      <p:ext uri="{BB962C8B-B14F-4D97-AF65-F5344CB8AC3E}">
        <p14:creationId xmlns:p14="http://schemas.microsoft.com/office/powerpoint/2010/main" val="2870287845"/>
      </p:ext>
    </p:extLst>
  </p:cSld>
  <p:clrMap bg1="lt1" tx1="dk1" bg2="lt2" tx2="dk2" accent1="accent1" accent2="accent2" accent3="accent3" accent4="accent4" accent5="accent5" accent6="accent6" hlink="hlink" folHlink="folHlink"/>
  <p:notesStyle>
    <a:lvl1pPr marL="0" algn="l" defTabSz="976305" rtl="0" eaLnBrk="1" latinLnBrk="0" hangingPunct="1">
      <a:defRPr sz="1300" kern="1200">
        <a:solidFill>
          <a:schemeClr val="tx1"/>
        </a:solidFill>
        <a:latin typeface="+mn-lt"/>
        <a:ea typeface="+mn-ea"/>
        <a:cs typeface="+mn-cs"/>
      </a:defRPr>
    </a:lvl1pPr>
    <a:lvl2pPr marL="488152" algn="l" defTabSz="976305" rtl="0" eaLnBrk="1" latinLnBrk="0" hangingPunct="1">
      <a:defRPr sz="1300" kern="1200">
        <a:solidFill>
          <a:schemeClr val="tx1"/>
        </a:solidFill>
        <a:latin typeface="+mn-lt"/>
        <a:ea typeface="+mn-ea"/>
        <a:cs typeface="+mn-cs"/>
      </a:defRPr>
    </a:lvl2pPr>
    <a:lvl3pPr marL="976305" algn="l" defTabSz="976305" rtl="0" eaLnBrk="1" latinLnBrk="0" hangingPunct="1">
      <a:defRPr sz="1300" kern="1200">
        <a:solidFill>
          <a:schemeClr val="tx1"/>
        </a:solidFill>
        <a:latin typeface="+mn-lt"/>
        <a:ea typeface="+mn-ea"/>
        <a:cs typeface="+mn-cs"/>
      </a:defRPr>
    </a:lvl3pPr>
    <a:lvl4pPr marL="1464457" algn="l" defTabSz="976305" rtl="0" eaLnBrk="1" latinLnBrk="0" hangingPunct="1">
      <a:defRPr sz="1300" kern="1200">
        <a:solidFill>
          <a:schemeClr val="tx1"/>
        </a:solidFill>
        <a:latin typeface="+mn-lt"/>
        <a:ea typeface="+mn-ea"/>
        <a:cs typeface="+mn-cs"/>
      </a:defRPr>
    </a:lvl4pPr>
    <a:lvl5pPr marL="1952610" algn="l" defTabSz="976305" rtl="0" eaLnBrk="1" latinLnBrk="0" hangingPunct="1">
      <a:defRPr sz="1300" kern="1200">
        <a:solidFill>
          <a:schemeClr val="tx1"/>
        </a:solidFill>
        <a:latin typeface="+mn-lt"/>
        <a:ea typeface="+mn-ea"/>
        <a:cs typeface="+mn-cs"/>
      </a:defRPr>
    </a:lvl5pPr>
    <a:lvl6pPr marL="2440762" algn="l" defTabSz="976305" rtl="0" eaLnBrk="1" latinLnBrk="0" hangingPunct="1">
      <a:defRPr sz="1300" kern="1200">
        <a:solidFill>
          <a:schemeClr val="tx1"/>
        </a:solidFill>
        <a:latin typeface="+mn-lt"/>
        <a:ea typeface="+mn-ea"/>
        <a:cs typeface="+mn-cs"/>
      </a:defRPr>
    </a:lvl6pPr>
    <a:lvl7pPr marL="2928915" algn="l" defTabSz="976305" rtl="0" eaLnBrk="1" latinLnBrk="0" hangingPunct="1">
      <a:defRPr sz="1300" kern="1200">
        <a:solidFill>
          <a:schemeClr val="tx1"/>
        </a:solidFill>
        <a:latin typeface="+mn-lt"/>
        <a:ea typeface="+mn-ea"/>
        <a:cs typeface="+mn-cs"/>
      </a:defRPr>
    </a:lvl7pPr>
    <a:lvl8pPr marL="3417067" algn="l" defTabSz="976305" rtl="0" eaLnBrk="1" latinLnBrk="0" hangingPunct="1">
      <a:defRPr sz="1300" kern="1200">
        <a:solidFill>
          <a:schemeClr val="tx1"/>
        </a:solidFill>
        <a:latin typeface="+mn-lt"/>
        <a:ea typeface="+mn-ea"/>
        <a:cs typeface="+mn-cs"/>
      </a:defRPr>
    </a:lvl8pPr>
    <a:lvl9pPr marL="3905220" algn="l" defTabSz="9763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lesson about animal models titled </a:t>
            </a:r>
            <a:r>
              <a:rPr lang="en-US" i="1" baseline="0" dirty="0" smtClean="0"/>
              <a:t>Why use Animals in Research? </a:t>
            </a:r>
            <a:r>
              <a:rPr lang="en-US" i="0" baseline="0" dirty="0" smtClean="0"/>
              <a:t>can be found on the nwabr.org website at: https://www.nwabr.org/teacher-center/animals-research#lessons</a:t>
            </a:r>
          </a:p>
          <a:p>
            <a:endParaRPr lang="en-US" i="0" baseline="0" dirty="0" smtClean="0"/>
          </a:p>
          <a:p>
            <a:r>
              <a:rPr lang="en-US" i="0" baseline="0" dirty="0" smtClean="0"/>
              <a:t>All pictures available for use as credited: </a:t>
            </a:r>
          </a:p>
          <a:p>
            <a:pPr marL="0" marR="0" indent="0" algn="l" defTabSz="976305" rtl="0" eaLnBrk="1" fontAlgn="auto" latinLnBrk="0" hangingPunct="1">
              <a:lnSpc>
                <a:spcPct val="100000"/>
              </a:lnSpc>
              <a:spcBef>
                <a:spcPts val="0"/>
              </a:spcBef>
              <a:spcAft>
                <a:spcPts val="0"/>
              </a:spcAft>
              <a:buClrTx/>
              <a:buSzTx/>
              <a:buFontTx/>
              <a:buNone/>
              <a:tabLst/>
              <a:defRPr/>
            </a:pPr>
            <a:r>
              <a:rPr lang="en-US" i="0" baseline="0" dirty="0" smtClean="0"/>
              <a:t>Fruit fly: Wikimedia Commons, Mr. Checker, 2009</a:t>
            </a:r>
          </a:p>
          <a:p>
            <a:pPr marL="0" marR="0" indent="0" algn="l" defTabSz="976305" rtl="0" eaLnBrk="1" fontAlgn="auto" latinLnBrk="0" hangingPunct="1">
              <a:lnSpc>
                <a:spcPct val="100000"/>
              </a:lnSpc>
              <a:spcBef>
                <a:spcPts val="0"/>
              </a:spcBef>
              <a:spcAft>
                <a:spcPts val="0"/>
              </a:spcAft>
              <a:buClrTx/>
              <a:buSzTx/>
              <a:buFontTx/>
              <a:buNone/>
              <a:tabLst/>
              <a:defRPr/>
            </a:pPr>
            <a:r>
              <a:rPr lang="en-US" i="0" baseline="0" dirty="0" smtClean="0"/>
              <a:t>Yeast: Wikimedia Commons, </a:t>
            </a:r>
            <a:r>
              <a:rPr lang="en-US" i="0" baseline="0" dirty="0" err="1" smtClean="0"/>
              <a:t>Masur</a:t>
            </a:r>
            <a:r>
              <a:rPr lang="en-US" i="0" baseline="0" dirty="0" smtClean="0"/>
              <a:t>, 2009</a:t>
            </a:r>
            <a:endParaRPr lang="en-US" i="1" dirty="0" smtClean="0"/>
          </a:p>
          <a:p>
            <a:pPr marL="0" marR="0" indent="0" algn="l" defTabSz="976305" rtl="0" eaLnBrk="1" fontAlgn="auto" latinLnBrk="0" hangingPunct="1">
              <a:lnSpc>
                <a:spcPct val="100000"/>
              </a:lnSpc>
              <a:spcBef>
                <a:spcPts val="0"/>
              </a:spcBef>
              <a:spcAft>
                <a:spcPts val="0"/>
              </a:spcAft>
              <a:buClrTx/>
              <a:buSzTx/>
              <a:buFontTx/>
              <a:buNone/>
              <a:tabLst/>
              <a:defRPr/>
            </a:pPr>
            <a:r>
              <a:rPr lang="en-US" i="0" baseline="0" dirty="0" smtClean="0"/>
              <a:t>Frog and Mice: Understanding Animal Research Copyright 2007</a:t>
            </a:r>
          </a:p>
          <a:p>
            <a:pPr marL="0" marR="0" indent="0" algn="l" defTabSz="976305" rtl="0" eaLnBrk="1" fontAlgn="auto" latinLnBrk="0" hangingPunct="1">
              <a:lnSpc>
                <a:spcPct val="100000"/>
              </a:lnSpc>
              <a:spcBef>
                <a:spcPts val="0"/>
              </a:spcBef>
              <a:spcAft>
                <a:spcPts val="0"/>
              </a:spcAft>
              <a:buClrTx/>
              <a:buSzTx/>
              <a:buFontTx/>
              <a:buNone/>
              <a:tabLst/>
              <a:defRPr/>
            </a:pPr>
            <a:r>
              <a:rPr lang="en-US" i="0" baseline="0" dirty="0" err="1" smtClean="0"/>
              <a:t>Zebrafish</a:t>
            </a:r>
            <a:r>
              <a:rPr lang="en-US" i="0" baseline="0" dirty="0" smtClean="0"/>
              <a:t>: Wikimedia commons 2007</a:t>
            </a:r>
          </a:p>
          <a:p>
            <a:r>
              <a:rPr lang="en-US" i="0" baseline="0" dirty="0" smtClean="0"/>
              <a:t>C. elegans: Centers for Disease Control and Prevention/ Dr. Mae Melvin, 1974</a:t>
            </a:r>
          </a:p>
          <a:p>
            <a:r>
              <a:rPr lang="en-US" i="0" baseline="0" dirty="0" smtClean="0"/>
              <a:t>Bacteria: Centers for Disease Control and Prevention/Pete Seidel, 2010</a:t>
            </a:r>
          </a:p>
        </p:txBody>
      </p:sp>
      <p:sp>
        <p:nvSpPr>
          <p:cNvPr id="4" name="Slide Number Placeholder 3"/>
          <p:cNvSpPr>
            <a:spLocks noGrp="1"/>
          </p:cNvSpPr>
          <p:nvPr>
            <p:ph type="sldNum" sz="quarter" idx="10"/>
          </p:nvPr>
        </p:nvSpPr>
        <p:spPr/>
        <p:txBody>
          <a:bodyPr/>
          <a:lstStyle/>
          <a:p>
            <a:fld id="{18DDEA77-4E3E-41D0-8C1E-1006A5423A6E}" type="slidenum">
              <a:rPr lang="en-US" smtClean="0"/>
              <a:pPr/>
              <a:t>2</a:t>
            </a:fld>
            <a:endParaRPr lang="en-US"/>
          </a:p>
        </p:txBody>
      </p:sp>
    </p:spTree>
    <p:extLst>
      <p:ext uri="{BB962C8B-B14F-4D97-AF65-F5344CB8AC3E}">
        <p14:creationId xmlns:p14="http://schemas.microsoft.com/office/powerpoint/2010/main" val="52657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dirty="0" smtClean="0"/>
              <a:t>Students may mention changes in temperature, amount of moisture, pH of soil, amount of food available, etc. Encourage them to discuss what </a:t>
            </a:r>
            <a:r>
              <a:rPr lang="en-US" baseline="0" dirty="0" smtClean="0"/>
              <a:t>effects these changes may have on worms.</a:t>
            </a:r>
          </a:p>
          <a:p>
            <a:r>
              <a:rPr lang="en-US" baseline="0" dirty="0" smtClean="0"/>
              <a:t>Ask students what might happen to worms if they moved into an area where the concentration of salt or sugar is higher than they are used to. Do they think that this is likely to happen to worms in the wild?</a:t>
            </a:r>
          </a:p>
          <a:p>
            <a:r>
              <a:rPr lang="en-US" baseline="0" dirty="0" smtClean="0"/>
              <a:t>Explain that they are going to transfer wild type and mutant worms to low (normal) and high salt plates and will observe the worms over the next 48 hours.</a:t>
            </a:r>
            <a:endParaRPr lang="en-US" dirty="0" smtClean="0"/>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17</a:t>
            </a:fld>
            <a:endParaRPr lang="en-US"/>
          </a:p>
        </p:txBody>
      </p:sp>
    </p:spTree>
    <p:extLst>
      <p:ext uri="{BB962C8B-B14F-4D97-AF65-F5344CB8AC3E}">
        <p14:creationId xmlns:p14="http://schemas.microsoft.com/office/powerpoint/2010/main" val="388586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dirty="0" smtClean="0"/>
              <a:t>Students may mention changes in temperature, amount of moisture, pH of soil, amount of food available, etc. Encourage them to discuss what </a:t>
            </a:r>
            <a:r>
              <a:rPr lang="en-US" baseline="0" dirty="0" smtClean="0"/>
              <a:t>effects these changes may have on worms.</a:t>
            </a:r>
          </a:p>
          <a:p>
            <a:r>
              <a:rPr lang="en-US" baseline="0" dirty="0" smtClean="0"/>
              <a:t>Ask students what might happen to worms if they moved into an area where the concentration of salt or sugar is higher than they are used to. Do they think that this is likely to happen to worms in the wild?</a:t>
            </a:r>
          </a:p>
          <a:p>
            <a:r>
              <a:rPr lang="en-US" baseline="0" dirty="0" smtClean="0"/>
              <a:t>Explain that they are going to transfer wild type and mutant worms to low (normal) and high salt plates and will observe the worms over the next 48 hours.</a:t>
            </a:r>
            <a:endParaRPr lang="en-US" dirty="0" smtClean="0"/>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18</a:t>
            </a:fld>
            <a:endParaRPr lang="en-US"/>
          </a:p>
        </p:txBody>
      </p:sp>
    </p:spTree>
    <p:extLst>
      <p:ext uri="{BB962C8B-B14F-4D97-AF65-F5344CB8AC3E}">
        <p14:creationId xmlns:p14="http://schemas.microsoft.com/office/powerpoint/2010/main" val="388586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dirty="0" smtClean="0"/>
              <a:t>Students may mention changes in temperature, amount of moisture, pH of soil, amount of food available, etc. Encourage them to discuss what </a:t>
            </a:r>
            <a:r>
              <a:rPr lang="en-US" baseline="0" dirty="0" smtClean="0"/>
              <a:t>effects these changes may have on worms.</a:t>
            </a:r>
          </a:p>
          <a:p>
            <a:r>
              <a:rPr lang="en-US" baseline="0" dirty="0" smtClean="0"/>
              <a:t>Ask students what might happen to worms if they moved into an area where the concentration of salt or sugar is higher than they are used to. Do they think that this is likely to happen to worms in the wild?</a:t>
            </a:r>
          </a:p>
          <a:p>
            <a:r>
              <a:rPr lang="en-US" baseline="0" dirty="0" smtClean="0"/>
              <a:t>Explain that they are going to transfer wild type and mutant worms to low (normal) and high salt plates and will observe the worms over the next 48 hours.</a:t>
            </a:r>
            <a:endParaRPr lang="en-US" dirty="0" smtClean="0"/>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20</a:t>
            </a:fld>
            <a:endParaRPr lang="en-US"/>
          </a:p>
        </p:txBody>
      </p:sp>
    </p:spTree>
    <p:extLst>
      <p:ext uri="{BB962C8B-B14F-4D97-AF65-F5344CB8AC3E}">
        <p14:creationId xmlns:p14="http://schemas.microsoft.com/office/powerpoint/2010/main" val="388586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Leif Saul, University of Colorado</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22</a:t>
            </a:fld>
            <a:endParaRPr lang="en-US"/>
          </a:p>
        </p:txBody>
      </p:sp>
    </p:spTree>
    <p:extLst>
      <p:ext uri="{BB962C8B-B14F-4D97-AF65-F5344CB8AC3E}">
        <p14:creationId xmlns:p14="http://schemas.microsoft.com/office/powerpoint/2010/main" val="398321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6305"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Data from this figure were originally published in </a:t>
            </a:r>
            <a:r>
              <a:rPr lang="en-US" sz="1300" i="1" kern="1200" dirty="0" err="1" smtClean="0">
                <a:solidFill>
                  <a:schemeClr val="tx1"/>
                </a:solidFill>
                <a:effectLst/>
                <a:latin typeface="+mn-lt"/>
                <a:ea typeface="+mn-ea"/>
                <a:cs typeface="+mn-cs"/>
              </a:rPr>
              <a:t>PLoS</a:t>
            </a:r>
            <a:r>
              <a:rPr lang="en-US" sz="1300" i="1" kern="1200" dirty="0" smtClean="0">
                <a:solidFill>
                  <a:schemeClr val="tx1"/>
                </a:solidFill>
                <a:effectLst/>
                <a:latin typeface="+mn-lt"/>
                <a:ea typeface="+mn-ea"/>
                <a:cs typeface="+mn-cs"/>
              </a:rPr>
              <a:t> Genetics</a:t>
            </a:r>
            <a:r>
              <a:rPr lang="en-US" sz="1300" kern="1200" dirty="0" smtClean="0">
                <a:solidFill>
                  <a:schemeClr val="tx1"/>
                </a:solidFill>
                <a:effectLst/>
                <a:latin typeface="+mn-lt"/>
                <a:ea typeface="+mn-ea"/>
                <a:cs typeface="+mn-cs"/>
              </a:rPr>
              <a:t> in 2011.</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24</a:t>
            </a:fld>
            <a:endParaRPr lang="en-US"/>
          </a:p>
        </p:txBody>
      </p:sp>
    </p:spTree>
    <p:extLst>
      <p:ext uri="{BB962C8B-B14F-4D97-AF65-F5344CB8AC3E}">
        <p14:creationId xmlns:p14="http://schemas.microsoft.com/office/powerpoint/2010/main" val="386695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 granted  through Wikimedia Commons GNU Free Documentation License</a:t>
            </a:r>
          </a:p>
          <a:p>
            <a:pPr marL="0" marR="0" indent="0" algn="l" defTabSz="976305" rtl="0" eaLnBrk="1" fontAlgn="auto" latinLnBrk="0" hangingPunct="1">
              <a:lnSpc>
                <a:spcPct val="100000"/>
              </a:lnSpc>
              <a:spcBef>
                <a:spcPts val="0"/>
              </a:spcBef>
              <a:spcAft>
                <a:spcPts val="0"/>
              </a:spcAft>
              <a:buClrTx/>
              <a:buSzTx/>
              <a:buFontTx/>
              <a:buNone/>
              <a:tabLst/>
              <a:defRPr/>
            </a:pPr>
            <a:r>
              <a:rPr lang="en-US" dirty="0" smtClean="0"/>
              <a:t>http://commons.wikimedia.org/wiki/File:3D_model_hydrogen_bonds_in_water.jpg</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25</a:t>
            </a:fld>
            <a:endParaRPr lang="en-US"/>
          </a:p>
        </p:txBody>
      </p:sp>
    </p:spTree>
    <p:extLst>
      <p:ext uri="{BB962C8B-B14F-4D97-AF65-F5344CB8AC3E}">
        <p14:creationId xmlns:p14="http://schemas.microsoft.com/office/powerpoint/2010/main" val="51431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Jeff Shaver</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26</a:t>
            </a:fld>
            <a:endParaRPr lang="en-US"/>
          </a:p>
        </p:txBody>
      </p:sp>
    </p:spTree>
    <p:extLst>
      <p:ext uri="{BB962C8B-B14F-4D97-AF65-F5344CB8AC3E}">
        <p14:creationId xmlns:p14="http://schemas.microsoft.com/office/powerpoint/2010/main" val="223809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Nevit</a:t>
            </a:r>
            <a:r>
              <a:rPr lang="en-US" dirty="0" smtClean="0"/>
              <a:t> </a:t>
            </a:r>
            <a:r>
              <a:rPr lang="en-US" dirty="0" err="1" smtClean="0"/>
              <a:t>Dilmen</a:t>
            </a:r>
            <a:r>
              <a:rPr lang="en-US" dirty="0" smtClean="0"/>
              <a:t> / Wikimedia Commons</a:t>
            </a:r>
          </a:p>
          <a:p>
            <a:r>
              <a:rPr lang="en-US" dirty="0" smtClean="0"/>
              <a:t>http://commons.wikimedia.org/wiki/File:Unstable_walk.jpg</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29</a:t>
            </a:fld>
            <a:endParaRPr lang="en-US"/>
          </a:p>
        </p:txBody>
      </p:sp>
    </p:spTree>
    <p:extLst>
      <p:ext uri="{BB962C8B-B14F-4D97-AF65-F5344CB8AC3E}">
        <p14:creationId xmlns:p14="http://schemas.microsoft.com/office/powerpoint/2010/main" val="385679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6305"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Data from this figure were originally published in </a:t>
            </a:r>
            <a:r>
              <a:rPr lang="en-US" sz="1300" i="1" kern="1200" dirty="0" err="1" smtClean="0">
                <a:solidFill>
                  <a:schemeClr val="tx1"/>
                </a:solidFill>
                <a:effectLst/>
                <a:latin typeface="+mn-lt"/>
                <a:ea typeface="+mn-ea"/>
                <a:cs typeface="+mn-cs"/>
              </a:rPr>
              <a:t>PLoS</a:t>
            </a:r>
            <a:r>
              <a:rPr lang="en-US" sz="1300" i="1" kern="1200" dirty="0" smtClean="0">
                <a:solidFill>
                  <a:schemeClr val="tx1"/>
                </a:solidFill>
                <a:effectLst/>
                <a:latin typeface="+mn-lt"/>
                <a:ea typeface="+mn-ea"/>
                <a:cs typeface="+mn-cs"/>
              </a:rPr>
              <a:t> Genetics</a:t>
            </a:r>
            <a:r>
              <a:rPr lang="en-US" sz="1300" kern="1200" dirty="0" smtClean="0">
                <a:solidFill>
                  <a:schemeClr val="tx1"/>
                </a:solidFill>
                <a:effectLst/>
                <a:latin typeface="+mn-lt"/>
                <a:ea typeface="+mn-ea"/>
                <a:cs typeface="+mn-cs"/>
              </a:rPr>
              <a:t> in 2011.</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31</a:t>
            </a:fld>
            <a:endParaRPr lang="en-US"/>
          </a:p>
        </p:txBody>
      </p:sp>
    </p:spTree>
    <p:extLst>
      <p:ext uri="{BB962C8B-B14F-4D97-AF65-F5344CB8AC3E}">
        <p14:creationId xmlns:p14="http://schemas.microsoft.com/office/powerpoint/2010/main" val="386695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6305"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Data from this figure were originally published in </a:t>
            </a:r>
            <a:r>
              <a:rPr lang="en-US" sz="1300" i="1" kern="1200" dirty="0" err="1" smtClean="0">
                <a:solidFill>
                  <a:schemeClr val="tx1"/>
                </a:solidFill>
                <a:effectLst/>
                <a:latin typeface="+mn-lt"/>
                <a:ea typeface="+mn-ea"/>
                <a:cs typeface="+mn-cs"/>
              </a:rPr>
              <a:t>PLoS</a:t>
            </a:r>
            <a:r>
              <a:rPr lang="en-US" sz="1300" i="1" kern="1200" dirty="0" smtClean="0">
                <a:solidFill>
                  <a:schemeClr val="tx1"/>
                </a:solidFill>
                <a:effectLst/>
                <a:latin typeface="+mn-lt"/>
                <a:ea typeface="+mn-ea"/>
                <a:cs typeface="+mn-cs"/>
              </a:rPr>
              <a:t> Genetics</a:t>
            </a:r>
            <a:r>
              <a:rPr lang="en-US" sz="1300" kern="1200" dirty="0" smtClean="0">
                <a:solidFill>
                  <a:schemeClr val="tx1"/>
                </a:solidFill>
                <a:effectLst/>
                <a:latin typeface="+mn-lt"/>
                <a:ea typeface="+mn-ea"/>
                <a:cs typeface="+mn-cs"/>
              </a:rPr>
              <a:t> in 2011.</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32</a:t>
            </a:fld>
            <a:endParaRPr lang="en-US"/>
          </a:p>
        </p:txBody>
      </p:sp>
    </p:spTree>
    <p:extLst>
      <p:ext uri="{BB962C8B-B14F-4D97-AF65-F5344CB8AC3E}">
        <p14:creationId xmlns:p14="http://schemas.microsoft.com/office/powerpoint/2010/main" val="386695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dark region of food in the center of the plate may or may not be visible</a:t>
            </a:r>
            <a:r>
              <a:rPr lang="en-US" baseline="0" dirty="0" smtClean="0"/>
              <a:t> to students</a:t>
            </a:r>
            <a:r>
              <a:rPr lang="en-US" dirty="0" smtClean="0"/>
              <a:t>, depending</a:t>
            </a:r>
            <a:r>
              <a:rPr lang="en-US" baseline="0" dirty="0" smtClean="0"/>
              <a:t> on how long ago the worms were transferred to the plate and how much food has already been eaten</a:t>
            </a:r>
            <a:r>
              <a:rPr lang="en-US" dirty="0" smtClean="0"/>
              <a:t>. Explain to students that this is where</a:t>
            </a:r>
            <a:r>
              <a:rPr lang="en-US" baseline="0" dirty="0" smtClean="0"/>
              <a:t> the food originally was, which might account for the location of many of the worms. </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6</a:t>
            </a:fld>
            <a:endParaRPr lang="en-US"/>
          </a:p>
        </p:txBody>
      </p:sp>
    </p:spTree>
    <p:extLst>
      <p:ext uri="{BB962C8B-B14F-4D97-AF65-F5344CB8AC3E}">
        <p14:creationId xmlns:p14="http://schemas.microsoft.com/office/powerpoint/2010/main" val="184250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6305"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Data from this figure were originally published in </a:t>
            </a:r>
            <a:r>
              <a:rPr lang="en-US" sz="1300" i="1" kern="1200" dirty="0" err="1" smtClean="0">
                <a:solidFill>
                  <a:schemeClr val="tx1"/>
                </a:solidFill>
                <a:effectLst/>
                <a:latin typeface="+mn-lt"/>
                <a:ea typeface="+mn-ea"/>
                <a:cs typeface="+mn-cs"/>
              </a:rPr>
              <a:t>PLoS</a:t>
            </a:r>
            <a:r>
              <a:rPr lang="en-US" sz="1300" i="1" kern="1200" dirty="0" smtClean="0">
                <a:solidFill>
                  <a:schemeClr val="tx1"/>
                </a:solidFill>
                <a:effectLst/>
                <a:latin typeface="+mn-lt"/>
                <a:ea typeface="+mn-ea"/>
                <a:cs typeface="+mn-cs"/>
              </a:rPr>
              <a:t> Genetics</a:t>
            </a:r>
            <a:r>
              <a:rPr lang="en-US" sz="1300" kern="1200" dirty="0" smtClean="0">
                <a:solidFill>
                  <a:schemeClr val="tx1"/>
                </a:solidFill>
                <a:effectLst/>
                <a:latin typeface="+mn-lt"/>
                <a:ea typeface="+mn-ea"/>
                <a:cs typeface="+mn-cs"/>
              </a:rPr>
              <a:t> in 2011.</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33</a:t>
            </a:fld>
            <a:endParaRPr lang="en-US"/>
          </a:p>
        </p:txBody>
      </p:sp>
    </p:spTree>
    <p:extLst>
      <p:ext uri="{BB962C8B-B14F-4D97-AF65-F5344CB8AC3E}">
        <p14:creationId xmlns:p14="http://schemas.microsoft.com/office/powerpoint/2010/main" val="386695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6305"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Data from this figure were originally published in </a:t>
            </a:r>
            <a:r>
              <a:rPr lang="en-US" sz="1300" i="1" kern="1200" dirty="0" err="1" smtClean="0">
                <a:solidFill>
                  <a:schemeClr val="tx1"/>
                </a:solidFill>
                <a:effectLst/>
                <a:latin typeface="+mn-lt"/>
                <a:ea typeface="+mn-ea"/>
                <a:cs typeface="+mn-cs"/>
              </a:rPr>
              <a:t>PLoS</a:t>
            </a:r>
            <a:r>
              <a:rPr lang="en-US" sz="1300" i="1" kern="1200" dirty="0" smtClean="0">
                <a:solidFill>
                  <a:schemeClr val="tx1"/>
                </a:solidFill>
                <a:effectLst/>
                <a:latin typeface="+mn-lt"/>
                <a:ea typeface="+mn-ea"/>
                <a:cs typeface="+mn-cs"/>
              </a:rPr>
              <a:t> Genetics</a:t>
            </a:r>
            <a:r>
              <a:rPr lang="en-US" sz="1300" kern="1200" dirty="0" smtClean="0">
                <a:solidFill>
                  <a:schemeClr val="tx1"/>
                </a:solidFill>
                <a:effectLst/>
                <a:latin typeface="+mn-lt"/>
                <a:ea typeface="+mn-ea"/>
                <a:cs typeface="+mn-cs"/>
              </a:rPr>
              <a:t> in 2011.</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34</a:t>
            </a:fld>
            <a:endParaRPr lang="en-US"/>
          </a:p>
        </p:txBody>
      </p:sp>
    </p:spTree>
    <p:extLst>
      <p:ext uri="{BB962C8B-B14F-4D97-AF65-F5344CB8AC3E}">
        <p14:creationId xmlns:p14="http://schemas.microsoft.com/office/powerpoint/2010/main" val="3866956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http://www.genome.gov/dmd/img.cfm?node=Photos/Graphics&amp;id=85252</a:t>
            </a:r>
            <a:endParaRPr lang="en-US" baseline="0" dirty="0" smtClean="0"/>
          </a:p>
          <a:p>
            <a:r>
              <a:rPr lang="en-US" baseline="0" dirty="0" smtClean="0">
                <a:effectLst/>
              </a:rPr>
              <a:t>Except where noted on the image details page, digital assets contained in this database are in the public domain and may be used, linked or reproduced </a:t>
            </a:r>
            <a:r>
              <a:rPr lang="en-US" dirty="0" smtClean="0">
                <a:effectLst/>
              </a:rPr>
              <a:t>without permission. If you use an image, please credit the listed source and/or author and add a link back to our homepage (www.genome.gov) when possible</a:t>
            </a:r>
          </a:p>
          <a:p>
            <a:endParaRPr lang="en-US" dirty="0" smtClean="0">
              <a:effectLst/>
            </a:endParaRPr>
          </a:p>
          <a:p>
            <a:r>
              <a:rPr lang="en-US" dirty="0" smtClean="0">
                <a:effectLst/>
              </a:rPr>
              <a:t>Information on the National Human Genome Research Institute (NHGRI) Web site </a:t>
            </a:r>
            <a:r>
              <a:rPr lang="en-US" i="1" dirty="0" smtClean="0">
                <a:effectLst/>
              </a:rPr>
              <a:t>genome.gov</a:t>
            </a:r>
            <a:r>
              <a:rPr lang="en-US" dirty="0" smtClean="0">
                <a:effectLst/>
              </a:rPr>
              <a:t> is in the public domain. Public domain information may be freely distributed and copied, but, as a courtesy, it is requested that the National Human Genome Research Institute be given an appropriate acknowledgement: "Courtesy: National Human Genome Research Institute."</a:t>
            </a:r>
            <a:endParaRPr lang="en-US" dirty="0" smtClean="0"/>
          </a:p>
          <a:p>
            <a:endParaRPr lang="en-US" dirty="0" smtClean="0"/>
          </a:p>
          <a:p>
            <a:r>
              <a:rPr lang="en-US" dirty="0" smtClean="0"/>
              <a:t>http://www.tokresource.org/tok_classes/biobiobio/biomenu/transcription_translation/  Blue one</a:t>
            </a:r>
          </a:p>
          <a:p>
            <a:r>
              <a:rPr lang="en-US" dirty="0" smtClean="0"/>
              <a:t>http://www.theodora.com/genetics/images/transcription.jpg  Grey with yellow</a:t>
            </a:r>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36</a:t>
            </a:fld>
            <a:endParaRPr lang="en-US"/>
          </a:p>
        </p:txBody>
      </p:sp>
    </p:spTree>
    <p:extLst>
      <p:ext uri="{BB962C8B-B14F-4D97-AF65-F5344CB8AC3E}">
        <p14:creationId xmlns:p14="http://schemas.microsoft.com/office/powerpoint/2010/main" val="54115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Fly:</a:t>
            </a:r>
            <a:r>
              <a:rPr lang="en-US" baseline="0" dirty="0" smtClean="0"/>
              <a:t> http://3.bp.blogspot.com/_1zAt4AV4T7c/TLXL4vHkPHI/AAAAAAAAADc/m31Q8j-jQhA/s320/fly.jpg</a:t>
            </a:r>
            <a:endParaRPr lang="en-US" dirty="0" smtClean="0"/>
          </a:p>
          <a:p>
            <a:r>
              <a:rPr lang="en-US" dirty="0" smtClean="0"/>
              <a:t>X-men:</a:t>
            </a:r>
            <a:r>
              <a:rPr lang="en-US" baseline="0" dirty="0" smtClean="0"/>
              <a:t> </a:t>
            </a:r>
            <a:r>
              <a:rPr lang="en-US" dirty="0" smtClean="0"/>
              <a:t>http://ap2hyc.com/wp-content/uploads/2013/07/x-men-movies.jpg</a:t>
            </a:r>
          </a:p>
          <a:p>
            <a:r>
              <a:rPr lang="en-US" dirty="0" smtClean="0"/>
              <a:t>TMNT: Wikimedia, free for use</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37</a:t>
            </a:fld>
            <a:endParaRPr lang="en-US"/>
          </a:p>
        </p:txBody>
      </p:sp>
    </p:spTree>
    <p:extLst>
      <p:ext uri="{BB962C8B-B14F-4D97-AF65-F5344CB8AC3E}">
        <p14:creationId xmlns:p14="http://schemas.microsoft.com/office/powerpoint/2010/main" val="54115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effectLst/>
              </a:rPr>
              <a:t>C. elegans</a:t>
            </a:r>
            <a:r>
              <a:rPr lang="en-US" b="1" dirty="0" smtClean="0">
                <a:effectLst/>
              </a:rPr>
              <a:t> Life Stages</a:t>
            </a:r>
            <a:r>
              <a:rPr lang="en-US" dirty="0" smtClean="0">
                <a:effectLst/>
              </a:rPr>
              <a:t> John Sulston,</a:t>
            </a:r>
            <a:r>
              <a:rPr lang="en-US" baseline="0" dirty="0" smtClean="0">
                <a:effectLst/>
              </a:rPr>
              <a:t> University of Manchester. Dr. </a:t>
            </a:r>
            <a:r>
              <a:rPr lang="en-US" baseline="0" dirty="0" err="1" smtClean="0">
                <a:effectLst/>
              </a:rPr>
              <a:t>Salston</a:t>
            </a:r>
            <a:r>
              <a:rPr lang="en-US" baseline="0" dirty="0" smtClean="0">
                <a:effectLst/>
              </a:rPr>
              <a:t> worked with Sydney Brenner and made this photo montage in the 1970s. </a:t>
            </a:r>
            <a:r>
              <a:rPr lang="en-US" baseline="0" dirty="0" err="1" smtClean="0">
                <a:effectLst/>
              </a:rPr>
              <a:t>Salston</a:t>
            </a:r>
            <a:r>
              <a:rPr lang="en-US" baseline="0" dirty="0" smtClean="0">
                <a:effectLst/>
              </a:rPr>
              <a:t> and Brenner won a Nobel Prize in 2003 for their work with C. elegans.</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7</a:t>
            </a:fld>
            <a:endParaRPr lang="en-US"/>
          </a:p>
        </p:txBody>
      </p:sp>
    </p:spTree>
    <p:extLst>
      <p:ext uri="{BB962C8B-B14F-4D97-AF65-F5344CB8AC3E}">
        <p14:creationId xmlns:p14="http://schemas.microsoft.com/office/powerpoint/2010/main" val="122065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latin typeface="+mn-lt"/>
                <a:ea typeface="+mn-ea"/>
                <a:cs typeface="+mn-cs"/>
              </a:rPr>
              <a:t>Although </a:t>
            </a:r>
            <a:r>
              <a:rPr lang="en-US" sz="1400" i="1" kern="1200" dirty="0" smtClean="0">
                <a:solidFill>
                  <a:schemeClr val="tx1"/>
                </a:solidFill>
                <a:latin typeface="+mn-lt"/>
                <a:ea typeface="+mn-ea"/>
                <a:cs typeface="+mn-cs"/>
              </a:rPr>
              <a:t>C. elegans</a:t>
            </a:r>
            <a:r>
              <a:rPr lang="en-US" sz="1400" kern="1200" dirty="0" smtClean="0">
                <a:solidFill>
                  <a:schemeClr val="tx1"/>
                </a:solidFill>
                <a:latin typeface="+mn-lt"/>
                <a:ea typeface="+mn-ea"/>
                <a:cs typeface="+mn-cs"/>
              </a:rPr>
              <a:t> and the bacteria used as worm food are harmless to humans, it is a good safety practice to always wear gloves when handling biological samples. In addition, you may contaminate the plates by transferring worms, bacteria, or fungi from a different plate or the environment.</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9</a:t>
            </a:fld>
            <a:endParaRPr lang="en-US"/>
          </a:p>
        </p:txBody>
      </p:sp>
    </p:spTree>
    <p:extLst>
      <p:ext uri="{BB962C8B-B14F-4D97-AF65-F5344CB8AC3E}">
        <p14:creationId xmlns:p14="http://schemas.microsoft.com/office/powerpoint/2010/main" val="12927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latin typeface="+mn-lt"/>
                <a:ea typeface="+mn-ea"/>
                <a:cs typeface="+mn-cs"/>
              </a:rPr>
              <a:t>Although </a:t>
            </a:r>
            <a:r>
              <a:rPr lang="en-US" sz="1400" i="1" kern="1200" dirty="0" smtClean="0">
                <a:solidFill>
                  <a:schemeClr val="tx1"/>
                </a:solidFill>
                <a:latin typeface="+mn-lt"/>
                <a:ea typeface="+mn-ea"/>
                <a:cs typeface="+mn-cs"/>
              </a:rPr>
              <a:t>C. elegans</a:t>
            </a:r>
            <a:r>
              <a:rPr lang="en-US" sz="1400" kern="1200" dirty="0" smtClean="0">
                <a:solidFill>
                  <a:schemeClr val="tx1"/>
                </a:solidFill>
                <a:latin typeface="+mn-lt"/>
                <a:ea typeface="+mn-ea"/>
                <a:cs typeface="+mn-cs"/>
              </a:rPr>
              <a:t> and the bacteria used as worm food are harmless to humans, it is a good safety practice to always wear gloves when handling biological samples. In addition, you may contaminate the plates by transferring worms, bacteria, or fungi from a different plate or the environment.</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10</a:t>
            </a:fld>
            <a:endParaRPr lang="en-US"/>
          </a:p>
        </p:txBody>
      </p:sp>
    </p:spTree>
    <p:extLst>
      <p:ext uri="{BB962C8B-B14F-4D97-AF65-F5344CB8AC3E}">
        <p14:creationId xmlns:p14="http://schemas.microsoft.com/office/powerpoint/2010/main" val="12927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good video resource can be found here:</a:t>
            </a:r>
          </a:p>
          <a:p>
            <a:r>
              <a:rPr lang="en-US" dirty="0" smtClean="0"/>
              <a:t>http://www.openworm.org/getting_started.html</a:t>
            </a:r>
          </a:p>
          <a:p>
            <a:endParaRPr lang="en-US" dirty="0" smtClean="0"/>
          </a:p>
          <a:p>
            <a:r>
              <a:rPr lang="en-US" dirty="0" smtClean="0"/>
              <a:t>What: Students should be able to distinguish adults and larvae.</a:t>
            </a:r>
            <a:r>
              <a:rPr lang="en-US" baseline="0" dirty="0" smtClean="0"/>
              <a:t> They may also have eggs on their plates.</a:t>
            </a:r>
          </a:p>
          <a:p>
            <a:r>
              <a:rPr lang="en-US" baseline="0" dirty="0" smtClean="0"/>
              <a:t>Where: They should look on the food, the agar, and around the edges.</a:t>
            </a:r>
          </a:p>
          <a:p>
            <a:r>
              <a:rPr lang="en-US" baseline="0" dirty="0" smtClean="0"/>
              <a:t>What: The worms may or may not be moving. If they are on the food they may move very little because they’re eating. If they are straight and not moving at all, they may be dead. </a:t>
            </a:r>
            <a:endParaRPr lang="en-US" dirty="0" smtClean="0"/>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11</a:t>
            </a:fld>
            <a:endParaRPr lang="en-US"/>
          </a:p>
        </p:txBody>
      </p:sp>
    </p:spTree>
    <p:extLst>
      <p:ext uri="{BB962C8B-B14F-4D97-AF65-F5344CB8AC3E}">
        <p14:creationId xmlns:p14="http://schemas.microsoft.com/office/powerpoint/2010/main" val="295498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6305" rtl="0" eaLnBrk="1" fontAlgn="auto" latinLnBrk="0" hangingPunct="1">
              <a:lnSpc>
                <a:spcPct val="100000"/>
              </a:lnSpc>
              <a:spcBef>
                <a:spcPts val="0"/>
              </a:spcBef>
              <a:spcAft>
                <a:spcPts val="0"/>
              </a:spcAft>
              <a:buClrTx/>
              <a:buSzTx/>
              <a:buFontTx/>
              <a:buNone/>
              <a:tabLst/>
              <a:defRPr/>
            </a:pPr>
            <a:r>
              <a:rPr lang="en-US" dirty="0" smtClean="0"/>
              <a:t>Students may not notice any</a:t>
            </a:r>
            <a:r>
              <a:rPr lang="en-US" baseline="0" dirty="0" smtClean="0"/>
              <a:t> differences between the wild and mutant worms, or the differences they see may be due to differences in the age of the worms on each plate.</a:t>
            </a:r>
            <a:endParaRPr lang="en-US" dirty="0" smtClean="0"/>
          </a:p>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13</a:t>
            </a:fld>
            <a:endParaRPr lang="en-US"/>
          </a:p>
        </p:txBody>
      </p:sp>
    </p:spTree>
    <p:extLst>
      <p:ext uri="{BB962C8B-B14F-4D97-AF65-F5344CB8AC3E}">
        <p14:creationId xmlns:p14="http://schemas.microsoft.com/office/powerpoint/2010/main" val="229157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14</a:t>
            </a:fld>
            <a:endParaRPr lang="en-US"/>
          </a:p>
        </p:txBody>
      </p:sp>
    </p:spTree>
    <p:extLst>
      <p:ext uri="{BB962C8B-B14F-4D97-AF65-F5344CB8AC3E}">
        <p14:creationId xmlns:p14="http://schemas.microsoft.com/office/powerpoint/2010/main" val="117573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effectLst/>
              </a:rPr>
              <a:t>C. elegans</a:t>
            </a:r>
            <a:r>
              <a:rPr lang="en-US" b="1" dirty="0" smtClean="0">
                <a:effectLst/>
              </a:rPr>
              <a:t> Life Stages</a:t>
            </a:r>
            <a:r>
              <a:rPr lang="en-US" dirty="0" smtClean="0">
                <a:effectLst/>
              </a:rPr>
              <a:t> John Sulston,</a:t>
            </a:r>
            <a:r>
              <a:rPr lang="en-US" baseline="0" dirty="0" smtClean="0">
                <a:effectLst/>
              </a:rPr>
              <a:t> University of Manchester. Dr. </a:t>
            </a:r>
            <a:r>
              <a:rPr lang="en-US" baseline="0" dirty="0" err="1" smtClean="0">
                <a:effectLst/>
              </a:rPr>
              <a:t>Salston</a:t>
            </a:r>
            <a:r>
              <a:rPr lang="en-US" baseline="0" dirty="0" smtClean="0">
                <a:effectLst/>
              </a:rPr>
              <a:t> worked with Sydney Brenner and made this photo montage in the 1970s. </a:t>
            </a:r>
            <a:r>
              <a:rPr lang="en-US" baseline="0" dirty="0" err="1" smtClean="0">
                <a:effectLst/>
              </a:rPr>
              <a:t>Salston</a:t>
            </a:r>
            <a:r>
              <a:rPr lang="en-US" baseline="0" dirty="0" smtClean="0">
                <a:effectLst/>
              </a:rPr>
              <a:t> and Brenner won a Nobel Prize in 2003 for their work with C. elegans.</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pPr/>
              <a:t>15</a:t>
            </a:fld>
            <a:endParaRPr lang="en-US"/>
          </a:p>
        </p:txBody>
      </p:sp>
    </p:spTree>
    <p:extLst>
      <p:ext uri="{BB962C8B-B14F-4D97-AF65-F5344CB8AC3E}">
        <p14:creationId xmlns:p14="http://schemas.microsoft.com/office/powerpoint/2010/main" val="354363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1" y="1122363"/>
            <a:ext cx="9121378" cy="2387600"/>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520231" y="3602038"/>
            <a:ext cx="9121378" cy="1655762"/>
          </a:xfrm>
        </p:spPr>
        <p:txBody>
          <a:bodyPr/>
          <a:lstStyle>
            <a:lvl1pPr marL="0" indent="0" algn="ctr">
              <a:buNone/>
              <a:defRPr sz="2600"/>
            </a:lvl1pPr>
            <a:lvl2pPr marL="488152" indent="0" algn="ctr">
              <a:buNone/>
              <a:defRPr sz="2100"/>
            </a:lvl2pPr>
            <a:lvl3pPr marL="976305" indent="0" algn="ctr">
              <a:buNone/>
              <a:defRPr sz="1900"/>
            </a:lvl3pPr>
            <a:lvl4pPr marL="1464457" indent="0" algn="ctr">
              <a:buNone/>
              <a:defRPr sz="1700"/>
            </a:lvl4pPr>
            <a:lvl5pPr marL="1952610" indent="0" algn="ctr">
              <a:buNone/>
              <a:defRPr sz="1700"/>
            </a:lvl5pPr>
            <a:lvl6pPr marL="2440762" indent="0" algn="ctr">
              <a:buNone/>
              <a:defRPr sz="1700"/>
            </a:lvl6pPr>
            <a:lvl7pPr marL="2928915" indent="0" algn="ctr">
              <a:buNone/>
              <a:defRPr sz="1700"/>
            </a:lvl7pPr>
            <a:lvl8pPr marL="3417067" indent="0" algn="ctr">
              <a:buNone/>
              <a:defRPr sz="1700"/>
            </a:lvl8pPr>
            <a:lvl9pPr marL="3905220" indent="0" algn="ctr">
              <a:buNone/>
              <a:defRPr sz="17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6E89E-F3E1-4C30-AC9E-D58B16F714F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304264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6E89E-F3E1-4C30-AC9E-D58B16F714F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27449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7" y="365125"/>
            <a:ext cx="262239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27" y="365125"/>
            <a:ext cx="771516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6E89E-F3E1-4C30-AC9E-D58B16F714F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32224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6E89E-F3E1-4C30-AC9E-D58B16F714F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312692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40"/>
            <a:ext cx="10489585" cy="2852737"/>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29793" y="4589465"/>
            <a:ext cx="10489585" cy="1500187"/>
          </a:xfrm>
        </p:spPr>
        <p:txBody>
          <a:bodyPr/>
          <a:lstStyle>
            <a:lvl1pPr marL="0" indent="0">
              <a:buNone/>
              <a:defRPr sz="2600">
                <a:solidFill>
                  <a:schemeClr val="tx1">
                    <a:tint val="75000"/>
                  </a:schemeClr>
                </a:solidFill>
              </a:defRPr>
            </a:lvl1pPr>
            <a:lvl2pPr marL="488152" indent="0">
              <a:buNone/>
              <a:defRPr sz="2100">
                <a:solidFill>
                  <a:schemeClr val="tx1">
                    <a:tint val="75000"/>
                  </a:schemeClr>
                </a:solidFill>
              </a:defRPr>
            </a:lvl2pPr>
            <a:lvl3pPr marL="976305" indent="0">
              <a:buNone/>
              <a:defRPr sz="1900">
                <a:solidFill>
                  <a:schemeClr val="tx1">
                    <a:tint val="75000"/>
                  </a:schemeClr>
                </a:solidFill>
              </a:defRPr>
            </a:lvl3pPr>
            <a:lvl4pPr marL="1464457" indent="0">
              <a:buNone/>
              <a:defRPr sz="1700">
                <a:solidFill>
                  <a:schemeClr val="tx1">
                    <a:tint val="75000"/>
                  </a:schemeClr>
                </a:solidFill>
              </a:defRPr>
            </a:lvl4pPr>
            <a:lvl5pPr marL="1952610" indent="0">
              <a:buNone/>
              <a:defRPr sz="1700">
                <a:solidFill>
                  <a:schemeClr val="tx1">
                    <a:tint val="75000"/>
                  </a:schemeClr>
                </a:solidFill>
              </a:defRPr>
            </a:lvl5pPr>
            <a:lvl6pPr marL="2440762" indent="0">
              <a:buNone/>
              <a:defRPr sz="1700">
                <a:solidFill>
                  <a:schemeClr val="tx1">
                    <a:tint val="75000"/>
                  </a:schemeClr>
                </a:solidFill>
              </a:defRPr>
            </a:lvl6pPr>
            <a:lvl7pPr marL="2928915" indent="0">
              <a:buNone/>
              <a:defRPr sz="1700">
                <a:solidFill>
                  <a:schemeClr val="tx1">
                    <a:tint val="75000"/>
                  </a:schemeClr>
                </a:solidFill>
              </a:defRPr>
            </a:lvl7pPr>
            <a:lvl8pPr marL="3417067" indent="0">
              <a:buNone/>
              <a:defRPr sz="1700">
                <a:solidFill>
                  <a:schemeClr val="tx1">
                    <a:tint val="75000"/>
                  </a:schemeClr>
                </a:solidFill>
              </a:defRPr>
            </a:lvl8pPr>
            <a:lvl9pPr marL="3905220"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6E89E-F3E1-4C30-AC9E-D58B16F714FB}"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5032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126"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931"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6E89E-F3E1-4C30-AC9E-D58B16F714FB}"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2894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0" y="365126"/>
            <a:ext cx="1048958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7712" y="1681164"/>
            <a:ext cx="5145027" cy="823912"/>
          </a:xfrm>
        </p:spPr>
        <p:txBody>
          <a:bodyPr anchor="b"/>
          <a:lstStyle>
            <a:lvl1pPr marL="0" indent="0">
              <a:buNone/>
              <a:defRPr sz="2600" b="1"/>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837712" y="2505075"/>
            <a:ext cx="514502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931" y="1681164"/>
            <a:ext cx="5170365" cy="823912"/>
          </a:xfrm>
        </p:spPr>
        <p:txBody>
          <a:bodyPr anchor="b"/>
          <a:lstStyle>
            <a:lvl1pPr marL="0" indent="0">
              <a:buNone/>
              <a:defRPr sz="2600" b="1"/>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6E89E-F3E1-4C30-AC9E-D58B16F714FB}" type="datetimeFigureOut">
              <a:rPr lang="en-US" smtClean="0"/>
              <a:pPr/>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272974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6E89E-F3E1-4C30-AC9E-D58B16F714FB}" type="datetimeFigureOut">
              <a:rPr lang="en-US" smtClean="0"/>
              <a:pPr/>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50259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E89E-F3E1-4C30-AC9E-D58B16F714FB}" type="datetimeFigureOut">
              <a:rPr lang="en-US" smtClean="0"/>
              <a:pPr/>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909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0" y="457200"/>
            <a:ext cx="3922509" cy="1600200"/>
          </a:xfrm>
        </p:spPr>
        <p:txBody>
          <a:bodyPr anchor="b"/>
          <a:lstStyle>
            <a:lvl1pPr>
              <a:defRPr sz="3400"/>
            </a:lvl1pPr>
          </a:lstStyle>
          <a:p>
            <a:r>
              <a:rPr lang="en-US" smtClean="0"/>
              <a:t>Click to edit Master title style</a:t>
            </a:r>
            <a:endParaRPr lang="en-US"/>
          </a:p>
        </p:txBody>
      </p:sp>
      <p:sp>
        <p:nvSpPr>
          <p:cNvPr id="3" name="Content Placeholder 2"/>
          <p:cNvSpPr>
            <a:spLocks noGrp="1"/>
          </p:cNvSpPr>
          <p:nvPr>
            <p:ph idx="1"/>
          </p:nvPr>
        </p:nvSpPr>
        <p:spPr>
          <a:xfrm>
            <a:off x="5170365" y="987427"/>
            <a:ext cx="6156931" cy="4873625"/>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10" y="2057400"/>
            <a:ext cx="3922509" cy="3811588"/>
          </a:xfrm>
        </p:spPr>
        <p:txBody>
          <a:bodyPr/>
          <a:lstStyle>
            <a:lvl1pPr marL="0" indent="0">
              <a:buNone/>
              <a:defRPr sz="1700"/>
            </a:lvl1pPr>
            <a:lvl2pPr marL="488152" indent="0">
              <a:buNone/>
              <a:defRPr sz="1500"/>
            </a:lvl2pPr>
            <a:lvl3pPr marL="976305" indent="0">
              <a:buNone/>
              <a:defRPr sz="1300"/>
            </a:lvl3pPr>
            <a:lvl4pPr marL="1464457" indent="0">
              <a:buNone/>
              <a:defRPr sz="1100"/>
            </a:lvl4pPr>
            <a:lvl5pPr marL="1952610" indent="0">
              <a:buNone/>
              <a:defRPr sz="1100"/>
            </a:lvl5pPr>
            <a:lvl6pPr marL="2440762" indent="0">
              <a:buNone/>
              <a:defRPr sz="1100"/>
            </a:lvl6pPr>
            <a:lvl7pPr marL="2928915" indent="0">
              <a:buNone/>
              <a:defRPr sz="1100"/>
            </a:lvl7pPr>
            <a:lvl8pPr marL="3417067" indent="0">
              <a:buNone/>
              <a:defRPr sz="1100"/>
            </a:lvl8pPr>
            <a:lvl9pPr marL="390522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6E89E-F3E1-4C30-AC9E-D58B16F714FB}"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356357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0" y="457200"/>
            <a:ext cx="3922509" cy="1600200"/>
          </a:xfrm>
        </p:spPr>
        <p:txBody>
          <a:bodyPr anchor="b"/>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5170365" y="987427"/>
            <a:ext cx="6156931" cy="4873625"/>
          </a:xfrm>
        </p:spPr>
        <p:txBody>
          <a:bodyPr/>
          <a:lstStyle>
            <a:lvl1pPr marL="0" indent="0">
              <a:buNone/>
              <a:defRPr sz="3400"/>
            </a:lvl1pPr>
            <a:lvl2pPr marL="488152" indent="0">
              <a:buNone/>
              <a:defRPr sz="3000"/>
            </a:lvl2pPr>
            <a:lvl3pPr marL="976305" indent="0">
              <a:buNone/>
              <a:defRPr sz="2600"/>
            </a:lvl3pPr>
            <a:lvl4pPr marL="1464457" indent="0">
              <a:buNone/>
              <a:defRPr sz="2100"/>
            </a:lvl4pPr>
            <a:lvl5pPr marL="1952610" indent="0">
              <a:buNone/>
              <a:defRPr sz="2100"/>
            </a:lvl5pPr>
            <a:lvl6pPr marL="2440762" indent="0">
              <a:buNone/>
              <a:defRPr sz="2100"/>
            </a:lvl6pPr>
            <a:lvl7pPr marL="2928915" indent="0">
              <a:buNone/>
              <a:defRPr sz="2100"/>
            </a:lvl7pPr>
            <a:lvl8pPr marL="3417067" indent="0">
              <a:buNone/>
              <a:defRPr sz="2100"/>
            </a:lvl8pPr>
            <a:lvl9pPr marL="3905220" indent="0">
              <a:buNone/>
              <a:defRPr sz="2100"/>
            </a:lvl9pPr>
          </a:lstStyle>
          <a:p>
            <a:endParaRPr lang="en-US"/>
          </a:p>
        </p:txBody>
      </p:sp>
      <p:sp>
        <p:nvSpPr>
          <p:cNvPr id="4" name="Text Placeholder 3"/>
          <p:cNvSpPr>
            <a:spLocks noGrp="1"/>
          </p:cNvSpPr>
          <p:nvPr>
            <p:ph type="body" sz="half" idx="2"/>
          </p:nvPr>
        </p:nvSpPr>
        <p:spPr>
          <a:xfrm>
            <a:off x="837710" y="2057400"/>
            <a:ext cx="3922509" cy="3811588"/>
          </a:xfrm>
        </p:spPr>
        <p:txBody>
          <a:bodyPr/>
          <a:lstStyle>
            <a:lvl1pPr marL="0" indent="0">
              <a:buNone/>
              <a:defRPr sz="1700"/>
            </a:lvl1pPr>
            <a:lvl2pPr marL="488152" indent="0">
              <a:buNone/>
              <a:defRPr sz="1500"/>
            </a:lvl2pPr>
            <a:lvl3pPr marL="976305" indent="0">
              <a:buNone/>
              <a:defRPr sz="1300"/>
            </a:lvl3pPr>
            <a:lvl4pPr marL="1464457" indent="0">
              <a:buNone/>
              <a:defRPr sz="1100"/>
            </a:lvl4pPr>
            <a:lvl5pPr marL="1952610" indent="0">
              <a:buNone/>
              <a:defRPr sz="1100"/>
            </a:lvl5pPr>
            <a:lvl6pPr marL="2440762" indent="0">
              <a:buNone/>
              <a:defRPr sz="1100"/>
            </a:lvl6pPr>
            <a:lvl7pPr marL="2928915" indent="0">
              <a:buNone/>
              <a:defRPr sz="1100"/>
            </a:lvl7pPr>
            <a:lvl8pPr marL="3417067" indent="0">
              <a:buNone/>
              <a:defRPr sz="1100"/>
            </a:lvl8pPr>
            <a:lvl9pPr marL="390522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6E89E-F3E1-4C30-AC9E-D58B16F714FB}"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241832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7630" tIns="48815" rIns="97630" bIns="488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6127" y="1825625"/>
            <a:ext cx="10489585" cy="4351338"/>
          </a:xfrm>
          <a:prstGeom prst="rect">
            <a:avLst/>
          </a:prstGeom>
        </p:spPr>
        <p:txBody>
          <a:bodyPr vert="horz" lIns="97630" tIns="48815" rIns="97630" bIns="48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6128" y="6356352"/>
            <a:ext cx="2736413" cy="365125"/>
          </a:xfrm>
          <a:prstGeom prst="rect">
            <a:avLst/>
          </a:prstGeom>
        </p:spPr>
        <p:txBody>
          <a:bodyPr vert="horz" lIns="97630" tIns="48815" rIns="97630" bIns="48815" rtlCol="0" anchor="ctr"/>
          <a:lstStyle>
            <a:lvl1pPr algn="l">
              <a:defRPr sz="1300">
                <a:solidFill>
                  <a:schemeClr val="tx1">
                    <a:tint val="75000"/>
                  </a:schemeClr>
                </a:solidFill>
              </a:defRPr>
            </a:lvl1pPr>
          </a:lstStyle>
          <a:p>
            <a:fld id="{1C66E89E-F3E1-4C30-AC9E-D58B16F714FB}" type="datetimeFigureOut">
              <a:rPr lang="en-US" smtClean="0"/>
              <a:pPr/>
              <a:t>8/2/2016</a:t>
            </a:fld>
            <a:endParaRPr lang="en-US"/>
          </a:p>
        </p:txBody>
      </p:sp>
      <p:sp>
        <p:nvSpPr>
          <p:cNvPr id="5" name="Footer Placeholder 4"/>
          <p:cNvSpPr>
            <a:spLocks noGrp="1"/>
          </p:cNvSpPr>
          <p:nvPr>
            <p:ph type="ftr" sz="quarter" idx="3"/>
          </p:nvPr>
        </p:nvSpPr>
        <p:spPr>
          <a:xfrm>
            <a:off x="4028609" y="6356352"/>
            <a:ext cx="4104621" cy="365125"/>
          </a:xfrm>
          <a:prstGeom prst="rect">
            <a:avLst/>
          </a:prstGeom>
        </p:spPr>
        <p:txBody>
          <a:bodyPr vert="horz" lIns="97630" tIns="48815" rIns="97630" bIns="4881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9" y="6356352"/>
            <a:ext cx="2736413" cy="365125"/>
          </a:xfrm>
          <a:prstGeom prst="rect">
            <a:avLst/>
          </a:prstGeom>
        </p:spPr>
        <p:txBody>
          <a:bodyPr vert="horz" lIns="97630" tIns="48815" rIns="97630" bIns="48815" rtlCol="0" anchor="ctr"/>
          <a:lstStyle>
            <a:lvl1pPr algn="r">
              <a:defRPr sz="1300">
                <a:solidFill>
                  <a:schemeClr val="tx1">
                    <a:tint val="75000"/>
                  </a:schemeClr>
                </a:solidFill>
              </a:defRPr>
            </a:lvl1pPr>
          </a:lstStyle>
          <a:p>
            <a:fld id="{06F98A70-CDC9-480E-A82C-83DF260D2E92}" type="slidenum">
              <a:rPr lang="en-US" smtClean="0"/>
              <a:pPr/>
              <a:t>‹#›</a:t>
            </a:fld>
            <a:endParaRPr lang="en-US"/>
          </a:p>
        </p:txBody>
      </p:sp>
    </p:spTree>
    <p:extLst>
      <p:ext uri="{BB962C8B-B14F-4D97-AF65-F5344CB8AC3E}">
        <p14:creationId xmlns:p14="http://schemas.microsoft.com/office/powerpoint/2010/main" val="281465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76305"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4076" indent="-244076" algn="l" defTabSz="976305" rtl="0" eaLnBrk="1" latinLnBrk="0" hangingPunct="1">
        <a:lnSpc>
          <a:spcPct val="90000"/>
        </a:lnSpc>
        <a:spcBef>
          <a:spcPts val="1068"/>
        </a:spcBef>
        <a:buFont typeface="Arial" panose="020B0604020202020204" pitchFamily="34" charset="0"/>
        <a:buChar char="•"/>
        <a:defRPr sz="3000" kern="1200">
          <a:solidFill>
            <a:schemeClr val="tx1"/>
          </a:solidFill>
          <a:latin typeface="+mn-lt"/>
          <a:ea typeface="+mn-ea"/>
          <a:cs typeface="+mn-cs"/>
        </a:defRPr>
      </a:lvl1pPr>
      <a:lvl2pPr marL="732229" indent="-244076" algn="l" defTabSz="976305" rtl="0" eaLnBrk="1" latinLnBrk="0" hangingPunct="1">
        <a:lnSpc>
          <a:spcPct val="90000"/>
        </a:lnSpc>
        <a:spcBef>
          <a:spcPts val="534"/>
        </a:spcBef>
        <a:buFont typeface="Arial" panose="020B0604020202020204" pitchFamily="34" charset="0"/>
        <a:buChar char="•"/>
        <a:defRPr sz="2600" kern="1200">
          <a:solidFill>
            <a:schemeClr val="tx1"/>
          </a:solidFill>
          <a:latin typeface="+mn-lt"/>
          <a:ea typeface="+mn-ea"/>
          <a:cs typeface="+mn-cs"/>
        </a:defRPr>
      </a:lvl2pPr>
      <a:lvl3pPr marL="1220381" indent="-244076" algn="l" defTabSz="976305" rtl="0" eaLnBrk="1" latinLnBrk="0" hangingPunct="1">
        <a:lnSpc>
          <a:spcPct val="90000"/>
        </a:lnSpc>
        <a:spcBef>
          <a:spcPts val="534"/>
        </a:spcBef>
        <a:buFont typeface="Arial" panose="020B0604020202020204" pitchFamily="34" charset="0"/>
        <a:buChar char="•"/>
        <a:defRPr sz="2100" kern="1200">
          <a:solidFill>
            <a:schemeClr val="tx1"/>
          </a:solidFill>
          <a:latin typeface="+mn-lt"/>
          <a:ea typeface="+mn-ea"/>
          <a:cs typeface="+mn-cs"/>
        </a:defRPr>
      </a:lvl3pPr>
      <a:lvl4pPr marL="1708534" indent="-244076" algn="l" defTabSz="976305"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4pPr>
      <a:lvl5pPr marL="2196686" indent="-244076" algn="l" defTabSz="976305"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5pPr>
      <a:lvl6pPr marL="2684838" indent="-244076" algn="l" defTabSz="976305"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6pPr>
      <a:lvl7pPr marL="3172991" indent="-244076" algn="l" defTabSz="976305"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7pPr>
      <a:lvl8pPr marL="3661143" indent="-244076" algn="l" defTabSz="976305"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8pPr>
      <a:lvl9pPr marL="4149296" indent="-244076" algn="l" defTabSz="976305"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76305" rtl="0" eaLnBrk="1" latinLnBrk="0" hangingPunct="1">
        <a:defRPr sz="1900" kern="1200">
          <a:solidFill>
            <a:schemeClr val="tx1"/>
          </a:solidFill>
          <a:latin typeface="+mn-lt"/>
          <a:ea typeface="+mn-ea"/>
          <a:cs typeface="+mn-cs"/>
        </a:defRPr>
      </a:lvl1pPr>
      <a:lvl2pPr marL="488152" algn="l" defTabSz="976305" rtl="0" eaLnBrk="1" latinLnBrk="0" hangingPunct="1">
        <a:defRPr sz="1900" kern="1200">
          <a:solidFill>
            <a:schemeClr val="tx1"/>
          </a:solidFill>
          <a:latin typeface="+mn-lt"/>
          <a:ea typeface="+mn-ea"/>
          <a:cs typeface="+mn-cs"/>
        </a:defRPr>
      </a:lvl2pPr>
      <a:lvl3pPr marL="976305" algn="l" defTabSz="976305" rtl="0" eaLnBrk="1" latinLnBrk="0" hangingPunct="1">
        <a:defRPr sz="1900" kern="1200">
          <a:solidFill>
            <a:schemeClr val="tx1"/>
          </a:solidFill>
          <a:latin typeface="+mn-lt"/>
          <a:ea typeface="+mn-ea"/>
          <a:cs typeface="+mn-cs"/>
        </a:defRPr>
      </a:lvl3pPr>
      <a:lvl4pPr marL="1464457" algn="l" defTabSz="976305" rtl="0" eaLnBrk="1" latinLnBrk="0" hangingPunct="1">
        <a:defRPr sz="1900" kern="1200">
          <a:solidFill>
            <a:schemeClr val="tx1"/>
          </a:solidFill>
          <a:latin typeface="+mn-lt"/>
          <a:ea typeface="+mn-ea"/>
          <a:cs typeface="+mn-cs"/>
        </a:defRPr>
      </a:lvl4pPr>
      <a:lvl5pPr marL="1952610" algn="l" defTabSz="976305" rtl="0" eaLnBrk="1" latinLnBrk="0" hangingPunct="1">
        <a:defRPr sz="1900" kern="1200">
          <a:solidFill>
            <a:schemeClr val="tx1"/>
          </a:solidFill>
          <a:latin typeface="+mn-lt"/>
          <a:ea typeface="+mn-ea"/>
          <a:cs typeface="+mn-cs"/>
        </a:defRPr>
      </a:lvl5pPr>
      <a:lvl6pPr marL="2440762" algn="l" defTabSz="976305" rtl="0" eaLnBrk="1" latinLnBrk="0" hangingPunct="1">
        <a:defRPr sz="1900" kern="1200">
          <a:solidFill>
            <a:schemeClr val="tx1"/>
          </a:solidFill>
          <a:latin typeface="+mn-lt"/>
          <a:ea typeface="+mn-ea"/>
          <a:cs typeface="+mn-cs"/>
        </a:defRPr>
      </a:lvl6pPr>
      <a:lvl7pPr marL="2928915" algn="l" defTabSz="976305" rtl="0" eaLnBrk="1" latinLnBrk="0" hangingPunct="1">
        <a:defRPr sz="1900" kern="1200">
          <a:solidFill>
            <a:schemeClr val="tx1"/>
          </a:solidFill>
          <a:latin typeface="+mn-lt"/>
          <a:ea typeface="+mn-ea"/>
          <a:cs typeface="+mn-cs"/>
        </a:defRPr>
      </a:lvl7pPr>
      <a:lvl8pPr marL="3417067" algn="l" defTabSz="976305" rtl="0" eaLnBrk="1" latinLnBrk="0" hangingPunct="1">
        <a:defRPr sz="1900" kern="1200">
          <a:solidFill>
            <a:schemeClr val="tx1"/>
          </a:solidFill>
          <a:latin typeface="+mn-lt"/>
          <a:ea typeface="+mn-ea"/>
          <a:cs typeface="+mn-cs"/>
        </a:defRPr>
      </a:lvl8pPr>
      <a:lvl9pPr marL="3905220" algn="l" defTabSz="97630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youtube.com/watch?v=olrkWpCqVCE" TargetMode="External"/><Relationship Id="rId4" Type="http://schemas.openxmlformats.org/officeDocument/2006/relationships/hyperlink" Target="http://www.youtube.com/watch?v=ToLYgB_bxqM&amp;feature=player_detailpa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102" y="2351875"/>
            <a:ext cx="6277283" cy="3405272"/>
          </a:xfrm>
          <a:prstGeom prst="rect">
            <a:avLst/>
          </a:prstGeom>
        </p:spPr>
      </p:pic>
      <p:sp>
        <p:nvSpPr>
          <p:cNvPr id="8" name="TextBox 7"/>
          <p:cNvSpPr txBox="1"/>
          <p:nvPr/>
        </p:nvSpPr>
        <p:spPr>
          <a:xfrm>
            <a:off x="4719784" y="347995"/>
            <a:ext cx="8156210" cy="560248"/>
          </a:xfrm>
          <a:prstGeom prst="rect">
            <a:avLst/>
          </a:prstGeom>
          <a:noFill/>
        </p:spPr>
        <p:txBody>
          <a:bodyPr wrap="square" lIns="97630" tIns="48815" rIns="97630" bIns="48815" rtlCol="0">
            <a:spAutoFit/>
          </a:bodyPr>
          <a:lstStyle/>
          <a:p>
            <a:r>
              <a:rPr lang="en-US" sz="3000" dirty="0"/>
              <a:t>Lesson One: What can we learn from worms?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442385" y="1855468"/>
            <a:ext cx="4861134" cy="1775966"/>
          </a:xfrm>
          <a:prstGeom prst="rect">
            <a:avLst/>
          </a:prstGeom>
          <a:noFill/>
        </p:spPr>
        <p:txBody>
          <a:bodyPr wrap="square" lIns="97630" tIns="48815" rIns="97630" bIns="48815" rtlCol="0">
            <a:spAutoFit/>
          </a:bodyPr>
          <a:lstStyle/>
          <a:p>
            <a:r>
              <a:rPr lang="en-US" sz="3000" dirty="0"/>
              <a:t>How the nematode </a:t>
            </a:r>
            <a:r>
              <a:rPr lang="en-US" sz="3000" i="1" dirty="0"/>
              <a:t>C. elegans </a:t>
            </a:r>
            <a:r>
              <a:rPr lang="en-US" sz="3000" dirty="0"/>
              <a:t>maintains balance in a changing environment.</a:t>
            </a:r>
          </a:p>
          <a:p>
            <a:endParaRPr lang="en-US" dirty="0"/>
          </a:p>
        </p:txBody>
      </p:sp>
      <p:pic>
        <p:nvPicPr>
          <p:cNvPr id="3074"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9876" y="6199096"/>
            <a:ext cx="4336026" cy="261610"/>
          </a:xfrm>
          <a:prstGeom prst="rect">
            <a:avLst/>
          </a:prstGeom>
          <a:noFill/>
        </p:spPr>
        <p:txBody>
          <a:bodyPr wrap="square" rtlCol="0">
            <a:spAutoFit/>
          </a:bodyPr>
          <a:lstStyle/>
          <a:p>
            <a:r>
              <a:rPr lang="en-US" sz="1100" dirty="0" smtClean="0"/>
              <a:t>Reprinted with permission from Z. </a:t>
            </a:r>
            <a:r>
              <a:rPr lang="en-US" sz="1100" dirty="0" err="1" smtClean="0"/>
              <a:t>Altun</a:t>
            </a:r>
            <a:r>
              <a:rPr lang="en-US" sz="1100" dirty="0" smtClean="0"/>
              <a:t> &amp; C. Crocker (wormatlas.org)</a:t>
            </a:r>
            <a:endParaRPr lang="en-US" sz="1100" dirty="0"/>
          </a:p>
        </p:txBody>
      </p:sp>
    </p:spTree>
    <p:extLst>
      <p:ext uri="{BB962C8B-B14F-4D97-AF65-F5344CB8AC3E}">
        <p14:creationId xmlns:p14="http://schemas.microsoft.com/office/powerpoint/2010/main" val="50305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8739554" y="362123"/>
            <a:ext cx="2927327" cy="683359"/>
          </a:xfrm>
          <a:prstGeom prst="rect">
            <a:avLst/>
          </a:prstGeom>
          <a:noFill/>
        </p:spPr>
        <p:txBody>
          <a:bodyPr wrap="square" lIns="97630" tIns="48815" rIns="97630" bIns="48815" rtlCol="0">
            <a:spAutoFit/>
          </a:bodyPr>
          <a:lstStyle/>
          <a:p>
            <a:r>
              <a:rPr lang="en-US" sz="3800" dirty="0"/>
              <a:t>Worm Rules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1"/>
          <p:cNvSpPr txBox="1">
            <a:spLocks/>
          </p:cNvSpPr>
          <p:nvPr/>
        </p:nvSpPr>
        <p:spPr>
          <a:xfrm>
            <a:off x="790166" y="1810537"/>
            <a:ext cx="10760046" cy="3913369"/>
          </a:xfrm>
          <a:prstGeom prst="rect">
            <a:avLst/>
          </a:prstGeom>
        </p:spPr>
        <p:txBody>
          <a:bodyPr lIns="97630" tIns="48815" rIns="97630" bIns="48815">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8152" indent="-488152">
              <a:buFont typeface="+mj-lt"/>
              <a:buAutoNum type="arabicPeriod"/>
            </a:pPr>
            <a:r>
              <a:rPr lang="en-US" dirty="0" smtClean="0"/>
              <a:t>Store </a:t>
            </a:r>
            <a:r>
              <a:rPr lang="en-US" dirty="0" smtClean="0"/>
              <a:t>the plates with the agar side facing down so that condensation doesn’t drop onto the plate</a:t>
            </a:r>
            <a:r>
              <a:rPr lang="en-US" dirty="0" smtClean="0"/>
              <a:t>.</a:t>
            </a:r>
          </a:p>
          <a:p>
            <a:pPr marL="488152" indent="-488152">
              <a:buFont typeface="+mj-lt"/>
              <a:buAutoNum type="arabicPeriod"/>
            </a:pPr>
            <a:endParaRPr lang="en-US" sz="800" dirty="0" smtClean="0"/>
          </a:p>
          <a:p>
            <a:pPr marL="488152" indent="-488152">
              <a:buFont typeface="+mj-lt"/>
              <a:buAutoNum type="arabicPeriod"/>
            </a:pPr>
            <a:r>
              <a:rPr lang="en-US" dirty="0" smtClean="0"/>
              <a:t>Flip the plate over to look at it under the microscope.  You may need to remove the clear cover to see them well, </a:t>
            </a:r>
            <a:r>
              <a:rPr lang="en-US" i="1" dirty="0" smtClean="0"/>
              <a:t>but only leave the cover off for a few minutes</a:t>
            </a:r>
            <a:r>
              <a:rPr lang="en-US" dirty="0" smtClean="0"/>
              <a:t>.</a:t>
            </a:r>
          </a:p>
          <a:p>
            <a:pPr marL="488152" indent="-488152">
              <a:buFont typeface="+mj-lt"/>
              <a:buAutoNum type="arabicPeriod"/>
            </a:pPr>
            <a:endParaRPr lang="en-US" sz="800" dirty="0" smtClean="0"/>
          </a:p>
          <a:p>
            <a:pPr marL="488152" indent="-488152">
              <a:buFont typeface="+mj-lt"/>
              <a:buAutoNum type="arabicPeriod"/>
            </a:pPr>
            <a:r>
              <a:rPr lang="en-US" dirty="0" smtClean="0"/>
              <a:t>Do not leave the worms on the microscope in the light for more than a few minutes</a:t>
            </a:r>
            <a:r>
              <a:rPr lang="en-US" i="1" dirty="0" smtClean="0"/>
              <a:t>, </a:t>
            </a:r>
            <a:r>
              <a:rPr lang="en-US" dirty="0" smtClean="0"/>
              <a:t>as they can get too hot.</a:t>
            </a:r>
          </a:p>
          <a:p>
            <a:pPr lvl="1">
              <a:buFont typeface="Wingdings" pitchFamily="2" charset="2"/>
              <a:buChar char="Ø"/>
            </a:pPr>
            <a:endParaRPr lang="en-US" dirty="0" smtClean="0"/>
          </a:p>
          <a:p>
            <a:endParaRPr lang="en-US" dirty="0"/>
          </a:p>
        </p:txBody>
      </p: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9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220666" y="354753"/>
            <a:ext cx="5941172" cy="683359"/>
          </a:xfrm>
          <a:prstGeom prst="rect">
            <a:avLst/>
          </a:prstGeom>
          <a:noFill/>
        </p:spPr>
        <p:txBody>
          <a:bodyPr wrap="square" lIns="97630" tIns="48815" rIns="97630" bIns="48815" rtlCol="0">
            <a:spAutoFit/>
          </a:bodyPr>
          <a:lstStyle/>
          <a:p>
            <a:r>
              <a:rPr lang="en-US" sz="3800" dirty="0"/>
              <a:t>Tips for observing worms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Content Placeholder 2"/>
          <p:cNvSpPr txBox="1">
            <a:spLocks/>
          </p:cNvSpPr>
          <p:nvPr/>
        </p:nvSpPr>
        <p:spPr>
          <a:xfrm>
            <a:off x="615165" y="1752602"/>
            <a:ext cx="11391117" cy="4373563"/>
          </a:xfrm>
          <a:prstGeom prst="rect">
            <a:avLst/>
          </a:prstGeom>
        </p:spPr>
        <p:txBody>
          <a:bodyPr lIns="97630" tIns="48815" rIns="97630" bIns="488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Some things to look for:</a:t>
            </a:r>
          </a:p>
          <a:p>
            <a:pPr marL="0" indent="0">
              <a:buNone/>
            </a:pPr>
            <a:endParaRPr lang="en-US" sz="1100" dirty="0"/>
          </a:p>
          <a:p>
            <a:pPr marL="976305" lvl="1" indent="-488152">
              <a:buFont typeface="Arial" panose="020B0604020202020204" pitchFamily="34" charset="0"/>
              <a:buAutoNum type="arabicPeriod"/>
            </a:pPr>
            <a:r>
              <a:rPr lang="en-US" sz="3000" dirty="0"/>
              <a:t>What life stages are present (adult, larvae, or egg)?</a:t>
            </a:r>
          </a:p>
          <a:p>
            <a:pPr marL="976305" lvl="1" indent="-488152">
              <a:buFont typeface="Arial" panose="020B0604020202020204" pitchFamily="34" charset="0"/>
              <a:buAutoNum type="arabicPeriod"/>
            </a:pPr>
            <a:r>
              <a:rPr lang="en-US" sz="3000" dirty="0"/>
              <a:t>Where are worms on the plate (on agar, on food, near edge of plate)?</a:t>
            </a:r>
          </a:p>
          <a:p>
            <a:pPr marL="976305" lvl="1" indent="-488152">
              <a:buFont typeface="Arial" panose="020B0604020202020204" pitchFamily="34" charset="0"/>
              <a:buAutoNum type="arabicPeriod"/>
            </a:pPr>
            <a:r>
              <a:rPr lang="en-US" sz="3000" dirty="0"/>
              <a:t>What are the worms doing (moving, not moving, feeding)?</a:t>
            </a:r>
          </a:p>
          <a:p>
            <a:pPr marL="0" indent="0">
              <a:buNone/>
            </a:pPr>
            <a:endParaRPr lang="en-US" sz="1100" dirty="0"/>
          </a:p>
          <a:p>
            <a:pPr marL="0" indent="0">
              <a:buNone/>
            </a:pPr>
            <a:r>
              <a:rPr lang="en-US" dirty="0" smtClean="0"/>
              <a:t>Watch these videos showing… </a:t>
            </a:r>
          </a:p>
          <a:p>
            <a:pPr marL="0" indent="0">
              <a:buNone/>
            </a:pPr>
            <a:r>
              <a:rPr lang="en-US" dirty="0" smtClean="0"/>
              <a:t>       eggs, larvae and adults:  </a:t>
            </a:r>
            <a:r>
              <a:rPr lang="en-US" sz="1700" dirty="0" smtClean="0">
                <a:hlinkClick r:id="rId4"/>
              </a:rPr>
              <a:t>http</a:t>
            </a:r>
            <a:r>
              <a:rPr lang="en-US" sz="1700" dirty="0">
                <a:hlinkClick r:id="rId4"/>
              </a:rPr>
              <a:t>://</a:t>
            </a:r>
            <a:r>
              <a:rPr lang="en-US" sz="1700" dirty="0" smtClean="0">
                <a:hlinkClick r:id="rId4"/>
              </a:rPr>
              <a:t>www.youtube.com/watch?v=ToLYgB_bxqM&amp;feature=player_detailpage</a:t>
            </a:r>
            <a:endParaRPr lang="en-US" sz="1700" dirty="0" smtClean="0"/>
          </a:p>
          <a:p>
            <a:pPr marL="0" indent="0">
              <a:buNone/>
            </a:pPr>
            <a:r>
              <a:rPr lang="en-US" dirty="0" smtClean="0"/>
              <a:t>       worms responding to touch:  </a:t>
            </a:r>
            <a:r>
              <a:rPr lang="en-US" sz="1700" dirty="0" smtClean="0">
                <a:hlinkClick r:id="rId5"/>
              </a:rPr>
              <a:t>https</a:t>
            </a:r>
            <a:r>
              <a:rPr lang="en-US" sz="1700" dirty="0">
                <a:hlinkClick r:id="rId5"/>
              </a:rPr>
              <a:t>://</a:t>
            </a:r>
            <a:r>
              <a:rPr lang="en-US" sz="1700" dirty="0" smtClean="0">
                <a:hlinkClick r:id="rId5"/>
              </a:rPr>
              <a:t>www.youtube.com/watch?v=olrkWpCqVCE</a:t>
            </a:r>
            <a:endParaRPr lang="en-US" sz="1700" dirty="0" smtClean="0"/>
          </a:p>
          <a:p>
            <a:pPr marL="0" indent="0">
              <a:buNone/>
            </a:pPr>
            <a:endParaRPr lang="en-US" sz="1700" dirty="0"/>
          </a:p>
          <a:p>
            <a:endParaRPr lang="en-US" sz="1700" dirty="0"/>
          </a:p>
          <a:p>
            <a:endParaRPr lang="en-US" dirty="0" smtClean="0"/>
          </a:p>
          <a:p>
            <a:pPr marL="0" indent="0">
              <a:buNone/>
            </a:pPr>
            <a:endParaRPr lang="en-US" dirty="0"/>
          </a:p>
        </p:txBody>
      </p:sp>
      <p:pic>
        <p:nvPicPr>
          <p:cNvPr id="9" name="Picture 2" descr="C:\Users\jcgriz\AppData\Local\Microsoft\Windows\Temporary Internet Files\Content.Outlook\ND2AF8RG\GSEO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64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423322" y="373269"/>
            <a:ext cx="8363038" cy="591026"/>
          </a:xfrm>
          <a:prstGeom prst="rect">
            <a:avLst/>
          </a:prstGeom>
          <a:noFill/>
        </p:spPr>
        <p:txBody>
          <a:bodyPr wrap="square" lIns="97630" tIns="48815" rIns="97630" bIns="48815" rtlCol="0">
            <a:spAutoFit/>
          </a:bodyPr>
          <a:lstStyle/>
          <a:p>
            <a:r>
              <a:rPr lang="en-US" sz="3200" dirty="0"/>
              <a:t>Drawing what you see and drawing to scale</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Content Placeholder 2"/>
          <p:cNvSpPr>
            <a:spLocks noGrp="1"/>
          </p:cNvSpPr>
          <p:nvPr/>
        </p:nvSpPr>
        <p:spPr>
          <a:xfrm>
            <a:off x="844666" y="1547447"/>
            <a:ext cx="10942964" cy="4643193"/>
          </a:xfrm>
          <a:prstGeom prst="rect">
            <a:avLst/>
          </a:prstGeom>
        </p:spPr>
        <p:txBody>
          <a:bodyPr vert="horz" lIns="97630" tIns="48815" rIns="97630" bIns="48815" rtlCol="0">
            <a:normAutofit fontScale="9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88152" indent="-488152">
              <a:buFont typeface="Arial" panose="020B0604020202020204" pitchFamily="34" charset="0"/>
              <a:buChar char="•"/>
            </a:pPr>
            <a:r>
              <a:rPr lang="en-US" sz="3000" b="0" dirty="0"/>
              <a:t>Place a worm plate on the stage of the scope, agar side </a:t>
            </a:r>
            <a:r>
              <a:rPr lang="en-US" sz="3000" b="0" dirty="0" smtClean="0"/>
              <a:t>down. Take off the lid.</a:t>
            </a:r>
            <a:endParaRPr lang="en-US" sz="3000" b="0" dirty="0"/>
          </a:p>
          <a:p>
            <a:pPr marL="488152" indent="-488152">
              <a:buFont typeface="Arial" panose="020B0604020202020204" pitchFamily="34" charset="0"/>
              <a:buChar char="•"/>
            </a:pPr>
            <a:r>
              <a:rPr lang="en-US" sz="3000" b="0" dirty="0"/>
              <a:t>At a low magnification, find where the worms are located on the plate.</a:t>
            </a:r>
          </a:p>
          <a:p>
            <a:pPr marL="488152" indent="-488152">
              <a:buFont typeface="Arial" panose="020B0604020202020204" pitchFamily="34" charset="0"/>
              <a:buChar char="•"/>
            </a:pPr>
            <a:r>
              <a:rPr lang="en-US" sz="3000" b="0" dirty="0"/>
              <a:t>At high magnification, find a place on the plate that has worms of different sizes.</a:t>
            </a:r>
          </a:p>
          <a:p>
            <a:pPr marL="488152" indent="-488152">
              <a:buFont typeface="Arial" panose="020B0604020202020204" pitchFamily="34" charset="0"/>
              <a:buChar char="•"/>
            </a:pPr>
            <a:r>
              <a:rPr lang="en-US" sz="3000" b="0" dirty="0"/>
              <a:t>Place the 4 mm x 4 mm grid </a:t>
            </a:r>
            <a:r>
              <a:rPr lang="en-US" sz="3000" b="0" dirty="0" smtClean="0"/>
              <a:t>under </a:t>
            </a:r>
            <a:r>
              <a:rPr lang="en-US" sz="3000" b="0" dirty="0"/>
              <a:t>the </a:t>
            </a:r>
            <a:r>
              <a:rPr lang="en-US" sz="3000" b="0" dirty="0" smtClean="0"/>
              <a:t>worm plate, beneath the worms </a:t>
            </a:r>
            <a:r>
              <a:rPr lang="en-US" sz="3000" b="0" dirty="0"/>
              <a:t>you are looking at so you can see both the worms and the grid.</a:t>
            </a:r>
          </a:p>
          <a:p>
            <a:pPr marL="488152" indent="-488152">
              <a:buFont typeface="Arial" panose="020B0604020202020204" pitchFamily="34" charset="0"/>
              <a:buChar char="•"/>
            </a:pPr>
            <a:r>
              <a:rPr lang="en-US" sz="3000" b="0" dirty="0"/>
              <a:t>Draw what you see in the grid on the microscope on the 8 cm x 8 cm grid in Student Lab Sheet 1. Each mm in size on the microscope is 2 cm in the drawing. </a:t>
            </a:r>
          </a:p>
          <a:p>
            <a:endParaRPr lang="en-US" dirty="0"/>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5146098" y="373269"/>
            <a:ext cx="6997595" cy="683359"/>
          </a:xfrm>
          <a:prstGeom prst="rect">
            <a:avLst/>
          </a:prstGeom>
          <a:noFill/>
        </p:spPr>
        <p:txBody>
          <a:bodyPr wrap="square" lIns="97630" tIns="48815" rIns="97630" bIns="48815" rtlCol="0">
            <a:spAutoFit/>
          </a:bodyPr>
          <a:lstStyle/>
          <a:p>
            <a:r>
              <a:rPr lang="en-US" sz="3800" dirty="0"/>
              <a:t>Discussion </a:t>
            </a:r>
            <a:r>
              <a:rPr lang="en-US" sz="3800" i="1" dirty="0"/>
              <a:t>Wows! </a:t>
            </a:r>
            <a:r>
              <a:rPr lang="en-US" sz="3800" dirty="0"/>
              <a:t>and </a:t>
            </a:r>
            <a:r>
              <a:rPr lang="en-US" sz="3800" i="1" dirty="0"/>
              <a:t>Wonders?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1531574" y="1752600"/>
            <a:ext cx="9410746" cy="4373563"/>
          </a:xfrm>
          <a:prstGeom prst="rect">
            <a:avLst/>
          </a:prstGeom>
        </p:spPr>
        <p:txBody>
          <a:bodyPr lIns="97630" tIns="48815" rIns="97630" bIns="488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Lesson One</a:t>
            </a:r>
          </a:p>
          <a:p>
            <a:pPr marL="0" indent="0">
              <a:buNone/>
            </a:pPr>
            <a:endParaRPr lang="en-US" dirty="0" smtClean="0"/>
          </a:p>
          <a:p>
            <a:pPr marL="0" indent="0">
              <a:buNone/>
            </a:pPr>
            <a:r>
              <a:rPr lang="en-US" sz="3000" dirty="0" smtClean="0"/>
              <a:t>Did you see all the life stages on your plate?</a:t>
            </a:r>
          </a:p>
          <a:p>
            <a:pPr marL="0" indent="0">
              <a:buNone/>
            </a:pPr>
            <a:r>
              <a:rPr lang="en-US" sz="3000" dirty="0" smtClean="0"/>
              <a:t>How are the wild and mutant worms similar or different? </a:t>
            </a:r>
          </a:p>
          <a:p>
            <a:pPr marL="0" indent="0">
              <a:buNone/>
            </a:pPr>
            <a:r>
              <a:rPr lang="en-US" sz="3000" dirty="0" smtClean="0"/>
              <a:t>What evidence indicates that the worms react to their environment?</a:t>
            </a:r>
            <a:endParaRPr lang="en-US" sz="3000" dirty="0"/>
          </a:p>
        </p:txBody>
      </p: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536892" y="347995"/>
            <a:ext cx="8156210" cy="560248"/>
          </a:xfrm>
          <a:prstGeom prst="rect">
            <a:avLst/>
          </a:prstGeom>
          <a:noFill/>
        </p:spPr>
        <p:txBody>
          <a:bodyPr wrap="square" lIns="97630" tIns="48815" rIns="97630" bIns="48815" rtlCol="0">
            <a:spAutoFit/>
          </a:bodyPr>
          <a:lstStyle/>
          <a:p>
            <a:r>
              <a:rPr lang="en-US" sz="3000" dirty="0"/>
              <a:t>Lesson Two: Worms in a changing environment</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866702" y="1430528"/>
            <a:ext cx="9492598" cy="4130456"/>
          </a:xfrm>
          <a:prstGeom prst="rect">
            <a:avLst/>
          </a:prstGeom>
          <a:noFill/>
        </p:spPr>
        <p:txBody>
          <a:bodyPr wrap="square" lIns="97630" tIns="48815" rIns="97630" bIns="48815" rtlCol="0">
            <a:spAutoFit/>
          </a:bodyPr>
          <a:lstStyle/>
          <a:p>
            <a:r>
              <a:rPr lang="en-US" sz="3000" dirty="0"/>
              <a:t>Today we will learn about…</a:t>
            </a:r>
          </a:p>
          <a:p>
            <a:endParaRPr lang="en-US" sz="1100" dirty="0"/>
          </a:p>
          <a:p>
            <a:pPr marL="793248" lvl="1" indent="-305095">
              <a:buClr>
                <a:schemeClr val="accent3"/>
              </a:buClr>
              <a:buFont typeface="Wingdings" panose="05000000000000000000" pitchFamily="2" charset="2"/>
              <a:buChar char="§"/>
            </a:pPr>
            <a:r>
              <a:rPr lang="en-US" sz="3000" dirty="0" smtClean="0"/>
              <a:t>Chunking/transfer </a:t>
            </a:r>
            <a:r>
              <a:rPr lang="en-US" sz="3000" dirty="0"/>
              <a:t>of worms</a:t>
            </a:r>
          </a:p>
          <a:p>
            <a:pPr marL="793248" lvl="1" indent="-305095">
              <a:buClr>
                <a:schemeClr val="accent3"/>
              </a:buClr>
              <a:buFont typeface="Wingdings" panose="05000000000000000000" pitchFamily="2" charset="2"/>
              <a:buChar char="§"/>
            </a:pPr>
            <a:r>
              <a:rPr lang="en-US" sz="3000" dirty="0"/>
              <a:t>Preview of Data Tables</a:t>
            </a:r>
          </a:p>
          <a:p>
            <a:pPr marL="793248" lvl="1" indent="-305095">
              <a:buClr>
                <a:schemeClr val="accent3"/>
              </a:buClr>
              <a:buFont typeface="Wingdings" panose="05000000000000000000" pitchFamily="2" charset="2"/>
              <a:buChar char="§"/>
            </a:pPr>
            <a:r>
              <a:rPr lang="en-US" sz="3000" dirty="0"/>
              <a:t>Make 15-minute observations of </a:t>
            </a:r>
            <a:r>
              <a:rPr lang="en-US" sz="3000" dirty="0" smtClean="0"/>
              <a:t>worms</a:t>
            </a:r>
          </a:p>
          <a:p>
            <a:pPr marL="793248" lvl="1" indent="-305095">
              <a:buClr>
                <a:schemeClr val="accent3"/>
              </a:buClr>
              <a:buFont typeface="Wingdings" panose="05000000000000000000" pitchFamily="2" charset="2"/>
              <a:buChar char="§"/>
            </a:pPr>
            <a:r>
              <a:rPr lang="en-US" sz="3000" dirty="0" smtClean="0"/>
              <a:t>Environmental </a:t>
            </a:r>
            <a:r>
              <a:rPr lang="en-US" sz="3000" dirty="0"/>
              <a:t>factors affecting worms</a:t>
            </a:r>
          </a:p>
          <a:p>
            <a:endParaRPr lang="en-US" sz="1100" dirty="0"/>
          </a:p>
          <a:p>
            <a:pPr lvl="4"/>
            <a:r>
              <a:rPr lang="en-US" sz="3000" dirty="0" smtClean="0"/>
              <a:t>Then we will…</a:t>
            </a:r>
          </a:p>
          <a:p>
            <a:pPr marL="2745857" lvl="5" indent="-305095">
              <a:buClr>
                <a:schemeClr val="accent4"/>
              </a:buClr>
              <a:buFont typeface="Wingdings" panose="05000000000000000000" pitchFamily="2" charset="2"/>
              <a:buChar char="§"/>
            </a:pPr>
            <a:r>
              <a:rPr lang="en-US" sz="3000" dirty="0" smtClean="0"/>
              <a:t>Compare </a:t>
            </a:r>
            <a:r>
              <a:rPr lang="en-US" sz="3000" dirty="0"/>
              <a:t>Notes</a:t>
            </a:r>
          </a:p>
          <a:p>
            <a:pPr marL="2745857" lvl="5" indent="-305095">
              <a:buClr>
                <a:schemeClr val="accent4"/>
              </a:buClr>
              <a:buFont typeface="Wingdings" panose="05000000000000000000" pitchFamily="2" charset="2"/>
              <a:buChar char="§"/>
            </a:pPr>
            <a:r>
              <a:rPr lang="en-US" sz="3000" dirty="0"/>
              <a:t>Discuss </a:t>
            </a:r>
            <a:r>
              <a:rPr lang="en-US" sz="3000" i="1" dirty="0"/>
              <a:t>Wows! </a:t>
            </a:r>
            <a:r>
              <a:rPr lang="en-US" sz="3000" dirty="0"/>
              <a:t>and</a:t>
            </a:r>
            <a:r>
              <a:rPr lang="en-US" sz="3000" i="1" dirty="0"/>
              <a:t> Wonders?</a:t>
            </a:r>
          </a:p>
        </p:txBody>
      </p: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7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7421880" y="221828"/>
            <a:ext cx="4029963" cy="683359"/>
          </a:xfrm>
          <a:prstGeom prst="rect">
            <a:avLst/>
          </a:prstGeom>
          <a:noFill/>
        </p:spPr>
        <p:txBody>
          <a:bodyPr wrap="square" lIns="97630" tIns="48815" rIns="97630" bIns="48815" rtlCol="0">
            <a:spAutoFit/>
          </a:bodyPr>
          <a:lstStyle/>
          <a:p>
            <a:pPr algn="r"/>
            <a:r>
              <a:rPr lang="en-US" sz="3800" dirty="0"/>
              <a:t>Life Stage Guide</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2"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7273" y="1032057"/>
            <a:ext cx="2701636" cy="384721"/>
          </a:xfrm>
          <a:prstGeom prst="rect">
            <a:avLst/>
          </a:prstGeom>
          <a:solidFill>
            <a:schemeClr val="bg1"/>
          </a:solidFill>
        </p:spPr>
        <p:txBody>
          <a:bodyPr wrap="square" rtlCol="0">
            <a:spAutoFit/>
          </a:bodyPr>
          <a:lstStyle/>
          <a:p>
            <a:endParaRPr lang="en-US" dirty="0"/>
          </a:p>
        </p:txBody>
      </p:sp>
      <p:grpSp>
        <p:nvGrpSpPr>
          <p:cNvPr id="4" name="Group 3"/>
          <p:cNvGrpSpPr/>
          <p:nvPr/>
        </p:nvGrpSpPr>
        <p:grpSpPr>
          <a:xfrm>
            <a:off x="4937167" y="1003877"/>
            <a:ext cx="6417691" cy="5243699"/>
            <a:chOff x="4937167" y="1003877"/>
            <a:chExt cx="6417691" cy="5243699"/>
          </a:xfrm>
        </p:grpSpPr>
        <p:grpSp>
          <p:nvGrpSpPr>
            <p:cNvPr id="13" name="Group 12"/>
            <p:cNvGrpSpPr/>
            <p:nvPr/>
          </p:nvGrpSpPr>
          <p:grpSpPr>
            <a:xfrm>
              <a:off x="4937167" y="1003877"/>
              <a:ext cx="6417691" cy="5243699"/>
              <a:chOff x="5170283" y="1116159"/>
              <a:chExt cx="6417691" cy="5243699"/>
            </a:xfrm>
          </p:grpSpPr>
          <p:sp>
            <p:nvSpPr>
              <p:cNvPr id="14" name="Oval 13"/>
              <p:cNvSpPr/>
              <p:nvPr/>
            </p:nvSpPr>
            <p:spPr>
              <a:xfrm>
                <a:off x="10109930" y="3302756"/>
                <a:ext cx="222352" cy="326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170283" y="1116159"/>
                <a:ext cx="6417691" cy="5243699"/>
                <a:chOff x="5156409" y="1170750"/>
                <a:chExt cx="6417691" cy="5243699"/>
              </a:xfrm>
            </p:grpSpPr>
            <p:sp>
              <p:nvSpPr>
                <p:cNvPr id="16" name="Freeform 15"/>
                <p:cNvSpPr/>
                <p:nvPr/>
              </p:nvSpPr>
              <p:spPr>
                <a:xfrm rot="19742671">
                  <a:off x="7713253" y="2028719"/>
                  <a:ext cx="569433" cy="1478545"/>
                </a:xfrm>
                <a:custGeom>
                  <a:avLst/>
                  <a:gdLst>
                    <a:gd name="connsiteX0" fmla="*/ 28051 w 688756"/>
                    <a:gd name="connsiteY0" fmla="*/ 19411 h 1089259"/>
                    <a:gd name="connsiteX1" fmla="*/ 37195 w 688756"/>
                    <a:gd name="connsiteY1" fmla="*/ 174859 h 1089259"/>
                    <a:gd name="connsiteX2" fmla="*/ 73771 w 688756"/>
                    <a:gd name="connsiteY2" fmla="*/ 229723 h 1089259"/>
                    <a:gd name="connsiteX3" fmla="*/ 137779 w 688756"/>
                    <a:gd name="connsiteY3" fmla="*/ 293731 h 1089259"/>
                    <a:gd name="connsiteX4" fmla="*/ 165211 w 688756"/>
                    <a:gd name="connsiteY4" fmla="*/ 312019 h 1089259"/>
                    <a:gd name="connsiteX5" fmla="*/ 192643 w 688756"/>
                    <a:gd name="connsiteY5" fmla="*/ 330307 h 1089259"/>
                    <a:gd name="connsiteX6" fmla="*/ 247507 w 688756"/>
                    <a:gd name="connsiteY6" fmla="*/ 348595 h 1089259"/>
                    <a:gd name="connsiteX7" fmla="*/ 274939 w 688756"/>
                    <a:gd name="connsiteY7" fmla="*/ 357739 h 1089259"/>
                    <a:gd name="connsiteX8" fmla="*/ 439531 w 688756"/>
                    <a:gd name="connsiteY8" fmla="*/ 376027 h 1089259"/>
                    <a:gd name="connsiteX9" fmla="*/ 476107 w 688756"/>
                    <a:gd name="connsiteY9" fmla="*/ 385171 h 1089259"/>
                    <a:gd name="connsiteX10" fmla="*/ 530971 w 688756"/>
                    <a:gd name="connsiteY10" fmla="*/ 421747 h 1089259"/>
                    <a:gd name="connsiteX11" fmla="*/ 558403 w 688756"/>
                    <a:gd name="connsiteY11" fmla="*/ 440035 h 1089259"/>
                    <a:gd name="connsiteX12" fmla="*/ 594979 w 688756"/>
                    <a:gd name="connsiteY12" fmla="*/ 522331 h 1089259"/>
                    <a:gd name="connsiteX13" fmla="*/ 604123 w 688756"/>
                    <a:gd name="connsiteY13" fmla="*/ 549763 h 1089259"/>
                    <a:gd name="connsiteX14" fmla="*/ 576691 w 688756"/>
                    <a:gd name="connsiteY14" fmla="*/ 696067 h 1089259"/>
                    <a:gd name="connsiteX15" fmla="*/ 558403 w 688756"/>
                    <a:gd name="connsiteY15" fmla="*/ 750931 h 1089259"/>
                    <a:gd name="connsiteX16" fmla="*/ 549259 w 688756"/>
                    <a:gd name="connsiteY16" fmla="*/ 778363 h 1089259"/>
                    <a:gd name="connsiteX17" fmla="*/ 576691 w 688756"/>
                    <a:gd name="connsiteY17" fmla="*/ 924667 h 1089259"/>
                    <a:gd name="connsiteX18" fmla="*/ 585835 w 688756"/>
                    <a:gd name="connsiteY18" fmla="*/ 952099 h 1089259"/>
                    <a:gd name="connsiteX19" fmla="*/ 613267 w 688756"/>
                    <a:gd name="connsiteY19" fmla="*/ 988675 h 1089259"/>
                    <a:gd name="connsiteX20" fmla="*/ 668131 w 688756"/>
                    <a:gd name="connsiteY20" fmla="*/ 1025251 h 1089259"/>
                    <a:gd name="connsiteX21" fmla="*/ 658987 w 688756"/>
                    <a:gd name="connsiteY21" fmla="*/ 1089259 h 1089259"/>
                    <a:gd name="connsiteX22" fmla="*/ 604123 w 688756"/>
                    <a:gd name="connsiteY22" fmla="*/ 1061827 h 1089259"/>
                    <a:gd name="connsiteX23" fmla="*/ 558403 w 688756"/>
                    <a:gd name="connsiteY23" fmla="*/ 1016107 h 1089259"/>
                    <a:gd name="connsiteX24" fmla="*/ 530971 w 688756"/>
                    <a:gd name="connsiteY24" fmla="*/ 952099 h 1089259"/>
                    <a:gd name="connsiteX25" fmla="*/ 512683 w 688756"/>
                    <a:gd name="connsiteY25" fmla="*/ 897235 h 1089259"/>
                    <a:gd name="connsiteX26" fmla="*/ 503539 w 688756"/>
                    <a:gd name="connsiteY26" fmla="*/ 869803 h 1089259"/>
                    <a:gd name="connsiteX27" fmla="*/ 512683 w 688756"/>
                    <a:gd name="connsiteY27" fmla="*/ 787507 h 1089259"/>
                    <a:gd name="connsiteX28" fmla="*/ 530971 w 688756"/>
                    <a:gd name="connsiteY28" fmla="*/ 732643 h 1089259"/>
                    <a:gd name="connsiteX29" fmla="*/ 549259 w 688756"/>
                    <a:gd name="connsiteY29" fmla="*/ 659491 h 1089259"/>
                    <a:gd name="connsiteX30" fmla="*/ 540115 w 688756"/>
                    <a:gd name="connsiteY30" fmla="*/ 531475 h 1089259"/>
                    <a:gd name="connsiteX31" fmla="*/ 530971 w 688756"/>
                    <a:gd name="connsiteY31" fmla="*/ 504043 h 1089259"/>
                    <a:gd name="connsiteX32" fmla="*/ 503539 w 688756"/>
                    <a:gd name="connsiteY32" fmla="*/ 485755 h 1089259"/>
                    <a:gd name="connsiteX33" fmla="*/ 494395 w 688756"/>
                    <a:gd name="connsiteY33" fmla="*/ 458323 h 1089259"/>
                    <a:gd name="connsiteX34" fmla="*/ 466963 w 688756"/>
                    <a:gd name="connsiteY34" fmla="*/ 449179 h 1089259"/>
                    <a:gd name="connsiteX35" fmla="*/ 430387 w 688756"/>
                    <a:gd name="connsiteY35" fmla="*/ 440035 h 1089259"/>
                    <a:gd name="connsiteX36" fmla="*/ 402955 w 688756"/>
                    <a:gd name="connsiteY36" fmla="*/ 430891 h 1089259"/>
                    <a:gd name="connsiteX37" fmla="*/ 274939 w 688756"/>
                    <a:gd name="connsiteY37" fmla="*/ 421747 h 1089259"/>
                    <a:gd name="connsiteX38" fmla="*/ 238363 w 688756"/>
                    <a:gd name="connsiteY38" fmla="*/ 412603 h 1089259"/>
                    <a:gd name="connsiteX39" fmla="*/ 174355 w 688756"/>
                    <a:gd name="connsiteY39" fmla="*/ 394315 h 1089259"/>
                    <a:gd name="connsiteX40" fmla="*/ 119491 w 688756"/>
                    <a:gd name="connsiteY40" fmla="*/ 348595 h 1089259"/>
                    <a:gd name="connsiteX41" fmla="*/ 82915 w 688756"/>
                    <a:gd name="connsiteY41" fmla="*/ 330307 h 1089259"/>
                    <a:gd name="connsiteX42" fmla="*/ 55483 w 688756"/>
                    <a:gd name="connsiteY42" fmla="*/ 302875 h 1089259"/>
                    <a:gd name="connsiteX43" fmla="*/ 9763 w 688756"/>
                    <a:gd name="connsiteY43" fmla="*/ 220579 h 1089259"/>
                    <a:gd name="connsiteX44" fmla="*/ 9763 w 688756"/>
                    <a:gd name="connsiteY44" fmla="*/ 37699 h 1089259"/>
                    <a:gd name="connsiteX45" fmla="*/ 18907 w 688756"/>
                    <a:gd name="connsiteY45" fmla="*/ 10267 h 1089259"/>
                    <a:gd name="connsiteX46" fmla="*/ 28051 w 688756"/>
                    <a:gd name="connsiteY46" fmla="*/ 19411 h 108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8756" h="1089259">
                      <a:moveTo>
                        <a:pt x="28051" y="19411"/>
                      </a:moveTo>
                      <a:cubicBezTo>
                        <a:pt x="31099" y="46843"/>
                        <a:pt x="26169" y="124138"/>
                        <a:pt x="37195" y="174859"/>
                      </a:cubicBezTo>
                      <a:cubicBezTo>
                        <a:pt x="41864" y="196337"/>
                        <a:pt x="66820" y="208871"/>
                        <a:pt x="73771" y="229723"/>
                      </a:cubicBezTo>
                      <a:cubicBezTo>
                        <a:pt x="89866" y="278007"/>
                        <a:pt x="74895" y="251808"/>
                        <a:pt x="137779" y="293731"/>
                      </a:cubicBezTo>
                      <a:lnTo>
                        <a:pt x="165211" y="312019"/>
                      </a:lnTo>
                      <a:cubicBezTo>
                        <a:pt x="174355" y="318115"/>
                        <a:pt x="182217" y="326832"/>
                        <a:pt x="192643" y="330307"/>
                      </a:cubicBezTo>
                      <a:lnTo>
                        <a:pt x="247507" y="348595"/>
                      </a:lnTo>
                      <a:cubicBezTo>
                        <a:pt x="256651" y="351643"/>
                        <a:pt x="265340" y="356866"/>
                        <a:pt x="274939" y="357739"/>
                      </a:cubicBezTo>
                      <a:cubicBezTo>
                        <a:pt x="331826" y="362911"/>
                        <a:pt x="383910" y="365914"/>
                        <a:pt x="439531" y="376027"/>
                      </a:cubicBezTo>
                      <a:cubicBezTo>
                        <a:pt x="451896" y="378275"/>
                        <a:pt x="463915" y="382123"/>
                        <a:pt x="476107" y="385171"/>
                      </a:cubicBezTo>
                      <a:lnTo>
                        <a:pt x="530971" y="421747"/>
                      </a:lnTo>
                      <a:lnTo>
                        <a:pt x="558403" y="440035"/>
                      </a:lnTo>
                      <a:cubicBezTo>
                        <a:pt x="587384" y="483507"/>
                        <a:pt x="573216" y="457041"/>
                        <a:pt x="594979" y="522331"/>
                      </a:cubicBezTo>
                      <a:lnTo>
                        <a:pt x="604123" y="549763"/>
                      </a:lnTo>
                      <a:cubicBezTo>
                        <a:pt x="593061" y="660385"/>
                        <a:pt x="604666" y="612143"/>
                        <a:pt x="576691" y="696067"/>
                      </a:cubicBezTo>
                      <a:lnTo>
                        <a:pt x="558403" y="750931"/>
                      </a:lnTo>
                      <a:lnTo>
                        <a:pt x="549259" y="778363"/>
                      </a:lnTo>
                      <a:cubicBezTo>
                        <a:pt x="565875" y="994376"/>
                        <a:pt x="534525" y="840336"/>
                        <a:pt x="576691" y="924667"/>
                      </a:cubicBezTo>
                      <a:cubicBezTo>
                        <a:pt x="581002" y="933288"/>
                        <a:pt x="581053" y="943730"/>
                        <a:pt x="585835" y="952099"/>
                      </a:cubicBezTo>
                      <a:cubicBezTo>
                        <a:pt x="593396" y="965331"/>
                        <a:pt x="601876" y="978550"/>
                        <a:pt x="613267" y="988675"/>
                      </a:cubicBezTo>
                      <a:cubicBezTo>
                        <a:pt x="629695" y="1003277"/>
                        <a:pt x="668131" y="1025251"/>
                        <a:pt x="668131" y="1025251"/>
                      </a:cubicBezTo>
                      <a:cubicBezTo>
                        <a:pt x="689467" y="1089259"/>
                        <a:pt x="704707" y="1074019"/>
                        <a:pt x="658987" y="1089259"/>
                      </a:cubicBezTo>
                      <a:cubicBezTo>
                        <a:pt x="636676" y="1081822"/>
                        <a:pt x="621849" y="1079553"/>
                        <a:pt x="604123" y="1061827"/>
                      </a:cubicBezTo>
                      <a:cubicBezTo>
                        <a:pt x="543163" y="1000867"/>
                        <a:pt x="631555" y="1064875"/>
                        <a:pt x="558403" y="1016107"/>
                      </a:cubicBezTo>
                      <a:cubicBezTo>
                        <a:pt x="534214" y="919353"/>
                        <a:pt x="567055" y="1033289"/>
                        <a:pt x="530971" y="952099"/>
                      </a:cubicBezTo>
                      <a:cubicBezTo>
                        <a:pt x="523142" y="934483"/>
                        <a:pt x="518779" y="915523"/>
                        <a:pt x="512683" y="897235"/>
                      </a:cubicBezTo>
                      <a:lnTo>
                        <a:pt x="503539" y="869803"/>
                      </a:lnTo>
                      <a:cubicBezTo>
                        <a:pt x="506587" y="842371"/>
                        <a:pt x="507270" y="814572"/>
                        <a:pt x="512683" y="787507"/>
                      </a:cubicBezTo>
                      <a:cubicBezTo>
                        <a:pt x="516464" y="768604"/>
                        <a:pt x="527190" y="751546"/>
                        <a:pt x="530971" y="732643"/>
                      </a:cubicBezTo>
                      <a:cubicBezTo>
                        <a:pt x="542005" y="677472"/>
                        <a:pt x="535200" y="701667"/>
                        <a:pt x="549259" y="659491"/>
                      </a:cubicBezTo>
                      <a:cubicBezTo>
                        <a:pt x="546211" y="616819"/>
                        <a:pt x="545114" y="573963"/>
                        <a:pt x="540115" y="531475"/>
                      </a:cubicBezTo>
                      <a:cubicBezTo>
                        <a:pt x="538989" y="521902"/>
                        <a:pt x="536992" y="511569"/>
                        <a:pt x="530971" y="504043"/>
                      </a:cubicBezTo>
                      <a:cubicBezTo>
                        <a:pt x="524106" y="495461"/>
                        <a:pt x="512683" y="491851"/>
                        <a:pt x="503539" y="485755"/>
                      </a:cubicBezTo>
                      <a:cubicBezTo>
                        <a:pt x="500491" y="476611"/>
                        <a:pt x="501211" y="465139"/>
                        <a:pt x="494395" y="458323"/>
                      </a:cubicBezTo>
                      <a:cubicBezTo>
                        <a:pt x="487579" y="451507"/>
                        <a:pt x="476231" y="451827"/>
                        <a:pt x="466963" y="449179"/>
                      </a:cubicBezTo>
                      <a:cubicBezTo>
                        <a:pt x="454879" y="445727"/>
                        <a:pt x="442471" y="443487"/>
                        <a:pt x="430387" y="440035"/>
                      </a:cubicBezTo>
                      <a:cubicBezTo>
                        <a:pt x="421119" y="437387"/>
                        <a:pt x="412528" y="432017"/>
                        <a:pt x="402955" y="430891"/>
                      </a:cubicBezTo>
                      <a:cubicBezTo>
                        <a:pt x="360467" y="425892"/>
                        <a:pt x="317611" y="424795"/>
                        <a:pt x="274939" y="421747"/>
                      </a:cubicBezTo>
                      <a:cubicBezTo>
                        <a:pt x="262747" y="418699"/>
                        <a:pt x="250447" y="416055"/>
                        <a:pt x="238363" y="412603"/>
                      </a:cubicBezTo>
                      <a:cubicBezTo>
                        <a:pt x="146536" y="386367"/>
                        <a:pt x="288698" y="422901"/>
                        <a:pt x="174355" y="394315"/>
                      </a:cubicBezTo>
                      <a:cubicBezTo>
                        <a:pt x="149139" y="369099"/>
                        <a:pt x="149196" y="365569"/>
                        <a:pt x="119491" y="348595"/>
                      </a:cubicBezTo>
                      <a:cubicBezTo>
                        <a:pt x="107656" y="341832"/>
                        <a:pt x="94007" y="338230"/>
                        <a:pt x="82915" y="330307"/>
                      </a:cubicBezTo>
                      <a:cubicBezTo>
                        <a:pt x="72392" y="322791"/>
                        <a:pt x="63422" y="313083"/>
                        <a:pt x="55483" y="302875"/>
                      </a:cubicBezTo>
                      <a:cubicBezTo>
                        <a:pt x="18801" y="255712"/>
                        <a:pt x="23559" y="261968"/>
                        <a:pt x="9763" y="220579"/>
                      </a:cubicBezTo>
                      <a:cubicBezTo>
                        <a:pt x="-1759" y="128400"/>
                        <a:pt x="-4669" y="145938"/>
                        <a:pt x="9763" y="37699"/>
                      </a:cubicBezTo>
                      <a:cubicBezTo>
                        <a:pt x="11037" y="28145"/>
                        <a:pt x="16259" y="19535"/>
                        <a:pt x="18907" y="10267"/>
                      </a:cubicBezTo>
                      <a:cubicBezTo>
                        <a:pt x="22359" y="-1817"/>
                        <a:pt x="25003" y="-8021"/>
                        <a:pt x="28051" y="194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019879" y="2231571"/>
                  <a:ext cx="1253192" cy="960541"/>
                </a:xfrm>
                <a:custGeom>
                  <a:avLst/>
                  <a:gdLst>
                    <a:gd name="connsiteX0" fmla="*/ 91440 w 1517938"/>
                    <a:gd name="connsiteY0" fmla="*/ 18318 h 2304318"/>
                    <a:gd name="connsiteX1" fmla="*/ 201168 w 1517938"/>
                    <a:gd name="connsiteY1" fmla="*/ 36606 h 2304318"/>
                    <a:gd name="connsiteX2" fmla="*/ 256032 w 1517938"/>
                    <a:gd name="connsiteY2" fmla="*/ 82326 h 2304318"/>
                    <a:gd name="connsiteX3" fmla="*/ 283464 w 1517938"/>
                    <a:gd name="connsiteY3" fmla="*/ 91470 h 2304318"/>
                    <a:gd name="connsiteX4" fmla="*/ 356616 w 1517938"/>
                    <a:gd name="connsiteY4" fmla="*/ 155478 h 2304318"/>
                    <a:gd name="connsiteX5" fmla="*/ 384048 w 1517938"/>
                    <a:gd name="connsiteY5" fmla="*/ 173766 h 2304318"/>
                    <a:gd name="connsiteX6" fmla="*/ 402336 w 1517938"/>
                    <a:gd name="connsiteY6" fmla="*/ 201198 h 2304318"/>
                    <a:gd name="connsiteX7" fmla="*/ 429768 w 1517938"/>
                    <a:gd name="connsiteY7" fmla="*/ 219486 h 2304318"/>
                    <a:gd name="connsiteX8" fmla="*/ 466344 w 1517938"/>
                    <a:gd name="connsiteY8" fmla="*/ 274350 h 2304318"/>
                    <a:gd name="connsiteX9" fmla="*/ 502920 w 1517938"/>
                    <a:gd name="connsiteY9" fmla="*/ 329214 h 2304318"/>
                    <a:gd name="connsiteX10" fmla="*/ 521208 w 1517938"/>
                    <a:gd name="connsiteY10" fmla="*/ 356646 h 2304318"/>
                    <a:gd name="connsiteX11" fmla="*/ 530352 w 1517938"/>
                    <a:gd name="connsiteY11" fmla="*/ 384078 h 2304318"/>
                    <a:gd name="connsiteX12" fmla="*/ 548640 w 1517938"/>
                    <a:gd name="connsiteY12" fmla="*/ 612678 h 2304318"/>
                    <a:gd name="connsiteX13" fmla="*/ 576072 w 1517938"/>
                    <a:gd name="connsiteY13" fmla="*/ 1207038 h 2304318"/>
                    <a:gd name="connsiteX14" fmla="*/ 603504 w 1517938"/>
                    <a:gd name="connsiteY14" fmla="*/ 1261902 h 2304318"/>
                    <a:gd name="connsiteX15" fmla="*/ 630936 w 1517938"/>
                    <a:gd name="connsiteY15" fmla="*/ 1298478 h 2304318"/>
                    <a:gd name="connsiteX16" fmla="*/ 713232 w 1517938"/>
                    <a:gd name="connsiteY16" fmla="*/ 1344198 h 2304318"/>
                    <a:gd name="connsiteX17" fmla="*/ 768096 w 1517938"/>
                    <a:gd name="connsiteY17" fmla="*/ 1380774 h 2304318"/>
                    <a:gd name="connsiteX18" fmla="*/ 822960 w 1517938"/>
                    <a:gd name="connsiteY18" fmla="*/ 1399062 h 2304318"/>
                    <a:gd name="connsiteX19" fmla="*/ 905256 w 1517938"/>
                    <a:gd name="connsiteY19" fmla="*/ 1444782 h 2304318"/>
                    <a:gd name="connsiteX20" fmla="*/ 960120 w 1517938"/>
                    <a:gd name="connsiteY20" fmla="*/ 1481358 h 2304318"/>
                    <a:gd name="connsiteX21" fmla="*/ 996696 w 1517938"/>
                    <a:gd name="connsiteY21" fmla="*/ 1508790 h 2304318"/>
                    <a:gd name="connsiteX22" fmla="*/ 1033272 w 1517938"/>
                    <a:gd name="connsiteY22" fmla="*/ 1517934 h 2304318"/>
                    <a:gd name="connsiteX23" fmla="*/ 1152144 w 1517938"/>
                    <a:gd name="connsiteY23" fmla="*/ 1581942 h 2304318"/>
                    <a:gd name="connsiteX24" fmla="*/ 1179576 w 1517938"/>
                    <a:gd name="connsiteY24" fmla="*/ 1609374 h 2304318"/>
                    <a:gd name="connsiteX25" fmla="*/ 1271016 w 1517938"/>
                    <a:gd name="connsiteY25" fmla="*/ 1673382 h 2304318"/>
                    <a:gd name="connsiteX26" fmla="*/ 1289304 w 1517938"/>
                    <a:gd name="connsiteY26" fmla="*/ 1700814 h 2304318"/>
                    <a:gd name="connsiteX27" fmla="*/ 1316736 w 1517938"/>
                    <a:gd name="connsiteY27" fmla="*/ 1719102 h 2304318"/>
                    <a:gd name="connsiteX28" fmla="*/ 1408176 w 1517938"/>
                    <a:gd name="connsiteY28" fmla="*/ 1828830 h 2304318"/>
                    <a:gd name="connsiteX29" fmla="*/ 1417320 w 1517938"/>
                    <a:gd name="connsiteY29" fmla="*/ 1856262 h 2304318"/>
                    <a:gd name="connsiteX30" fmla="*/ 1453896 w 1517938"/>
                    <a:gd name="connsiteY30" fmla="*/ 1920270 h 2304318"/>
                    <a:gd name="connsiteX31" fmla="*/ 1472184 w 1517938"/>
                    <a:gd name="connsiteY31" fmla="*/ 1975134 h 2304318"/>
                    <a:gd name="connsiteX32" fmla="*/ 1481328 w 1517938"/>
                    <a:gd name="connsiteY32" fmla="*/ 2002566 h 2304318"/>
                    <a:gd name="connsiteX33" fmla="*/ 1499616 w 1517938"/>
                    <a:gd name="connsiteY33" fmla="*/ 2029998 h 2304318"/>
                    <a:gd name="connsiteX34" fmla="*/ 1517904 w 1517938"/>
                    <a:gd name="connsiteY34" fmla="*/ 2167158 h 2304318"/>
                    <a:gd name="connsiteX35" fmla="*/ 1508760 w 1517938"/>
                    <a:gd name="connsiteY35" fmla="*/ 2286030 h 2304318"/>
                    <a:gd name="connsiteX36" fmla="*/ 1481328 w 1517938"/>
                    <a:gd name="connsiteY36" fmla="*/ 2304318 h 2304318"/>
                    <a:gd name="connsiteX37" fmla="*/ 1463040 w 1517938"/>
                    <a:gd name="connsiteY37" fmla="*/ 2276886 h 2304318"/>
                    <a:gd name="connsiteX38" fmla="*/ 1444752 w 1517938"/>
                    <a:gd name="connsiteY38" fmla="*/ 2222022 h 2304318"/>
                    <a:gd name="connsiteX39" fmla="*/ 1435608 w 1517938"/>
                    <a:gd name="connsiteY39" fmla="*/ 2130582 h 2304318"/>
                    <a:gd name="connsiteX40" fmla="*/ 1426464 w 1517938"/>
                    <a:gd name="connsiteY40" fmla="*/ 2103150 h 2304318"/>
                    <a:gd name="connsiteX41" fmla="*/ 1417320 w 1517938"/>
                    <a:gd name="connsiteY41" fmla="*/ 2066574 h 2304318"/>
                    <a:gd name="connsiteX42" fmla="*/ 1399032 w 1517938"/>
                    <a:gd name="connsiteY42" fmla="*/ 2011710 h 2304318"/>
                    <a:gd name="connsiteX43" fmla="*/ 1371600 w 1517938"/>
                    <a:gd name="connsiteY43" fmla="*/ 1956846 h 2304318"/>
                    <a:gd name="connsiteX44" fmla="*/ 1353312 w 1517938"/>
                    <a:gd name="connsiteY44" fmla="*/ 1929414 h 2304318"/>
                    <a:gd name="connsiteX45" fmla="*/ 1307592 w 1517938"/>
                    <a:gd name="connsiteY45" fmla="*/ 1847118 h 2304318"/>
                    <a:gd name="connsiteX46" fmla="*/ 1271016 w 1517938"/>
                    <a:gd name="connsiteY46" fmla="*/ 1792254 h 2304318"/>
                    <a:gd name="connsiteX47" fmla="*/ 1243584 w 1517938"/>
                    <a:gd name="connsiteY47" fmla="*/ 1764822 h 2304318"/>
                    <a:gd name="connsiteX48" fmla="*/ 1225296 w 1517938"/>
                    <a:gd name="connsiteY48" fmla="*/ 1737390 h 2304318"/>
                    <a:gd name="connsiteX49" fmla="*/ 1170432 w 1517938"/>
                    <a:gd name="connsiteY49" fmla="*/ 1700814 h 2304318"/>
                    <a:gd name="connsiteX50" fmla="*/ 1143000 w 1517938"/>
                    <a:gd name="connsiteY50" fmla="*/ 1682526 h 2304318"/>
                    <a:gd name="connsiteX51" fmla="*/ 1088136 w 1517938"/>
                    <a:gd name="connsiteY51" fmla="*/ 1664238 h 2304318"/>
                    <a:gd name="connsiteX52" fmla="*/ 1060704 w 1517938"/>
                    <a:gd name="connsiteY52" fmla="*/ 1655094 h 2304318"/>
                    <a:gd name="connsiteX53" fmla="*/ 1005840 w 1517938"/>
                    <a:gd name="connsiteY53" fmla="*/ 1618518 h 2304318"/>
                    <a:gd name="connsiteX54" fmla="*/ 941832 w 1517938"/>
                    <a:gd name="connsiteY54" fmla="*/ 1591086 h 2304318"/>
                    <a:gd name="connsiteX55" fmla="*/ 886968 w 1517938"/>
                    <a:gd name="connsiteY55" fmla="*/ 1572798 h 2304318"/>
                    <a:gd name="connsiteX56" fmla="*/ 832104 w 1517938"/>
                    <a:gd name="connsiteY56" fmla="*/ 1545366 h 2304318"/>
                    <a:gd name="connsiteX57" fmla="*/ 804672 w 1517938"/>
                    <a:gd name="connsiteY57" fmla="*/ 1527078 h 2304318"/>
                    <a:gd name="connsiteX58" fmla="*/ 749808 w 1517938"/>
                    <a:gd name="connsiteY58" fmla="*/ 1499646 h 2304318"/>
                    <a:gd name="connsiteX59" fmla="*/ 667512 w 1517938"/>
                    <a:gd name="connsiteY59" fmla="*/ 1435638 h 2304318"/>
                    <a:gd name="connsiteX60" fmla="*/ 612648 w 1517938"/>
                    <a:gd name="connsiteY60" fmla="*/ 1399062 h 2304318"/>
                    <a:gd name="connsiteX61" fmla="*/ 557784 w 1517938"/>
                    <a:gd name="connsiteY61" fmla="*/ 1371630 h 2304318"/>
                    <a:gd name="connsiteX62" fmla="*/ 521208 w 1517938"/>
                    <a:gd name="connsiteY62" fmla="*/ 1335054 h 2304318"/>
                    <a:gd name="connsiteX63" fmla="*/ 512064 w 1517938"/>
                    <a:gd name="connsiteY63" fmla="*/ 1307622 h 2304318"/>
                    <a:gd name="connsiteX64" fmla="*/ 475488 w 1517938"/>
                    <a:gd name="connsiteY64" fmla="*/ 1243614 h 2304318"/>
                    <a:gd name="connsiteX65" fmla="*/ 448056 w 1517938"/>
                    <a:gd name="connsiteY65" fmla="*/ 1152174 h 2304318"/>
                    <a:gd name="connsiteX66" fmla="*/ 429768 w 1517938"/>
                    <a:gd name="connsiteY66" fmla="*/ 996726 h 2304318"/>
                    <a:gd name="connsiteX67" fmla="*/ 448056 w 1517938"/>
                    <a:gd name="connsiteY67" fmla="*/ 896142 h 2304318"/>
                    <a:gd name="connsiteX68" fmla="*/ 457200 w 1517938"/>
                    <a:gd name="connsiteY68" fmla="*/ 795558 h 2304318"/>
                    <a:gd name="connsiteX69" fmla="*/ 448056 w 1517938"/>
                    <a:gd name="connsiteY69" fmla="*/ 457230 h 2304318"/>
                    <a:gd name="connsiteX70" fmla="*/ 429768 w 1517938"/>
                    <a:gd name="connsiteY70" fmla="*/ 402366 h 2304318"/>
                    <a:gd name="connsiteX71" fmla="*/ 420624 w 1517938"/>
                    <a:gd name="connsiteY71" fmla="*/ 374934 h 2304318"/>
                    <a:gd name="connsiteX72" fmla="*/ 384048 w 1517938"/>
                    <a:gd name="connsiteY72" fmla="*/ 320070 h 2304318"/>
                    <a:gd name="connsiteX73" fmla="*/ 374904 w 1517938"/>
                    <a:gd name="connsiteY73" fmla="*/ 292638 h 2304318"/>
                    <a:gd name="connsiteX74" fmla="*/ 347472 w 1517938"/>
                    <a:gd name="connsiteY74" fmla="*/ 265206 h 2304318"/>
                    <a:gd name="connsiteX75" fmla="*/ 329184 w 1517938"/>
                    <a:gd name="connsiteY75" fmla="*/ 237774 h 2304318"/>
                    <a:gd name="connsiteX76" fmla="*/ 274320 w 1517938"/>
                    <a:gd name="connsiteY76" fmla="*/ 201198 h 2304318"/>
                    <a:gd name="connsiteX77" fmla="*/ 228600 w 1517938"/>
                    <a:gd name="connsiteY77" fmla="*/ 164622 h 2304318"/>
                    <a:gd name="connsiteX78" fmla="*/ 164592 w 1517938"/>
                    <a:gd name="connsiteY78" fmla="*/ 109758 h 2304318"/>
                    <a:gd name="connsiteX79" fmla="*/ 128016 w 1517938"/>
                    <a:gd name="connsiteY79" fmla="*/ 91470 h 2304318"/>
                    <a:gd name="connsiteX80" fmla="*/ 73152 w 1517938"/>
                    <a:gd name="connsiteY80" fmla="*/ 73182 h 2304318"/>
                    <a:gd name="connsiteX81" fmla="*/ 45720 w 1517938"/>
                    <a:gd name="connsiteY81" fmla="*/ 45750 h 2304318"/>
                    <a:gd name="connsiteX82" fmla="*/ 18288 w 1517938"/>
                    <a:gd name="connsiteY82" fmla="*/ 36606 h 2304318"/>
                    <a:gd name="connsiteX83" fmla="*/ 0 w 1517938"/>
                    <a:gd name="connsiteY83" fmla="*/ 9174 h 2304318"/>
                    <a:gd name="connsiteX84" fmla="*/ 27432 w 1517938"/>
                    <a:gd name="connsiteY84" fmla="*/ 30 h 2304318"/>
                    <a:gd name="connsiteX85" fmla="*/ 137160 w 1517938"/>
                    <a:gd name="connsiteY85" fmla="*/ 27462 h 2304318"/>
                    <a:gd name="connsiteX86" fmla="*/ 146304 w 1517938"/>
                    <a:gd name="connsiteY86" fmla="*/ 36606 h 230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17938" h="2304318">
                      <a:moveTo>
                        <a:pt x="91440" y="18318"/>
                      </a:moveTo>
                      <a:cubicBezTo>
                        <a:pt x="117515" y="21215"/>
                        <a:pt x="170530" y="21287"/>
                        <a:pt x="201168" y="36606"/>
                      </a:cubicBezTo>
                      <a:cubicBezTo>
                        <a:pt x="261001" y="66523"/>
                        <a:pt x="195363" y="41880"/>
                        <a:pt x="256032" y="82326"/>
                      </a:cubicBezTo>
                      <a:cubicBezTo>
                        <a:pt x="264052" y="87673"/>
                        <a:pt x="274320" y="88422"/>
                        <a:pt x="283464" y="91470"/>
                      </a:cubicBezTo>
                      <a:cubicBezTo>
                        <a:pt x="313944" y="137190"/>
                        <a:pt x="292608" y="112806"/>
                        <a:pt x="356616" y="155478"/>
                      </a:cubicBezTo>
                      <a:lnTo>
                        <a:pt x="384048" y="173766"/>
                      </a:lnTo>
                      <a:cubicBezTo>
                        <a:pt x="390144" y="182910"/>
                        <a:pt x="394565" y="193427"/>
                        <a:pt x="402336" y="201198"/>
                      </a:cubicBezTo>
                      <a:cubicBezTo>
                        <a:pt x="410107" y="208969"/>
                        <a:pt x="422531" y="211215"/>
                        <a:pt x="429768" y="219486"/>
                      </a:cubicBezTo>
                      <a:cubicBezTo>
                        <a:pt x="444242" y="236027"/>
                        <a:pt x="454152" y="256062"/>
                        <a:pt x="466344" y="274350"/>
                      </a:cubicBezTo>
                      <a:lnTo>
                        <a:pt x="502920" y="329214"/>
                      </a:lnTo>
                      <a:cubicBezTo>
                        <a:pt x="509016" y="338358"/>
                        <a:pt x="517733" y="346220"/>
                        <a:pt x="521208" y="356646"/>
                      </a:cubicBezTo>
                      <a:lnTo>
                        <a:pt x="530352" y="384078"/>
                      </a:lnTo>
                      <a:cubicBezTo>
                        <a:pt x="538018" y="460737"/>
                        <a:pt x="546490" y="535267"/>
                        <a:pt x="548640" y="612678"/>
                      </a:cubicBezTo>
                      <a:cubicBezTo>
                        <a:pt x="551664" y="721551"/>
                        <a:pt x="516589" y="1028590"/>
                        <a:pt x="576072" y="1207038"/>
                      </a:cubicBezTo>
                      <a:cubicBezTo>
                        <a:pt x="587396" y="1241009"/>
                        <a:pt x="581347" y="1230882"/>
                        <a:pt x="603504" y="1261902"/>
                      </a:cubicBezTo>
                      <a:cubicBezTo>
                        <a:pt x="612362" y="1274303"/>
                        <a:pt x="619545" y="1288353"/>
                        <a:pt x="630936" y="1298478"/>
                      </a:cubicBezTo>
                      <a:cubicBezTo>
                        <a:pt x="725300" y="1382357"/>
                        <a:pt x="651144" y="1309705"/>
                        <a:pt x="713232" y="1344198"/>
                      </a:cubicBezTo>
                      <a:cubicBezTo>
                        <a:pt x="732445" y="1354872"/>
                        <a:pt x="747244" y="1373823"/>
                        <a:pt x="768096" y="1380774"/>
                      </a:cubicBezTo>
                      <a:lnTo>
                        <a:pt x="822960" y="1399062"/>
                      </a:lnTo>
                      <a:cubicBezTo>
                        <a:pt x="909057" y="1485159"/>
                        <a:pt x="770992" y="1355273"/>
                        <a:pt x="905256" y="1444782"/>
                      </a:cubicBezTo>
                      <a:cubicBezTo>
                        <a:pt x="923544" y="1456974"/>
                        <a:pt x="942536" y="1468170"/>
                        <a:pt x="960120" y="1481358"/>
                      </a:cubicBezTo>
                      <a:cubicBezTo>
                        <a:pt x="972312" y="1490502"/>
                        <a:pt x="983065" y="1501974"/>
                        <a:pt x="996696" y="1508790"/>
                      </a:cubicBezTo>
                      <a:cubicBezTo>
                        <a:pt x="1007936" y="1514410"/>
                        <a:pt x="1021671" y="1513100"/>
                        <a:pt x="1033272" y="1517934"/>
                      </a:cubicBezTo>
                      <a:cubicBezTo>
                        <a:pt x="1052363" y="1525888"/>
                        <a:pt x="1128654" y="1564324"/>
                        <a:pt x="1152144" y="1581942"/>
                      </a:cubicBezTo>
                      <a:cubicBezTo>
                        <a:pt x="1162489" y="1589701"/>
                        <a:pt x="1169368" y="1601435"/>
                        <a:pt x="1179576" y="1609374"/>
                      </a:cubicBezTo>
                      <a:cubicBezTo>
                        <a:pt x="1193019" y="1619830"/>
                        <a:pt x="1254369" y="1656735"/>
                        <a:pt x="1271016" y="1673382"/>
                      </a:cubicBezTo>
                      <a:cubicBezTo>
                        <a:pt x="1278787" y="1681153"/>
                        <a:pt x="1281533" y="1693043"/>
                        <a:pt x="1289304" y="1700814"/>
                      </a:cubicBezTo>
                      <a:cubicBezTo>
                        <a:pt x="1297075" y="1708585"/>
                        <a:pt x="1308522" y="1711801"/>
                        <a:pt x="1316736" y="1719102"/>
                      </a:cubicBezTo>
                      <a:cubicBezTo>
                        <a:pt x="1340861" y="1740547"/>
                        <a:pt x="1396584" y="1794055"/>
                        <a:pt x="1408176" y="1828830"/>
                      </a:cubicBezTo>
                      <a:cubicBezTo>
                        <a:pt x="1411224" y="1837974"/>
                        <a:pt x="1413009" y="1847641"/>
                        <a:pt x="1417320" y="1856262"/>
                      </a:cubicBezTo>
                      <a:cubicBezTo>
                        <a:pt x="1450312" y="1922245"/>
                        <a:pt x="1421834" y="1840115"/>
                        <a:pt x="1453896" y="1920270"/>
                      </a:cubicBezTo>
                      <a:cubicBezTo>
                        <a:pt x="1461055" y="1938168"/>
                        <a:pt x="1466088" y="1956846"/>
                        <a:pt x="1472184" y="1975134"/>
                      </a:cubicBezTo>
                      <a:cubicBezTo>
                        <a:pt x="1475232" y="1984278"/>
                        <a:pt x="1475981" y="1994546"/>
                        <a:pt x="1481328" y="2002566"/>
                      </a:cubicBezTo>
                      <a:lnTo>
                        <a:pt x="1499616" y="2029998"/>
                      </a:lnTo>
                      <a:cubicBezTo>
                        <a:pt x="1509343" y="2078635"/>
                        <a:pt x="1517904" y="2113706"/>
                        <a:pt x="1517904" y="2167158"/>
                      </a:cubicBezTo>
                      <a:cubicBezTo>
                        <a:pt x="1517904" y="2206899"/>
                        <a:pt x="1519000" y="2247631"/>
                        <a:pt x="1508760" y="2286030"/>
                      </a:cubicBezTo>
                      <a:cubicBezTo>
                        <a:pt x="1505928" y="2296649"/>
                        <a:pt x="1490472" y="2298222"/>
                        <a:pt x="1481328" y="2304318"/>
                      </a:cubicBezTo>
                      <a:cubicBezTo>
                        <a:pt x="1475232" y="2295174"/>
                        <a:pt x="1467503" y="2286929"/>
                        <a:pt x="1463040" y="2276886"/>
                      </a:cubicBezTo>
                      <a:cubicBezTo>
                        <a:pt x="1455211" y="2259270"/>
                        <a:pt x="1444752" y="2222022"/>
                        <a:pt x="1444752" y="2222022"/>
                      </a:cubicBezTo>
                      <a:cubicBezTo>
                        <a:pt x="1441704" y="2191542"/>
                        <a:pt x="1440266" y="2160858"/>
                        <a:pt x="1435608" y="2130582"/>
                      </a:cubicBezTo>
                      <a:cubicBezTo>
                        <a:pt x="1434142" y="2121055"/>
                        <a:pt x="1429112" y="2112418"/>
                        <a:pt x="1426464" y="2103150"/>
                      </a:cubicBezTo>
                      <a:cubicBezTo>
                        <a:pt x="1423012" y="2091066"/>
                        <a:pt x="1420931" y="2078611"/>
                        <a:pt x="1417320" y="2066574"/>
                      </a:cubicBezTo>
                      <a:cubicBezTo>
                        <a:pt x="1411781" y="2048110"/>
                        <a:pt x="1409725" y="2027750"/>
                        <a:pt x="1399032" y="2011710"/>
                      </a:cubicBezTo>
                      <a:cubicBezTo>
                        <a:pt x="1346621" y="1933094"/>
                        <a:pt x="1409458" y="2032562"/>
                        <a:pt x="1371600" y="1956846"/>
                      </a:cubicBezTo>
                      <a:cubicBezTo>
                        <a:pt x="1366685" y="1947016"/>
                        <a:pt x="1357775" y="1939457"/>
                        <a:pt x="1353312" y="1929414"/>
                      </a:cubicBezTo>
                      <a:cubicBezTo>
                        <a:pt x="1295393" y="1799096"/>
                        <a:pt x="1372497" y="1930568"/>
                        <a:pt x="1307592" y="1847118"/>
                      </a:cubicBezTo>
                      <a:cubicBezTo>
                        <a:pt x="1294098" y="1829768"/>
                        <a:pt x="1286558" y="1807796"/>
                        <a:pt x="1271016" y="1792254"/>
                      </a:cubicBezTo>
                      <a:cubicBezTo>
                        <a:pt x="1261872" y="1783110"/>
                        <a:pt x="1251863" y="1774756"/>
                        <a:pt x="1243584" y="1764822"/>
                      </a:cubicBezTo>
                      <a:cubicBezTo>
                        <a:pt x="1236549" y="1756379"/>
                        <a:pt x="1233567" y="1744627"/>
                        <a:pt x="1225296" y="1737390"/>
                      </a:cubicBezTo>
                      <a:cubicBezTo>
                        <a:pt x="1208755" y="1722916"/>
                        <a:pt x="1188720" y="1713006"/>
                        <a:pt x="1170432" y="1700814"/>
                      </a:cubicBezTo>
                      <a:cubicBezTo>
                        <a:pt x="1161288" y="1694718"/>
                        <a:pt x="1153426" y="1686001"/>
                        <a:pt x="1143000" y="1682526"/>
                      </a:cubicBezTo>
                      <a:lnTo>
                        <a:pt x="1088136" y="1664238"/>
                      </a:lnTo>
                      <a:cubicBezTo>
                        <a:pt x="1078992" y="1661190"/>
                        <a:pt x="1068724" y="1660441"/>
                        <a:pt x="1060704" y="1655094"/>
                      </a:cubicBezTo>
                      <a:cubicBezTo>
                        <a:pt x="1042416" y="1642902"/>
                        <a:pt x="1026692" y="1625469"/>
                        <a:pt x="1005840" y="1618518"/>
                      </a:cubicBezTo>
                      <a:cubicBezTo>
                        <a:pt x="917538" y="1589084"/>
                        <a:pt x="1054825" y="1636283"/>
                        <a:pt x="941832" y="1591086"/>
                      </a:cubicBezTo>
                      <a:cubicBezTo>
                        <a:pt x="923934" y="1583927"/>
                        <a:pt x="903008" y="1583491"/>
                        <a:pt x="886968" y="1572798"/>
                      </a:cubicBezTo>
                      <a:cubicBezTo>
                        <a:pt x="808352" y="1520387"/>
                        <a:pt x="907820" y="1583224"/>
                        <a:pt x="832104" y="1545366"/>
                      </a:cubicBezTo>
                      <a:cubicBezTo>
                        <a:pt x="822274" y="1540451"/>
                        <a:pt x="814502" y="1531993"/>
                        <a:pt x="804672" y="1527078"/>
                      </a:cubicBezTo>
                      <a:cubicBezTo>
                        <a:pt x="768357" y="1508921"/>
                        <a:pt x="783501" y="1529595"/>
                        <a:pt x="749808" y="1499646"/>
                      </a:cubicBezTo>
                      <a:cubicBezTo>
                        <a:pt x="675793" y="1433854"/>
                        <a:pt x="724077" y="1454493"/>
                        <a:pt x="667512" y="1435638"/>
                      </a:cubicBezTo>
                      <a:cubicBezTo>
                        <a:pt x="615510" y="1383636"/>
                        <a:pt x="665581" y="1425529"/>
                        <a:pt x="612648" y="1399062"/>
                      </a:cubicBezTo>
                      <a:cubicBezTo>
                        <a:pt x="541744" y="1363610"/>
                        <a:pt x="626735" y="1394614"/>
                        <a:pt x="557784" y="1371630"/>
                      </a:cubicBezTo>
                      <a:cubicBezTo>
                        <a:pt x="533400" y="1298478"/>
                        <a:pt x="569976" y="1383822"/>
                        <a:pt x="521208" y="1335054"/>
                      </a:cubicBezTo>
                      <a:cubicBezTo>
                        <a:pt x="514392" y="1328238"/>
                        <a:pt x="516375" y="1316243"/>
                        <a:pt x="512064" y="1307622"/>
                      </a:cubicBezTo>
                      <a:cubicBezTo>
                        <a:pt x="479072" y="1241639"/>
                        <a:pt x="507550" y="1323769"/>
                        <a:pt x="475488" y="1243614"/>
                      </a:cubicBezTo>
                      <a:cubicBezTo>
                        <a:pt x="468519" y="1226192"/>
                        <a:pt x="451905" y="1175270"/>
                        <a:pt x="448056" y="1152174"/>
                      </a:cubicBezTo>
                      <a:cubicBezTo>
                        <a:pt x="443867" y="1127039"/>
                        <a:pt x="432215" y="1018752"/>
                        <a:pt x="429768" y="996726"/>
                      </a:cubicBezTo>
                      <a:cubicBezTo>
                        <a:pt x="435543" y="967851"/>
                        <a:pt x="444713" y="924554"/>
                        <a:pt x="448056" y="896142"/>
                      </a:cubicBezTo>
                      <a:cubicBezTo>
                        <a:pt x="451990" y="862706"/>
                        <a:pt x="454152" y="829086"/>
                        <a:pt x="457200" y="795558"/>
                      </a:cubicBezTo>
                      <a:cubicBezTo>
                        <a:pt x="454152" y="682782"/>
                        <a:pt x="455908" y="569774"/>
                        <a:pt x="448056" y="457230"/>
                      </a:cubicBezTo>
                      <a:cubicBezTo>
                        <a:pt x="446714" y="438000"/>
                        <a:pt x="435864" y="420654"/>
                        <a:pt x="429768" y="402366"/>
                      </a:cubicBezTo>
                      <a:cubicBezTo>
                        <a:pt x="426720" y="393222"/>
                        <a:pt x="425971" y="382954"/>
                        <a:pt x="420624" y="374934"/>
                      </a:cubicBezTo>
                      <a:cubicBezTo>
                        <a:pt x="408432" y="356646"/>
                        <a:pt x="390999" y="340922"/>
                        <a:pt x="384048" y="320070"/>
                      </a:cubicBezTo>
                      <a:cubicBezTo>
                        <a:pt x="381000" y="310926"/>
                        <a:pt x="380251" y="300658"/>
                        <a:pt x="374904" y="292638"/>
                      </a:cubicBezTo>
                      <a:cubicBezTo>
                        <a:pt x="367731" y="281878"/>
                        <a:pt x="355751" y="275140"/>
                        <a:pt x="347472" y="265206"/>
                      </a:cubicBezTo>
                      <a:cubicBezTo>
                        <a:pt x="340437" y="256763"/>
                        <a:pt x="337455" y="245011"/>
                        <a:pt x="329184" y="237774"/>
                      </a:cubicBezTo>
                      <a:cubicBezTo>
                        <a:pt x="312643" y="223300"/>
                        <a:pt x="274320" y="201198"/>
                        <a:pt x="274320" y="201198"/>
                      </a:cubicBezTo>
                      <a:cubicBezTo>
                        <a:pt x="239618" y="149144"/>
                        <a:pt x="276165" y="191802"/>
                        <a:pt x="228600" y="164622"/>
                      </a:cubicBezTo>
                      <a:cubicBezTo>
                        <a:pt x="150272" y="119863"/>
                        <a:pt x="229449" y="156085"/>
                        <a:pt x="164592" y="109758"/>
                      </a:cubicBezTo>
                      <a:cubicBezTo>
                        <a:pt x="153500" y="101835"/>
                        <a:pt x="140672" y="96532"/>
                        <a:pt x="128016" y="91470"/>
                      </a:cubicBezTo>
                      <a:cubicBezTo>
                        <a:pt x="110118" y="84311"/>
                        <a:pt x="73152" y="73182"/>
                        <a:pt x="73152" y="73182"/>
                      </a:cubicBezTo>
                      <a:cubicBezTo>
                        <a:pt x="64008" y="64038"/>
                        <a:pt x="56480" y="52923"/>
                        <a:pt x="45720" y="45750"/>
                      </a:cubicBezTo>
                      <a:cubicBezTo>
                        <a:pt x="37700" y="40403"/>
                        <a:pt x="25814" y="42627"/>
                        <a:pt x="18288" y="36606"/>
                      </a:cubicBezTo>
                      <a:cubicBezTo>
                        <a:pt x="9706" y="29741"/>
                        <a:pt x="6096" y="18318"/>
                        <a:pt x="0" y="9174"/>
                      </a:cubicBezTo>
                      <a:cubicBezTo>
                        <a:pt x="9144" y="6126"/>
                        <a:pt x="17793" y="30"/>
                        <a:pt x="27432" y="30"/>
                      </a:cubicBezTo>
                      <a:cubicBezTo>
                        <a:pt x="92777" y="30"/>
                        <a:pt x="97861" y="-2012"/>
                        <a:pt x="137160" y="27462"/>
                      </a:cubicBezTo>
                      <a:cubicBezTo>
                        <a:pt x="140608" y="30048"/>
                        <a:pt x="143256" y="33558"/>
                        <a:pt x="146304" y="36606"/>
                      </a:cubicBez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0003499" y="4806517"/>
                  <a:ext cx="372623" cy="395710"/>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546144" y="1610437"/>
                  <a:ext cx="5757123" cy="4804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53899" y="5420595"/>
                  <a:ext cx="453372" cy="502536"/>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517402" y="4685179"/>
                  <a:ext cx="654856" cy="773920"/>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stretch>
                  <a:fillRect/>
                </a:stretch>
              </p:blipFill>
              <p:spPr>
                <a:xfrm>
                  <a:off x="6271051" y="2835806"/>
                  <a:ext cx="739858" cy="875611"/>
                </a:xfrm>
                <a:prstGeom prst="rect">
                  <a:avLst/>
                </a:prstGeom>
              </p:spPr>
            </p:pic>
            <p:sp>
              <p:nvSpPr>
                <p:cNvPr id="23" name="TextBox 22"/>
                <p:cNvSpPr txBox="1"/>
                <p:nvPr/>
              </p:nvSpPr>
              <p:spPr>
                <a:xfrm>
                  <a:off x="7431568" y="1670633"/>
                  <a:ext cx="1841434" cy="538609"/>
                </a:xfrm>
                <a:prstGeom prst="rect">
                  <a:avLst/>
                </a:prstGeom>
                <a:noFill/>
              </p:spPr>
              <p:txBody>
                <a:bodyPr wrap="square" rtlCol="0">
                  <a:spAutoFit/>
                </a:bodyPr>
                <a:lstStyle/>
                <a:p>
                  <a:pPr algn="ctr"/>
                  <a:r>
                    <a:rPr lang="en-US" b="1" dirty="0" smtClean="0"/>
                    <a:t>Adults</a:t>
                  </a:r>
                </a:p>
                <a:p>
                  <a:pPr algn="ctr"/>
                  <a:r>
                    <a:rPr lang="en-US" sz="1000" dirty="0" smtClean="0"/>
                    <a:t>( ~ 1 mm)</a:t>
                  </a:r>
                  <a:endParaRPr lang="en-US" sz="1000" dirty="0"/>
                </a:p>
              </p:txBody>
            </p:sp>
            <p:sp>
              <p:nvSpPr>
                <p:cNvPr id="24" name="TextBox 23"/>
                <p:cNvSpPr txBox="1"/>
                <p:nvPr/>
              </p:nvSpPr>
              <p:spPr>
                <a:xfrm>
                  <a:off x="10003499" y="3258744"/>
                  <a:ext cx="1299768" cy="393472"/>
                </a:xfrm>
                <a:prstGeom prst="rect">
                  <a:avLst/>
                </a:prstGeom>
                <a:noFill/>
              </p:spPr>
              <p:txBody>
                <a:bodyPr wrap="square" rtlCol="0">
                  <a:spAutoFit/>
                </a:bodyPr>
                <a:lstStyle/>
                <a:p>
                  <a:pPr algn="ctr"/>
                  <a:r>
                    <a:rPr lang="en-US" b="1" dirty="0" smtClean="0"/>
                    <a:t>Egg</a:t>
                  </a:r>
                  <a:endParaRPr lang="en-US" b="1" dirty="0"/>
                </a:p>
              </p:txBody>
            </p:sp>
            <p:sp>
              <p:nvSpPr>
                <p:cNvPr id="25" name="TextBox 24"/>
                <p:cNvSpPr txBox="1"/>
                <p:nvPr/>
              </p:nvSpPr>
              <p:spPr>
                <a:xfrm>
                  <a:off x="9732666" y="4752366"/>
                  <a:ext cx="1841434" cy="393472"/>
                </a:xfrm>
                <a:prstGeom prst="rect">
                  <a:avLst/>
                </a:prstGeom>
                <a:noFill/>
              </p:spPr>
              <p:txBody>
                <a:bodyPr wrap="square" rtlCol="0">
                  <a:spAutoFit/>
                </a:bodyPr>
                <a:lstStyle/>
                <a:p>
                  <a:pPr algn="ctr"/>
                  <a:r>
                    <a:rPr lang="en-US" b="1" dirty="0" smtClean="0"/>
                    <a:t>L1</a:t>
                  </a:r>
                  <a:endParaRPr lang="en-US" b="1" dirty="0"/>
                </a:p>
              </p:txBody>
            </p:sp>
            <p:sp>
              <p:nvSpPr>
                <p:cNvPr id="26" name="TextBox 25"/>
                <p:cNvSpPr txBox="1"/>
                <p:nvPr/>
              </p:nvSpPr>
              <p:spPr>
                <a:xfrm>
                  <a:off x="5546144" y="4958699"/>
                  <a:ext cx="1230102" cy="384721"/>
                </a:xfrm>
                <a:prstGeom prst="rect">
                  <a:avLst/>
                </a:prstGeom>
                <a:noFill/>
              </p:spPr>
              <p:txBody>
                <a:bodyPr wrap="square" rtlCol="0">
                  <a:spAutoFit/>
                </a:bodyPr>
                <a:lstStyle/>
                <a:p>
                  <a:pPr algn="ctr"/>
                  <a:r>
                    <a:rPr lang="en-US" b="1" dirty="0" smtClean="0"/>
                    <a:t>L3</a:t>
                  </a:r>
                  <a:endParaRPr lang="en-US" b="1" dirty="0"/>
                </a:p>
              </p:txBody>
            </p:sp>
            <p:sp>
              <p:nvSpPr>
                <p:cNvPr id="27" name="TextBox 26"/>
                <p:cNvSpPr txBox="1"/>
                <p:nvPr/>
              </p:nvSpPr>
              <p:spPr>
                <a:xfrm>
                  <a:off x="5156409" y="2465362"/>
                  <a:ext cx="1841434" cy="393472"/>
                </a:xfrm>
                <a:prstGeom prst="rect">
                  <a:avLst/>
                </a:prstGeom>
                <a:noFill/>
              </p:spPr>
              <p:txBody>
                <a:bodyPr wrap="square" rtlCol="0">
                  <a:spAutoFit/>
                </a:bodyPr>
                <a:lstStyle/>
                <a:p>
                  <a:pPr algn="ctr"/>
                  <a:r>
                    <a:rPr lang="en-US" b="1" dirty="0" smtClean="0"/>
                    <a:t>L4</a:t>
                  </a:r>
                  <a:endParaRPr lang="en-US" b="1" dirty="0"/>
                </a:p>
              </p:txBody>
            </p:sp>
            <p:cxnSp>
              <p:nvCxnSpPr>
                <p:cNvPr id="28" name="Straight Arrow Connector 27"/>
                <p:cNvCxnSpPr/>
                <p:nvPr/>
              </p:nvCxnSpPr>
              <p:spPr>
                <a:xfrm>
                  <a:off x="9203298" y="2767991"/>
                  <a:ext cx="676149" cy="4269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221106" y="3885285"/>
                  <a:ext cx="9461" cy="735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000128" y="5202227"/>
                  <a:ext cx="920968" cy="4208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274444" y="5326553"/>
                  <a:ext cx="856108" cy="2963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490106" y="3867662"/>
                  <a:ext cx="0" cy="6938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941884" y="2846185"/>
                  <a:ext cx="710314" cy="3947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312455" y="4026383"/>
                  <a:ext cx="892195" cy="338554"/>
                </a:xfrm>
                <a:prstGeom prst="rect">
                  <a:avLst/>
                </a:prstGeom>
                <a:noFill/>
              </p:spPr>
              <p:txBody>
                <a:bodyPr wrap="square" rtlCol="0">
                  <a:spAutoFit/>
                </a:bodyPr>
                <a:lstStyle/>
                <a:p>
                  <a:r>
                    <a:rPr lang="en-US" sz="1600" b="1" dirty="0" smtClean="0">
                      <a:solidFill>
                        <a:schemeClr val="accent3"/>
                      </a:solidFill>
                    </a:rPr>
                    <a:t>9 hours</a:t>
                  </a:r>
                  <a:endParaRPr lang="en-US" sz="1600" b="1" dirty="0">
                    <a:solidFill>
                      <a:schemeClr val="accent3"/>
                    </a:solidFill>
                  </a:endParaRPr>
                </a:p>
              </p:txBody>
            </p:sp>
            <p:sp>
              <p:nvSpPr>
                <p:cNvPr id="35" name="TextBox 34"/>
                <p:cNvSpPr txBox="1"/>
                <p:nvPr/>
              </p:nvSpPr>
              <p:spPr>
                <a:xfrm>
                  <a:off x="9419217" y="5500985"/>
                  <a:ext cx="1102276" cy="338554"/>
                </a:xfrm>
                <a:prstGeom prst="rect">
                  <a:avLst/>
                </a:prstGeom>
                <a:noFill/>
              </p:spPr>
              <p:txBody>
                <a:bodyPr wrap="square" rtlCol="0">
                  <a:spAutoFit/>
                </a:bodyPr>
                <a:lstStyle/>
                <a:p>
                  <a:r>
                    <a:rPr lang="en-US" sz="1600" b="1" dirty="0" smtClean="0">
                      <a:solidFill>
                        <a:schemeClr val="accent3"/>
                      </a:solidFill>
                    </a:rPr>
                    <a:t>12 hours</a:t>
                  </a:r>
                  <a:endParaRPr lang="en-US" sz="1600" b="1" dirty="0">
                    <a:solidFill>
                      <a:schemeClr val="accent3"/>
                    </a:solidFill>
                  </a:endParaRPr>
                </a:p>
              </p:txBody>
            </p:sp>
            <p:sp>
              <p:nvSpPr>
                <p:cNvPr id="36" name="TextBox 35"/>
                <p:cNvSpPr txBox="1"/>
                <p:nvPr/>
              </p:nvSpPr>
              <p:spPr>
                <a:xfrm>
                  <a:off x="6964841" y="5558409"/>
                  <a:ext cx="1102276" cy="338554"/>
                </a:xfrm>
                <a:prstGeom prst="rect">
                  <a:avLst/>
                </a:prstGeom>
                <a:noFill/>
              </p:spPr>
              <p:txBody>
                <a:bodyPr wrap="square" rtlCol="0">
                  <a:spAutoFit/>
                </a:bodyPr>
                <a:lstStyle/>
                <a:p>
                  <a:r>
                    <a:rPr lang="en-US" sz="1600" b="1" dirty="0" smtClean="0">
                      <a:solidFill>
                        <a:schemeClr val="accent3"/>
                      </a:solidFill>
                    </a:rPr>
                    <a:t>8 hours</a:t>
                  </a:r>
                  <a:endParaRPr lang="en-US" sz="1600" b="1" dirty="0">
                    <a:solidFill>
                      <a:schemeClr val="accent3"/>
                    </a:solidFill>
                  </a:endParaRPr>
                </a:p>
              </p:txBody>
            </p:sp>
            <p:sp>
              <p:nvSpPr>
                <p:cNvPr id="37" name="TextBox 36"/>
                <p:cNvSpPr txBox="1"/>
                <p:nvPr/>
              </p:nvSpPr>
              <p:spPr>
                <a:xfrm>
                  <a:off x="5673970" y="4019155"/>
                  <a:ext cx="1102276" cy="338554"/>
                </a:xfrm>
                <a:prstGeom prst="rect">
                  <a:avLst/>
                </a:prstGeom>
                <a:noFill/>
              </p:spPr>
              <p:txBody>
                <a:bodyPr wrap="square" rtlCol="0">
                  <a:spAutoFit/>
                </a:bodyPr>
                <a:lstStyle/>
                <a:p>
                  <a:r>
                    <a:rPr lang="en-US" sz="1600" b="1" dirty="0" smtClean="0">
                      <a:solidFill>
                        <a:schemeClr val="accent3"/>
                      </a:solidFill>
                    </a:rPr>
                    <a:t>8 hours</a:t>
                  </a:r>
                  <a:endParaRPr lang="en-US" sz="1600" b="1" dirty="0">
                    <a:solidFill>
                      <a:schemeClr val="accent3"/>
                    </a:solidFill>
                  </a:endParaRPr>
                </a:p>
              </p:txBody>
            </p:sp>
            <p:sp>
              <p:nvSpPr>
                <p:cNvPr id="38" name="TextBox 37"/>
                <p:cNvSpPr txBox="1"/>
                <p:nvPr/>
              </p:nvSpPr>
              <p:spPr>
                <a:xfrm>
                  <a:off x="6646953" y="2587781"/>
                  <a:ext cx="1102276" cy="338554"/>
                </a:xfrm>
                <a:prstGeom prst="rect">
                  <a:avLst/>
                </a:prstGeom>
                <a:noFill/>
              </p:spPr>
              <p:txBody>
                <a:bodyPr wrap="square" rtlCol="0">
                  <a:spAutoFit/>
                </a:bodyPr>
                <a:lstStyle/>
                <a:p>
                  <a:r>
                    <a:rPr lang="en-US" sz="1600" b="1" dirty="0" smtClean="0">
                      <a:solidFill>
                        <a:schemeClr val="accent3"/>
                      </a:solidFill>
                    </a:rPr>
                    <a:t>18 hours</a:t>
                  </a:r>
                  <a:endParaRPr lang="en-US" sz="1600" b="1" dirty="0">
                    <a:solidFill>
                      <a:schemeClr val="accent3"/>
                    </a:solidFill>
                  </a:endParaRPr>
                </a:p>
              </p:txBody>
            </p:sp>
            <p:sp>
              <p:nvSpPr>
                <p:cNvPr id="39" name="TextBox 38"/>
                <p:cNvSpPr txBox="1"/>
                <p:nvPr/>
              </p:nvSpPr>
              <p:spPr>
                <a:xfrm>
                  <a:off x="7103453" y="1170750"/>
                  <a:ext cx="2510022" cy="384721"/>
                </a:xfrm>
                <a:prstGeom prst="rect">
                  <a:avLst/>
                </a:prstGeom>
                <a:noFill/>
              </p:spPr>
              <p:txBody>
                <a:bodyPr wrap="square" rtlCol="0">
                  <a:spAutoFit/>
                </a:bodyPr>
                <a:lstStyle/>
                <a:p>
                  <a:r>
                    <a:rPr lang="en-US" b="1" dirty="0" smtClean="0"/>
                    <a:t>Lifecycle of </a:t>
                  </a:r>
                  <a:r>
                    <a:rPr lang="en-US" b="1" i="1" dirty="0" smtClean="0"/>
                    <a:t>C. elegans</a:t>
                  </a:r>
                  <a:endParaRPr lang="en-US" b="1" i="1" dirty="0"/>
                </a:p>
              </p:txBody>
            </p:sp>
          </p:grpSp>
        </p:grpSp>
        <p:sp>
          <p:nvSpPr>
            <p:cNvPr id="3" name="TextBox 2"/>
            <p:cNvSpPr txBox="1"/>
            <p:nvPr/>
          </p:nvSpPr>
          <p:spPr>
            <a:xfrm>
              <a:off x="8185565" y="5808365"/>
              <a:ext cx="746229" cy="387103"/>
            </a:xfrm>
            <a:prstGeom prst="rect">
              <a:avLst/>
            </a:prstGeom>
            <a:noFill/>
          </p:spPr>
          <p:txBody>
            <a:bodyPr wrap="square" rtlCol="0">
              <a:spAutoFit/>
            </a:bodyPr>
            <a:lstStyle/>
            <a:p>
              <a:r>
                <a:rPr lang="en-US" b="1" dirty="0" smtClean="0"/>
                <a:t>L2</a:t>
              </a:r>
              <a:endParaRPr lang="en-US" b="1" dirty="0"/>
            </a:p>
          </p:txBody>
        </p:sp>
      </p:grpSp>
      <p:sp>
        <p:nvSpPr>
          <p:cNvPr id="5" name="TextBox 4"/>
          <p:cNvSpPr txBox="1"/>
          <p:nvPr/>
        </p:nvSpPr>
        <p:spPr>
          <a:xfrm>
            <a:off x="914324" y="6232984"/>
            <a:ext cx="2919020" cy="215444"/>
          </a:xfrm>
          <a:prstGeom prst="rect">
            <a:avLst/>
          </a:prstGeom>
          <a:noFill/>
        </p:spPr>
        <p:txBody>
          <a:bodyPr wrap="square" rtlCol="0">
            <a:spAutoFit/>
          </a:bodyPr>
          <a:lstStyle/>
          <a:p>
            <a:r>
              <a:rPr lang="en-US" sz="800" dirty="0" smtClean="0"/>
              <a:t>Photo credit J. Sulston. Used with permission.</a:t>
            </a:r>
            <a:endParaRPr lang="en-US" sz="8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567" y="1210268"/>
            <a:ext cx="3578372" cy="5037308"/>
          </a:xfrm>
          <a:prstGeom prst="rect">
            <a:avLst/>
          </a:prstGeom>
        </p:spPr>
      </p:pic>
    </p:spTree>
    <p:extLst>
      <p:ext uri="{BB962C8B-B14F-4D97-AF65-F5344CB8AC3E}">
        <p14:creationId xmlns:p14="http://schemas.microsoft.com/office/powerpoint/2010/main" val="3120169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87457" y="323426"/>
            <a:ext cx="6513656" cy="683359"/>
          </a:xfrm>
          <a:prstGeom prst="rect">
            <a:avLst/>
          </a:prstGeom>
          <a:noFill/>
        </p:spPr>
        <p:txBody>
          <a:bodyPr wrap="square" lIns="97630" tIns="48815" rIns="97630" bIns="48815" rtlCol="0">
            <a:spAutoFit/>
          </a:bodyPr>
          <a:lstStyle/>
          <a:p>
            <a:r>
              <a:rPr lang="en-US" sz="3800" dirty="0"/>
              <a:t>Transferring worms by chunking</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12" name="Picture 2" descr="C:\Users\jcgriz\AppData\Local\Microsoft\Windows\Temporary Internet Files\Content.Outlook\ND2AF8RG\GSEO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39" name="TextBox 238"/>
          <p:cNvSpPr txBox="1"/>
          <p:nvPr/>
        </p:nvSpPr>
        <p:spPr>
          <a:xfrm>
            <a:off x="616594" y="5439938"/>
            <a:ext cx="4615428" cy="677108"/>
          </a:xfrm>
          <a:prstGeom prst="rect">
            <a:avLst/>
          </a:prstGeom>
          <a:noFill/>
        </p:spPr>
        <p:txBody>
          <a:bodyPr wrap="square" rtlCol="0">
            <a:spAutoFit/>
          </a:bodyPr>
          <a:lstStyle/>
          <a:p>
            <a:r>
              <a:rPr lang="en-US" dirty="0" smtClean="0"/>
              <a:t>Repeat this by transferring the </a:t>
            </a:r>
            <a:r>
              <a:rPr lang="en-US" i="1" dirty="0" smtClean="0"/>
              <a:t>mutant</a:t>
            </a:r>
            <a:r>
              <a:rPr lang="en-US" dirty="0" smtClean="0"/>
              <a:t> worms onto low and high salt plates.</a:t>
            </a:r>
            <a:endParaRPr lang="en-US" dirty="0"/>
          </a:p>
        </p:txBody>
      </p:sp>
      <p:grpSp>
        <p:nvGrpSpPr>
          <p:cNvPr id="253" name="Group 252"/>
          <p:cNvGrpSpPr/>
          <p:nvPr/>
        </p:nvGrpSpPr>
        <p:grpSpPr>
          <a:xfrm>
            <a:off x="324240" y="1224882"/>
            <a:ext cx="11816214" cy="5465993"/>
            <a:chOff x="324240" y="1224882"/>
            <a:chExt cx="11816214" cy="5465993"/>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562" y="4081025"/>
              <a:ext cx="26098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 name="Group 235"/>
            <p:cNvGrpSpPr/>
            <p:nvPr/>
          </p:nvGrpSpPr>
          <p:grpSpPr>
            <a:xfrm>
              <a:off x="324240" y="1343810"/>
              <a:ext cx="11816214" cy="3968178"/>
              <a:chOff x="186319" y="1531544"/>
              <a:chExt cx="13834226" cy="4601759"/>
            </a:xfrm>
          </p:grpSpPr>
          <p:grpSp>
            <p:nvGrpSpPr>
              <p:cNvPr id="12" name="Group 11"/>
              <p:cNvGrpSpPr>
                <a:grpSpLocks noChangeAspect="1"/>
              </p:cNvGrpSpPr>
              <p:nvPr/>
            </p:nvGrpSpPr>
            <p:grpSpPr>
              <a:xfrm>
                <a:off x="186319" y="1531544"/>
                <a:ext cx="11504259" cy="4013239"/>
                <a:chOff x="1386827" y="2904761"/>
                <a:chExt cx="6022854" cy="2095864"/>
              </a:xfrm>
            </p:grpSpPr>
            <p:grpSp>
              <p:nvGrpSpPr>
                <p:cNvPr id="13" name="Group 12"/>
                <p:cNvGrpSpPr>
                  <a:grpSpLocks/>
                </p:cNvGrpSpPr>
                <p:nvPr/>
              </p:nvGrpSpPr>
              <p:grpSpPr bwMode="auto">
                <a:xfrm>
                  <a:off x="3704456" y="3429000"/>
                  <a:ext cx="1590675" cy="1571625"/>
                  <a:chOff x="4455" y="8276"/>
                  <a:chExt cx="2505" cy="2475"/>
                </a:xfrm>
              </p:grpSpPr>
              <p:sp>
                <p:nvSpPr>
                  <p:cNvPr id="68" name="Oval 67"/>
                  <p:cNvSpPr>
                    <a:spLocks noChangeArrowheads="1"/>
                  </p:cNvSpPr>
                  <p:nvPr/>
                </p:nvSpPr>
                <p:spPr bwMode="auto">
                  <a:xfrm>
                    <a:off x="4455" y="8276"/>
                    <a:ext cx="2505" cy="247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cxnSp>
                <p:nvCxnSpPr>
                  <p:cNvPr id="69" name="AutoShape 58"/>
                  <p:cNvCxnSpPr>
                    <a:cxnSpLocks noChangeShapeType="1"/>
                  </p:cNvCxnSpPr>
                  <p:nvPr/>
                </p:nvCxnSpPr>
                <p:spPr bwMode="auto">
                  <a:xfrm>
                    <a:off x="5460" y="946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0" name="AutoShape 59"/>
                  <p:cNvCxnSpPr>
                    <a:cxnSpLocks noChangeShapeType="1"/>
                  </p:cNvCxnSpPr>
                  <p:nvPr/>
                </p:nvCxnSpPr>
                <p:spPr bwMode="auto">
                  <a:xfrm rot="5400000">
                    <a:off x="5385" y="907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1" name="AutoShape 60"/>
                  <p:cNvCxnSpPr>
                    <a:cxnSpLocks noChangeShapeType="1"/>
                  </p:cNvCxnSpPr>
                  <p:nvPr/>
                </p:nvCxnSpPr>
                <p:spPr bwMode="auto">
                  <a:xfrm flipH="1" flipV="1">
                    <a:off x="5865" y="914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2" name="AutoShape 61"/>
                  <p:cNvCxnSpPr>
                    <a:cxnSpLocks noChangeShapeType="1"/>
                  </p:cNvCxnSpPr>
                  <p:nvPr/>
                </p:nvCxnSpPr>
                <p:spPr bwMode="auto">
                  <a:xfrm flipH="1">
                    <a:off x="5865" y="946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3" name="AutoShape 62"/>
                  <p:cNvCxnSpPr>
                    <a:cxnSpLocks noChangeShapeType="1"/>
                  </p:cNvCxnSpPr>
                  <p:nvPr/>
                </p:nvCxnSpPr>
                <p:spPr bwMode="auto">
                  <a:xfrm>
                    <a:off x="5145" y="938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4" name="AutoShape 63"/>
                  <p:cNvCxnSpPr>
                    <a:cxnSpLocks noChangeShapeType="1"/>
                  </p:cNvCxnSpPr>
                  <p:nvPr/>
                </p:nvCxnSpPr>
                <p:spPr bwMode="auto">
                  <a:xfrm rot="5400000">
                    <a:off x="5625" y="914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5" name="AutoShape 64"/>
                  <p:cNvCxnSpPr>
                    <a:cxnSpLocks noChangeShapeType="1"/>
                  </p:cNvCxnSpPr>
                  <p:nvPr/>
                </p:nvCxnSpPr>
                <p:spPr bwMode="auto">
                  <a:xfrm rot="5400000">
                    <a:off x="5475" y="953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6" name="AutoShape 65"/>
                  <p:cNvCxnSpPr>
                    <a:cxnSpLocks noChangeShapeType="1"/>
                  </p:cNvCxnSpPr>
                  <p:nvPr/>
                </p:nvCxnSpPr>
                <p:spPr bwMode="auto">
                  <a:xfrm flipH="1">
                    <a:off x="5700" y="962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7" name="AutoShape 66"/>
                  <p:cNvCxnSpPr>
                    <a:cxnSpLocks noChangeShapeType="1"/>
                  </p:cNvCxnSpPr>
                  <p:nvPr/>
                </p:nvCxnSpPr>
                <p:spPr bwMode="auto">
                  <a:xfrm flipH="1">
                    <a:off x="5550" y="977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8" name="AutoShape 67"/>
                  <p:cNvCxnSpPr>
                    <a:cxnSpLocks noChangeShapeType="1"/>
                  </p:cNvCxnSpPr>
                  <p:nvPr/>
                </p:nvCxnSpPr>
                <p:spPr bwMode="auto">
                  <a:xfrm flipH="1">
                    <a:off x="5775" y="922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79" name="AutoShape 68"/>
                  <p:cNvCxnSpPr>
                    <a:cxnSpLocks noChangeShapeType="1"/>
                  </p:cNvCxnSpPr>
                  <p:nvPr/>
                </p:nvCxnSpPr>
                <p:spPr bwMode="auto">
                  <a:xfrm>
                    <a:off x="5550" y="922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0" name="AutoShape 69"/>
                  <p:cNvCxnSpPr>
                    <a:cxnSpLocks noChangeShapeType="1"/>
                  </p:cNvCxnSpPr>
                  <p:nvPr/>
                </p:nvCxnSpPr>
                <p:spPr bwMode="auto">
                  <a:xfrm>
                    <a:off x="5940" y="938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1" name="AutoShape 70"/>
                  <p:cNvCxnSpPr>
                    <a:cxnSpLocks noChangeShapeType="1"/>
                  </p:cNvCxnSpPr>
                  <p:nvPr/>
                </p:nvCxnSpPr>
                <p:spPr bwMode="auto">
                  <a:xfrm>
                    <a:off x="5940" y="946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2" name="AutoShape 71"/>
                  <p:cNvCxnSpPr>
                    <a:cxnSpLocks noChangeShapeType="1"/>
                  </p:cNvCxnSpPr>
                  <p:nvPr/>
                </p:nvCxnSpPr>
                <p:spPr bwMode="auto">
                  <a:xfrm>
                    <a:off x="5775" y="970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3" name="AutoShape 72"/>
                  <p:cNvCxnSpPr>
                    <a:cxnSpLocks noChangeShapeType="1"/>
                  </p:cNvCxnSpPr>
                  <p:nvPr/>
                </p:nvCxnSpPr>
                <p:spPr bwMode="auto">
                  <a:xfrm>
                    <a:off x="5385" y="955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4" name="AutoShape 73"/>
                  <p:cNvCxnSpPr>
                    <a:cxnSpLocks noChangeShapeType="1"/>
                  </p:cNvCxnSpPr>
                  <p:nvPr/>
                </p:nvCxnSpPr>
                <p:spPr bwMode="auto">
                  <a:xfrm rot="5400000">
                    <a:off x="5625" y="931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5" name="AutoShape 74"/>
                  <p:cNvCxnSpPr>
                    <a:cxnSpLocks noChangeShapeType="1"/>
                  </p:cNvCxnSpPr>
                  <p:nvPr/>
                </p:nvCxnSpPr>
                <p:spPr bwMode="auto">
                  <a:xfrm rot="5400000">
                    <a:off x="5865" y="955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6" name="AutoShape 75"/>
                  <p:cNvCxnSpPr>
                    <a:cxnSpLocks noChangeShapeType="1"/>
                  </p:cNvCxnSpPr>
                  <p:nvPr/>
                </p:nvCxnSpPr>
                <p:spPr bwMode="auto">
                  <a:xfrm rot="5400000">
                    <a:off x="6105" y="979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7" name="AutoShape 76"/>
                  <p:cNvCxnSpPr>
                    <a:cxnSpLocks noChangeShapeType="1"/>
                  </p:cNvCxnSpPr>
                  <p:nvPr/>
                </p:nvCxnSpPr>
                <p:spPr bwMode="auto">
                  <a:xfrm rot="5400000">
                    <a:off x="6180" y="953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8" name="AutoShape 77"/>
                  <p:cNvCxnSpPr>
                    <a:cxnSpLocks noChangeShapeType="1"/>
                  </p:cNvCxnSpPr>
                  <p:nvPr/>
                </p:nvCxnSpPr>
                <p:spPr bwMode="auto">
                  <a:xfrm rot="5400000">
                    <a:off x="6345" y="890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89" name="AutoShape 78"/>
                  <p:cNvCxnSpPr>
                    <a:cxnSpLocks noChangeShapeType="1"/>
                  </p:cNvCxnSpPr>
                  <p:nvPr/>
                </p:nvCxnSpPr>
                <p:spPr bwMode="auto">
                  <a:xfrm rot="5400000">
                    <a:off x="5025" y="907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0" name="AutoShape 79"/>
                  <p:cNvCxnSpPr>
                    <a:cxnSpLocks noChangeShapeType="1"/>
                  </p:cNvCxnSpPr>
                  <p:nvPr/>
                </p:nvCxnSpPr>
                <p:spPr bwMode="auto">
                  <a:xfrm flipH="1">
                    <a:off x="5385" y="985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1" name="AutoShape 80"/>
                  <p:cNvCxnSpPr>
                    <a:cxnSpLocks noChangeShapeType="1"/>
                  </p:cNvCxnSpPr>
                  <p:nvPr/>
                </p:nvCxnSpPr>
                <p:spPr bwMode="auto">
                  <a:xfrm flipH="1">
                    <a:off x="5235" y="971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2" name="AutoShape 81"/>
                  <p:cNvCxnSpPr>
                    <a:cxnSpLocks noChangeShapeType="1"/>
                  </p:cNvCxnSpPr>
                  <p:nvPr/>
                </p:nvCxnSpPr>
                <p:spPr bwMode="auto">
                  <a:xfrm flipH="1">
                    <a:off x="6030" y="938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3" name="AutoShape 82"/>
                  <p:cNvCxnSpPr>
                    <a:cxnSpLocks noChangeShapeType="1"/>
                  </p:cNvCxnSpPr>
                  <p:nvPr/>
                </p:nvCxnSpPr>
                <p:spPr bwMode="auto">
                  <a:xfrm flipH="1">
                    <a:off x="4950" y="955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4" name="AutoShape 83"/>
                  <p:cNvCxnSpPr>
                    <a:cxnSpLocks noChangeShapeType="1"/>
                  </p:cNvCxnSpPr>
                  <p:nvPr/>
                </p:nvCxnSpPr>
                <p:spPr bwMode="auto">
                  <a:xfrm>
                    <a:off x="5700" y="970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5" name="AutoShape 84"/>
                  <p:cNvCxnSpPr>
                    <a:cxnSpLocks noChangeShapeType="1"/>
                  </p:cNvCxnSpPr>
                  <p:nvPr/>
                </p:nvCxnSpPr>
                <p:spPr bwMode="auto">
                  <a:xfrm>
                    <a:off x="5940" y="994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6" name="AutoShape 85"/>
                  <p:cNvCxnSpPr>
                    <a:cxnSpLocks noChangeShapeType="1"/>
                  </p:cNvCxnSpPr>
                  <p:nvPr/>
                </p:nvCxnSpPr>
                <p:spPr bwMode="auto">
                  <a:xfrm>
                    <a:off x="5550" y="994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7" name="AutoShape 86"/>
                  <p:cNvCxnSpPr>
                    <a:cxnSpLocks noChangeShapeType="1"/>
                  </p:cNvCxnSpPr>
                  <p:nvPr/>
                </p:nvCxnSpPr>
                <p:spPr bwMode="auto">
                  <a:xfrm>
                    <a:off x="5775" y="890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8" name="AutoShape 87"/>
                  <p:cNvCxnSpPr>
                    <a:cxnSpLocks noChangeShapeType="1"/>
                  </p:cNvCxnSpPr>
                  <p:nvPr/>
                </p:nvCxnSpPr>
                <p:spPr bwMode="auto">
                  <a:xfrm>
                    <a:off x="4950" y="1010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99" name="AutoShape 88"/>
                  <p:cNvCxnSpPr>
                    <a:cxnSpLocks noChangeShapeType="1"/>
                  </p:cNvCxnSpPr>
                  <p:nvPr/>
                </p:nvCxnSpPr>
                <p:spPr bwMode="auto">
                  <a:xfrm rot="16200000" flipH="1">
                    <a:off x="5820" y="862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0" name="AutoShape 89"/>
                  <p:cNvCxnSpPr>
                    <a:cxnSpLocks noChangeShapeType="1"/>
                  </p:cNvCxnSpPr>
                  <p:nvPr/>
                </p:nvCxnSpPr>
                <p:spPr bwMode="auto">
                  <a:xfrm rot="16200000" flipH="1">
                    <a:off x="5505" y="917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1" name="AutoShape 90"/>
                  <p:cNvCxnSpPr>
                    <a:cxnSpLocks noChangeShapeType="1"/>
                  </p:cNvCxnSpPr>
                  <p:nvPr/>
                </p:nvCxnSpPr>
                <p:spPr bwMode="auto">
                  <a:xfrm rot="16200000" flipH="1">
                    <a:off x="5340" y="949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2" name="AutoShape 91"/>
                  <p:cNvCxnSpPr>
                    <a:cxnSpLocks noChangeShapeType="1"/>
                  </p:cNvCxnSpPr>
                  <p:nvPr/>
                </p:nvCxnSpPr>
                <p:spPr bwMode="auto">
                  <a:xfrm rot="16200000" flipH="1">
                    <a:off x="5805" y="932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3" name="AutoShape 92"/>
                  <p:cNvCxnSpPr>
                    <a:cxnSpLocks noChangeShapeType="1"/>
                  </p:cNvCxnSpPr>
                  <p:nvPr/>
                </p:nvCxnSpPr>
                <p:spPr bwMode="auto">
                  <a:xfrm rot="16200000" flipH="1">
                    <a:off x="5100" y="919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4" name="AutoShape 93"/>
                  <p:cNvCxnSpPr>
                    <a:cxnSpLocks noChangeShapeType="1"/>
                  </p:cNvCxnSpPr>
                  <p:nvPr/>
                </p:nvCxnSpPr>
                <p:spPr bwMode="auto">
                  <a:xfrm rot="16200000" flipH="1">
                    <a:off x="5820" y="952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5" name="AutoShape 94"/>
                  <p:cNvCxnSpPr>
                    <a:cxnSpLocks noChangeShapeType="1"/>
                  </p:cNvCxnSpPr>
                  <p:nvPr/>
                </p:nvCxnSpPr>
                <p:spPr bwMode="auto">
                  <a:xfrm rot="10800000" flipH="1">
                    <a:off x="5685" y="989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6" name="AutoShape 95"/>
                  <p:cNvCxnSpPr>
                    <a:cxnSpLocks noChangeShapeType="1"/>
                  </p:cNvCxnSpPr>
                  <p:nvPr/>
                </p:nvCxnSpPr>
                <p:spPr bwMode="auto">
                  <a:xfrm rot="10800000" flipH="1">
                    <a:off x="6255" y="931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7" name="AutoShape 96"/>
                  <p:cNvCxnSpPr>
                    <a:cxnSpLocks noChangeShapeType="1"/>
                  </p:cNvCxnSpPr>
                  <p:nvPr/>
                </p:nvCxnSpPr>
                <p:spPr bwMode="auto">
                  <a:xfrm rot="10800000" flipH="1">
                    <a:off x="4845" y="944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8" name="AutoShape 97"/>
                  <p:cNvCxnSpPr>
                    <a:cxnSpLocks noChangeShapeType="1"/>
                  </p:cNvCxnSpPr>
                  <p:nvPr/>
                </p:nvCxnSpPr>
                <p:spPr bwMode="auto">
                  <a:xfrm rot="16200000" flipH="1">
                    <a:off x="5415" y="998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09" name="AutoShape 98"/>
                  <p:cNvCxnSpPr>
                    <a:cxnSpLocks noChangeShapeType="1"/>
                  </p:cNvCxnSpPr>
                  <p:nvPr/>
                </p:nvCxnSpPr>
                <p:spPr bwMode="auto">
                  <a:xfrm rot="16200000" flipH="1">
                    <a:off x="4905" y="1006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10" name="AutoShape 99"/>
                  <p:cNvCxnSpPr>
                    <a:cxnSpLocks noChangeShapeType="1"/>
                  </p:cNvCxnSpPr>
                  <p:nvPr/>
                </p:nvCxnSpPr>
                <p:spPr bwMode="auto">
                  <a:xfrm rot="16200000" flipH="1">
                    <a:off x="5985" y="940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111" name="AutoShape 100"/>
                  <p:cNvCxnSpPr>
                    <a:cxnSpLocks noChangeShapeType="1"/>
                  </p:cNvCxnSpPr>
                  <p:nvPr/>
                </p:nvCxnSpPr>
                <p:spPr bwMode="auto">
                  <a:xfrm rot="16200000" flipH="1">
                    <a:off x="5175" y="878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grpSp>
            <p:cxnSp>
              <p:nvCxnSpPr>
                <p:cNvPr id="16" name="AutoShape 103"/>
                <p:cNvCxnSpPr>
                  <a:cxnSpLocks noChangeShapeType="1"/>
                </p:cNvCxnSpPr>
                <p:nvPr/>
              </p:nvCxnSpPr>
              <p:spPr bwMode="auto">
                <a:xfrm flipH="1">
                  <a:off x="4276894" y="4040053"/>
                  <a:ext cx="575324" cy="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grpSp>
              <p:nvGrpSpPr>
                <p:cNvPr id="17" name="Group 16"/>
                <p:cNvGrpSpPr>
                  <a:grpSpLocks/>
                </p:cNvGrpSpPr>
                <p:nvPr/>
              </p:nvGrpSpPr>
              <p:grpSpPr bwMode="auto">
                <a:xfrm>
                  <a:off x="1504181" y="3419475"/>
                  <a:ext cx="1590675" cy="1571625"/>
                  <a:chOff x="1170" y="11736"/>
                  <a:chExt cx="2505" cy="2475"/>
                </a:xfrm>
              </p:grpSpPr>
              <p:sp>
                <p:nvSpPr>
                  <p:cNvPr id="24" name="Oval 23"/>
                  <p:cNvSpPr>
                    <a:spLocks noChangeArrowheads="1"/>
                  </p:cNvSpPr>
                  <p:nvPr/>
                </p:nvSpPr>
                <p:spPr bwMode="auto">
                  <a:xfrm>
                    <a:off x="1170" y="11736"/>
                    <a:ext cx="2505" cy="247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cxnSp>
                <p:nvCxnSpPr>
                  <p:cNvPr id="25" name="AutoShape 11"/>
                  <p:cNvCxnSpPr>
                    <a:cxnSpLocks noChangeShapeType="1"/>
                  </p:cNvCxnSpPr>
                  <p:nvPr/>
                </p:nvCxnSpPr>
                <p:spPr bwMode="auto">
                  <a:xfrm>
                    <a:off x="2175" y="1292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6" name="AutoShape 12"/>
                  <p:cNvCxnSpPr>
                    <a:cxnSpLocks noChangeShapeType="1"/>
                  </p:cNvCxnSpPr>
                  <p:nvPr/>
                </p:nvCxnSpPr>
                <p:spPr bwMode="auto">
                  <a:xfrm rot="5400000">
                    <a:off x="2100" y="1253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7" name="AutoShape 13"/>
                  <p:cNvCxnSpPr>
                    <a:cxnSpLocks noChangeShapeType="1"/>
                  </p:cNvCxnSpPr>
                  <p:nvPr/>
                </p:nvCxnSpPr>
                <p:spPr bwMode="auto">
                  <a:xfrm flipH="1" flipV="1">
                    <a:off x="2580" y="1260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8" name="AutoShape 14"/>
                  <p:cNvCxnSpPr>
                    <a:cxnSpLocks noChangeShapeType="1"/>
                  </p:cNvCxnSpPr>
                  <p:nvPr/>
                </p:nvCxnSpPr>
                <p:spPr bwMode="auto">
                  <a:xfrm flipH="1">
                    <a:off x="2580" y="1292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9" name="AutoShape 15"/>
                  <p:cNvCxnSpPr>
                    <a:cxnSpLocks noChangeShapeType="1"/>
                  </p:cNvCxnSpPr>
                  <p:nvPr/>
                </p:nvCxnSpPr>
                <p:spPr bwMode="auto">
                  <a:xfrm>
                    <a:off x="1860" y="1284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0" name="AutoShape 17"/>
                  <p:cNvCxnSpPr>
                    <a:cxnSpLocks noChangeShapeType="1"/>
                  </p:cNvCxnSpPr>
                  <p:nvPr/>
                </p:nvCxnSpPr>
                <p:spPr bwMode="auto">
                  <a:xfrm rot="5400000">
                    <a:off x="2340" y="1260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1" name="AutoShape 18"/>
                  <p:cNvCxnSpPr>
                    <a:cxnSpLocks noChangeShapeType="1"/>
                  </p:cNvCxnSpPr>
                  <p:nvPr/>
                </p:nvCxnSpPr>
                <p:spPr bwMode="auto">
                  <a:xfrm rot="5400000">
                    <a:off x="2190" y="1299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2" name="AutoShape 19"/>
                  <p:cNvCxnSpPr>
                    <a:cxnSpLocks noChangeShapeType="1"/>
                  </p:cNvCxnSpPr>
                  <p:nvPr/>
                </p:nvCxnSpPr>
                <p:spPr bwMode="auto">
                  <a:xfrm flipH="1">
                    <a:off x="2415" y="1308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3" name="AutoShape 20"/>
                  <p:cNvCxnSpPr>
                    <a:cxnSpLocks noChangeShapeType="1"/>
                  </p:cNvCxnSpPr>
                  <p:nvPr/>
                </p:nvCxnSpPr>
                <p:spPr bwMode="auto">
                  <a:xfrm flipH="1">
                    <a:off x="2265" y="1323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4" name="AutoShape 21"/>
                  <p:cNvCxnSpPr>
                    <a:cxnSpLocks noChangeShapeType="1"/>
                  </p:cNvCxnSpPr>
                  <p:nvPr/>
                </p:nvCxnSpPr>
                <p:spPr bwMode="auto">
                  <a:xfrm flipH="1">
                    <a:off x="2490" y="1268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5" name="AutoShape 22"/>
                  <p:cNvCxnSpPr>
                    <a:cxnSpLocks noChangeShapeType="1"/>
                  </p:cNvCxnSpPr>
                  <p:nvPr/>
                </p:nvCxnSpPr>
                <p:spPr bwMode="auto">
                  <a:xfrm>
                    <a:off x="2265" y="1268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6" name="AutoShape 23"/>
                  <p:cNvCxnSpPr>
                    <a:cxnSpLocks noChangeShapeType="1"/>
                  </p:cNvCxnSpPr>
                  <p:nvPr/>
                </p:nvCxnSpPr>
                <p:spPr bwMode="auto">
                  <a:xfrm>
                    <a:off x="2655" y="1284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7" name="AutoShape 24"/>
                  <p:cNvCxnSpPr>
                    <a:cxnSpLocks noChangeShapeType="1"/>
                  </p:cNvCxnSpPr>
                  <p:nvPr/>
                </p:nvCxnSpPr>
                <p:spPr bwMode="auto">
                  <a:xfrm>
                    <a:off x="2655" y="1292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8" name="AutoShape 25"/>
                  <p:cNvCxnSpPr>
                    <a:cxnSpLocks noChangeShapeType="1"/>
                  </p:cNvCxnSpPr>
                  <p:nvPr/>
                </p:nvCxnSpPr>
                <p:spPr bwMode="auto">
                  <a:xfrm>
                    <a:off x="2490" y="1316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39" name="AutoShape 26"/>
                  <p:cNvCxnSpPr>
                    <a:cxnSpLocks noChangeShapeType="1"/>
                  </p:cNvCxnSpPr>
                  <p:nvPr/>
                </p:nvCxnSpPr>
                <p:spPr bwMode="auto">
                  <a:xfrm>
                    <a:off x="2100" y="1301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0" name="AutoShape 27"/>
                  <p:cNvCxnSpPr>
                    <a:cxnSpLocks noChangeShapeType="1"/>
                  </p:cNvCxnSpPr>
                  <p:nvPr/>
                </p:nvCxnSpPr>
                <p:spPr bwMode="auto">
                  <a:xfrm rot="5400000">
                    <a:off x="2340" y="1277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1" name="AutoShape 28"/>
                  <p:cNvCxnSpPr>
                    <a:cxnSpLocks noChangeShapeType="1"/>
                  </p:cNvCxnSpPr>
                  <p:nvPr/>
                </p:nvCxnSpPr>
                <p:spPr bwMode="auto">
                  <a:xfrm rot="5400000">
                    <a:off x="2580" y="1301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2" name="AutoShape 29"/>
                  <p:cNvCxnSpPr>
                    <a:cxnSpLocks noChangeShapeType="1"/>
                  </p:cNvCxnSpPr>
                  <p:nvPr/>
                </p:nvCxnSpPr>
                <p:spPr bwMode="auto">
                  <a:xfrm rot="5400000">
                    <a:off x="2820" y="1325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3" name="AutoShape 30"/>
                  <p:cNvCxnSpPr>
                    <a:cxnSpLocks noChangeShapeType="1"/>
                  </p:cNvCxnSpPr>
                  <p:nvPr/>
                </p:nvCxnSpPr>
                <p:spPr bwMode="auto">
                  <a:xfrm rot="5400000">
                    <a:off x="2895" y="1299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4" name="AutoShape 31"/>
                  <p:cNvCxnSpPr>
                    <a:cxnSpLocks noChangeShapeType="1"/>
                  </p:cNvCxnSpPr>
                  <p:nvPr/>
                </p:nvCxnSpPr>
                <p:spPr bwMode="auto">
                  <a:xfrm rot="5400000">
                    <a:off x="3060" y="1236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5" name="AutoShape 32"/>
                  <p:cNvCxnSpPr>
                    <a:cxnSpLocks noChangeShapeType="1"/>
                  </p:cNvCxnSpPr>
                  <p:nvPr/>
                </p:nvCxnSpPr>
                <p:spPr bwMode="auto">
                  <a:xfrm rot="5400000">
                    <a:off x="1740" y="1253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6" name="AutoShape 33"/>
                  <p:cNvCxnSpPr>
                    <a:cxnSpLocks noChangeShapeType="1"/>
                  </p:cNvCxnSpPr>
                  <p:nvPr/>
                </p:nvCxnSpPr>
                <p:spPr bwMode="auto">
                  <a:xfrm flipH="1">
                    <a:off x="2100" y="1331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7" name="AutoShape 34"/>
                  <p:cNvCxnSpPr>
                    <a:cxnSpLocks noChangeShapeType="1"/>
                  </p:cNvCxnSpPr>
                  <p:nvPr/>
                </p:nvCxnSpPr>
                <p:spPr bwMode="auto">
                  <a:xfrm flipH="1">
                    <a:off x="1950" y="1317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8" name="AutoShape 35"/>
                  <p:cNvCxnSpPr>
                    <a:cxnSpLocks noChangeShapeType="1"/>
                  </p:cNvCxnSpPr>
                  <p:nvPr/>
                </p:nvCxnSpPr>
                <p:spPr bwMode="auto">
                  <a:xfrm flipH="1">
                    <a:off x="2745" y="1284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49" name="AutoShape 36"/>
                  <p:cNvCxnSpPr>
                    <a:cxnSpLocks noChangeShapeType="1"/>
                  </p:cNvCxnSpPr>
                  <p:nvPr/>
                </p:nvCxnSpPr>
                <p:spPr bwMode="auto">
                  <a:xfrm flipH="1">
                    <a:off x="1665" y="1301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50" name="AutoShape 37"/>
                  <p:cNvCxnSpPr>
                    <a:cxnSpLocks noChangeShapeType="1"/>
                  </p:cNvCxnSpPr>
                  <p:nvPr/>
                </p:nvCxnSpPr>
                <p:spPr bwMode="auto">
                  <a:xfrm>
                    <a:off x="2415" y="1316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51" name="AutoShape 38"/>
                  <p:cNvCxnSpPr>
                    <a:cxnSpLocks noChangeShapeType="1"/>
                  </p:cNvCxnSpPr>
                  <p:nvPr/>
                </p:nvCxnSpPr>
                <p:spPr bwMode="auto">
                  <a:xfrm>
                    <a:off x="2655" y="1340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52" name="AutoShape 39"/>
                  <p:cNvCxnSpPr>
                    <a:cxnSpLocks noChangeShapeType="1"/>
                  </p:cNvCxnSpPr>
                  <p:nvPr/>
                </p:nvCxnSpPr>
                <p:spPr bwMode="auto">
                  <a:xfrm>
                    <a:off x="2265" y="13401"/>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53" name="AutoShape 40"/>
                  <p:cNvCxnSpPr>
                    <a:cxnSpLocks noChangeShapeType="1"/>
                  </p:cNvCxnSpPr>
                  <p:nvPr/>
                </p:nvCxnSpPr>
                <p:spPr bwMode="auto">
                  <a:xfrm>
                    <a:off x="2490" y="1236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54" name="AutoShape 41"/>
                  <p:cNvCxnSpPr>
                    <a:cxnSpLocks noChangeShapeType="1"/>
                  </p:cNvCxnSpPr>
                  <p:nvPr/>
                </p:nvCxnSpPr>
                <p:spPr bwMode="auto">
                  <a:xfrm>
                    <a:off x="1665" y="13566"/>
                    <a:ext cx="315" cy="165"/>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55" name="AutoShape 42"/>
                  <p:cNvCxnSpPr>
                    <a:cxnSpLocks noChangeShapeType="1"/>
                  </p:cNvCxnSpPr>
                  <p:nvPr/>
                </p:nvCxnSpPr>
                <p:spPr bwMode="auto">
                  <a:xfrm rot="16200000" flipH="1">
                    <a:off x="2535" y="1208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56" name="AutoShape 43"/>
                  <p:cNvCxnSpPr>
                    <a:cxnSpLocks noChangeShapeType="1"/>
                  </p:cNvCxnSpPr>
                  <p:nvPr/>
                </p:nvCxnSpPr>
                <p:spPr bwMode="auto">
                  <a:xfrm rot="16200000" flipH="1">
                    <a:off x="2220" y="1263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57" name="AutoShape 44"/>
                  <p:cNvCxnSpPr>
                    <a:cxnSpLocks noChangeShapeType="1"/>
                  </p:cNvCxnSpPr>
                  <p:nvPr/>
                </p:nvCxnSpPr>
                <p:spPr bwMode="auto">
                  <a:xfrm rot="16200000" flipH="1">
                    <a:off x="2055" y="1295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58" name="AutoShape 45"/>
                  <p:cNvCxnSpPr>
                    <a:cxnSpLocks noChangeShapeType="1"/>
                  </p:cNvCxnSpPr>
                  <p:nvPr/>
                </p:nvCxnSpPr>
                <p:spPr bwMode="auto">
                  <a:xfrm rot="16200000" flipH="1">
                    <a:off x="2520" y="1278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59" name="AutoShape 46"/>
                  <p:cNvCxnSpPr>
                    <a:cxnSpLocks noChangeShapeType="1"/>
                  </p:cNvCxnSpPr>
                  <p:nvPr/>
                </p:nvCxnSpPr>
                <p:spPr bwMode="auto">
                  <a:xfrm rot="16200000" flipH="1">
                    <a:off x="1815" y="1265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0" name="AutoShape 47"/>
                  <p:cNvCxnSpPr>
                    <a:cxnSpLocks noChangeShapeType="1"/>
                  </p:cNvCxnSpPr>
                  <p:nvPr/>
                </p:nvCxnSpPr>
                <p:spPr bwMode="auto">
                  <a:xfrm rot="16200000" flipH="1">
                    <a:off x="2535" y="1298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1" name="AutoShape 48"/>
                  <p:cNvCxnSpPr>
                    <a:cxnSpLocks noChangeShapeType="1"/>
                  </p:cNvCxnSpPr>
                  <p:nvPr/>
                </p:nvCxnSpPr>
                <p:spPr bwMode="auto">
                  <a:xfrm rot="10800000" flipH="1">
                    <a:off x="2400" y="1335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2" name="AutoShape 49"/>
                  <p:cNvCxnSpPr>
                    <a:cxnSpLocks noChangeShapeType="1"/>
                  </p:cNvCxnSpPr>
                  <p:nvPr/>
                </p:nvCxnSpPr>
                <p:spPr bwMode="auto">
                  <a:xfrm rot="10800000" flipH="1">
                    <a:off x="2970" y="1277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3" name="AutoShape 50"/>
                  <p:cNvCxnSpPr>
                    <a:cxnSpLocks noChangeShapeType="1"/>
                  </p:cNvCxnSpPr>
                  <p:nvPr/>
                </p:nvCxnSpPr>
                <p:spPr bwMode="auto">
                  <a:xfrm rot="10800000" flipH="1">
                    <a:off x="1560" y="1290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4" name="AutoShape 51"/>
                  <p:cNvCxnSpPr>
                    <a:cxnSpLocks noChangeShapeType="1"/>
                  </p:cNvCxnSpPr>
                  <p:nvPr/>
                </p:nvCxnSpPr>
                <p:spPr bwMode="auto">
                  <a:xfrm rot="16200000" flipH="1">
                    <a:off x="2130" y="1344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5" name="AutoShape 52"/>
                  <p:cNvCxnSpPr>
                    <a:cxnSpLocks noChangeShapeType="1"/>
                  </p:cNvCxnSpPr>
                  <p:nvPr/>
                </p:nvCxnSpPr>
                <p:spPr bwMode="auto">
                  <a:xfrm rot="16200000" flipH="1">
                    <a:off x="1620" y="1352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6" name="AutoShape 53"/>
                  <p:cNvCxnSpPr>
                    <a:cxnSpLocks noChangeShapeType="1"/>
                  </p:cNvCxnSpPr>
                  <p:nvPr/>
                </p:nvCxnSpPr>
                <p:spPr bwMode="auto">
                  <a:xfrm rot="16200000" flipH="1">
                    <a:off x="2700" y="12861"/>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67" name="AutoShape 54"/>
                  <p:cNvCxnSpPr>
                    <a:cxnSpLocks noChangeShapeType="1"/>
                  </p:cNvCxnSpPr>
                  <p:nvPr/>
                </p:nvCxnSpPr>
                <p:spPr bwMode="auto">
                  <a:xfrm rot="16200000" flipH="1">
                    <a:off x="1890" y="12246"/>
                    <a:ext cx="255" cy="165"/>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grpSp>
            <p:sp>
              <p:nvSpPr>
                <p:cNvPr id="18" name="Oval 17"/>
                <p:cNvSpPr>
                  <a:spLocks noChangeArrowheads="1"/>
                </p:cNvSpPr>
                <p:nvPr/>
              </p:nvSpPr>
              <p:spPr bwMode="auto">
                <a:xfrm>
                  <a:off x="5819006" y="2904761"/>
                  <a:ext cx="1590675" cy="157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Freeform 18" descr="Description: Description: Recycled paper"/>
                <p:cNvSpPr>
                  <a:spLocks/>
                </p:cNvSpPr>
                <p:nvPr/>
              </p:nvSpPr>
              <p:spPr bwMode="auto">
                <a:xfrm>
                  <a:off x="6237641" y="3329304"/>
                  <a:ext cx="778510" cy="789940"/>
                </a:xfrm>
                <a:custGeom>
                  <a:avLst/>
                  <a:gdLst>
                    <a:gd name="T0" fmla="*/ 115725575 w 1226"/>
                    <a:gd name="T1" fmla="*/ 57257950 h 1244"/>
                    <a:gd name="T2" fmla="*/ 345563825 w 1226"/>
                    <a:gd name="T3" fmla="*/ 45161200 h 1244"/>
                    <a:gd name="T4" fmla="*/ 412095950 w 1226"/>
                    <a:gd name="T5" fmla="*/ 69354700 h 1244"/>
                    <a:gd name="T6" fmla="*/ 442337825 w 1226"/>
                    <a:gd name="T7" fmla="*/ 93548200 h 1244"/>
                    <a:gd name="T8" fmla="*/ 454434575 w 1226"/>
                    <a:gd name="T9" fmla="*/ 111693325 h 1244"/>
                    <a:gd name="T10" fmla="*/ 460482950 w 1226"/>
                    <a:gd name="T11" fmla="*/ 147983575 h 1244"/>
                    <a:gd name="T12" fmla="*/ 472579700 w 1226"/>
                    <a:gd name="T13" fmla="*/ 184273825 h 1244"/>
                    <a:gd name="T14" fmla="*/ 478628075 w 1226"/>
                    <a:gd name="T15" fmla="*/ 262902700 h 1244"/>
                    <a:gd name="T16" fmla="*/ 490724825 w 1226"/>
                    <a:gd name="T17" fmla="*/ 281047825 h 1244"/>
                    <a:gd name="T18" fmla="*/ 430241075 w 1226"/>
                    <a:gd name="T19" fmla="*/ 438305575 h 1244"/>
                    <a:gd name="T20" fmla="*/ 309273575 w 1226"/>
                    <a:gd name="T21" fmla="*/ 480644200 h 1244"/>
                    <a:gd name="T22" fmla="*/ 242741450 w 1226"/>
                    <a:gd name="T23" fmla="*/ 486692575 h 1244"/>
                    <a:gd name="T24" fmla="*/ 43145075 w 1226"/>
                    <a:gd name="T25" fmla="*/ 420160450 h 1244"/>
                    <a:gd name="T26" fmla="*/ 6854825 w 1226"/>
                    <a:gd name="T27" fmla="*/ 347579950 h 1244"/>
                    <a:gd name="T28" fmla="*/ 12903200 w 1226"/>
                    <a:gd name="T29" fmla="*/ 141935200 h 1244"/>
                    <a:gd name="T30" fmla="*/ 49193450 w 1226"/>
                    <a:gd name="T31" fmla="*/ 129838450 h 1244"/>
                    <a:gd name="T32" fmla="*/ 61290200 w 1226"/>
                    <a:gd name="T33" fmla="*/ 111693325 h 1244"/>
                    <a:gd name="T34" fmla="*/ 67338575 w 1226"/>
                    <a:gd name="T35" fmla="*/ 93548200 h 1244"/>
                    <a:gd name="T36" fmla="*/ 103628825 w 1226"/>
                    <a:gd name="T37" fmla="*/ 81451450 h 1244"/>
                    <a:gd name="T38" fmla="*/ 115725575 w 1226"/>
                    <a:gd name="T39" fmla="*/ 57257950 h 1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26" h="1244">
                      <a:moveTo>
                        <a:pt x="287" y="142"/>
                      </a:moveTo>
                      <a:cubicBezTo>
                        <a:pt x="429" y="0"/>
                        <a:pt x="674" y="95"/>
                        <a:pt x="857" y="112"/>
                      </a:cubicBezTo>
                      <a:cubicBezTo>
                        <a:pt x="916" y="127"/>
                        <a:pt x="965" y="153"/>
                        <a:pt x="1022" y="172"/>
                      </a:cubicBezTo>
                      <a:cubicBezTo>
                        <a:pt x="1108" y="301"/>
                        <a:pt x="993" y="149"/>
                        <a:pt x="1097" y="232"/>
                      </a:cubicBezTo>
                      <a:cubicBezTo>
                        <a:pt x="1111" y="243"/>
                        <a:pt x="1117" y="262"/>
                        <a:pt x="1127" y="277"/>
                      </a:cubicBezTo>
                      <a:cubicBezTo>
                        <a:pt x="1132" y="307"/>
                        <a:pt x="1135" y="337"/>
                        <a:pt x="1142" y="367"/>
                      </a:cubicBezTo>
                      <a:cubicBezTo>
                        <a:pt x="1150" y="398"/>
                        <a:pt x="1172" y="457"/>
                        <a:pt x="1172" y="457"/>
                      </a:cubicBezTo>
                      <a:cubicBezTo>
                        <a:pt x="1177" y="522"/>
                        <a:pt x="1175" y="588"/>
                        <a:pt x="1187" y="652"/>
                      </a:cubicBezTo>
                      <a:cubicBezTo>
                        <a:pt x="1190" y="670"/>
                        <a:pt x="1216" y="679"/>
                        <a:pt x="1217" y="697"/>
                      </a:cubicBezTo>
                      <a:cubicBezTo>
                        <a:pt x="1226" y="858"/>
                        <a:pt x="1201" y="998"/>
                        <a:pt x="1067" y="1087"/>
                      </a:cubicBezTo>
                      <a:cubicBezTo>
                        <a:pt x="963" y="1244"/>
                        <a:pt x="1043" y="1175"/>
                        <a:pt x="767" y="1192"/>
                      </a:cubicBezTo>
                      <a:cubicBezTo>
                        <a:pt x="697" y="1206"/>
                        <a:pt x="667" y="1229"/>
                        <a:pt x="602" y="1207"/>
                      </a:cubicBezTo>
                      <a:cubicBezTo>
                        <a:pt x="457" y="1099"/>
                        <a:pt x="285" y="1064"/>
                        <a:pt x="107" y="1042"/>
                      </a:cubicBezTo>
                      <a:cubicBezTo>
                        <a:pt x="68" y="984"/>
                        <a:pt x="56" y="920"/>
                        <a:pt x="17" y="862"/>
                      </a:cubicBezTo>
                      <a:cubicBezTo>
                        <a:pt x="22" y="692"/>
                        <a:pt x="0" y="519"/>
                        <a:pt x="32" y="352"/>
                      </a:cubicBezTo>
                      <a:cubicBezTo>
                        <a:pt x="38" y="321"/>
                        <a:pt x="122" y="322"/>
                        <a:pt x="122" y="322"/>
                      </a:cubicBezTo>
                      <a:cubicBezTo>
                        <a:pt x="132" y="307"/>
                        <a:pt x="144" y="293"/>
                        <a:pt x="152" y="277"/>
                      </a:cubicBezTo>
                      <a:cubicBezTo>
                        <a:pt x="159" y="263"/>
                        <a:pt x="154" y="241"/>
                        <a:pt x="167" y="232"/>
                      </a:cubicBezTo>
                      <a:cubicBezTo>
                        <a:pt x="193" y="214"/>
                        <a:pt x="257" y="202"/>
                        <a:pt x="257" y="202"/>
                      </a:cubicBezTo>
                      <a:cubicBezTo>
                        <a:pt x="290" y="153"/>
                        <a:pt x="287" y="175"/>
                        <a:pt x="287" y="142"/>
                      </a:cubicBezTo>
                      <a:close/>
                    </a:path>
                  </a:pathLst>
                </a:custGeom>
                <a:blipFill dpi="0" rotWithShape="0">
                  <a:blip r:embed="rId4" cstate="print"/>
                  <a:srcRect/>
                  <a:tile tx="0" ty="0" sx="100000" sy="100000" flip="none" algn="tl"/>
                </a:blipFill>
                <a:ln w="28575">
                  <a:solidFill>
                    <a:schemeClr val="bg2">
                      <a:lumMod val="90000"/>
                      <a:lumOff val="0"/>
                    </a:schemeClr>
                  </a:solidFill>
                  <a:round/>
                  <a:headEnd/>
                  <a:tailEnd/>
                </a:ln>
              </p:spPr>
              <p:txBody>
                <a:bodyPr rot="0" vert="horz" wrap="square" lIns="91440" tIns="45720" rIns="91440" bIns="45720" anchor="t" anchorCtr="0" upright="1">
                  <a:noAutofit/>
                </a:bodyPr>
                <a:lstStyle/>
                <a:p>
                  <a:endParaRPr lang="en-US" dirty="0"/>
                </a:p>
              </p:txBody>
            </p:sp>
            <p:sp>
              <p:nvSpPr>
                <p:cNvPr id="21" name="Text Box 109"/>
                <p:cNvSpPr txBox="1">
                  <a:spLocks noChangeArrowheads="1"/>
                </p:cNvSpPr>
                <p:nvPr/>
              </p:nvSpPr>
              <p:spPr bwMode="auto">
                <a:xfrm>
                  <a:off x="1386827" y="3224163"/>
                  <a:ext cx="1911109"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1400" b="1" i="1" dirty="0" smtClean="0">
                      <a:effectLst/>
                      <a:ea typeface="Times New Roman"/>
                      <a:cs typeface="Times New Roman"/>
                    </a:rPr>
                    <a:t>Wild Type </a:t>
                  </a:r>
                  <a:r>
                    <a:rPr lang="en-US" sz="1400" b="1" dirty="0" smtClean="0">
                      <a:effectLst/>
                      <a:ea typeface="Times New Roman"/>
                      <a:cs typeface="Times New Roman"/>
                    </a:rPr>
                    <a:t>worms </a:t>
                  </a:r>
                  <a:r>
                    <a:rPr lang="en-US" sz="1400" b="1" dirty="0">
                      <a:effectLst/>
                      <a:ea typeface="Times New Roman"/>
                      <a:cs typeface="Times New Roman"/>
                    </a:rPr>
                    <a:t>on a plate</a:t>
                  </a:r>
                  <a:endParaRPr lang="en-US" sz="1400" dirty="0">
                    <a:effectLst/>
                    <a:ea typeface="Times New Roman"/>
                    <a:cs typeface="Times New Roman"/>
                  </a:endParaRPr>
                </a:p>
              </p:txBody>
            </p:sp>
            <p:sp>
              <p:nvSpPr>
                <p:cNvPr id="22" name="Text Box 110"/>
                <p:cNvSpPr txBox="1">
                  <a:spLocks noChangeArrowheads="1"/>
                </p:cNvSpPr>
                <p:nvPr/>
              </p:nvSpPr>
              <p:spPr bwMode="auto">
                <a:xfrm>
                  <a:off x="3528052" y="3209053"/>
                  <a:ext cx="1848232"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1400" b="1" dirty="0" smtClean="0">
                      <a:effectLst/>
                      <a:ea typeface="Times New Roman"/>
                      <a:cs typeface="Times New Roman"/>
                    </a:rPr>
                    <a:t>Cut agar into 2 </a:t>
                  </a:r>
                  <a:r>
                    <a:rPr lang="en-US" sz="1400" b="1" dirty="0">
                      <a:effectLst/>
                      <a:ea typeface="Times New Roman"/>
                      <a:cs typeface="Times New Roman"/>
                    </a:rPr>
                    <a:t>pieces</a:t>
                  </a:r>
                  <a:endParaRPr lang="en-US" sz="1400" dirty="0">
                    <a:effectLst/>
                    <a:ea typeface="Times New Roman"/>
                    <a:cs typeface="Times New Roman"/>
                  </a:endParaRPr>
                </a:p>
              </p:txBody>
            </p:sp>
          </p:grpSp>
          <p:grpSp>
            <p:nvGrpSpPr>
              <p:cNvPr id="230" name="Group 229"/>
              <p:cNvGrpSpPr/>
              <p:nvPr/>
            </p:nvGrpSpPr>
            <p:grpSpPr>
              <a:xfrm>
                <a:off x="5697115" y="3699592"/>
                <a:ext cx="1108452" cy="561081"/>
                <a:chOff x="5697115" y="3699592"/>
                <a:chExt cx="1108452" cy="561081"/>
              </a:xfrm>
            </p:grpSpPr>
            <p:cxnSp>
              <p:nvCxnSpPr>
                <p:cNvPr id="113" name="AutoShape 103"/>
                <p:cNvCxnSpPr>
                  <a:cxnSpLocks noChangeShapeType="1"/>
                </p:cNvCxnSpPr>
                <p:nvPr/>
              </p:nvCxnSpPr>
              <p:spPr bwMode="auto">
                <a:xfrm flipH="1">
                  <a:off x="5699191" y="4254369"/>
                  <a:ext cx="1097280" cy="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4" name="AutoShape 103"/>
                <p:cNvCxnSpPr>
                  <a:cxnSpLocks noChangeShapeType="1"/>
                </p:cNvCxnSpPr>
                <p:nvPr/>
              </p:nvCxnSpPr>
              <p:spPr bwMode="auto">
                <a:xfrm flipV="1">
                  <a:off x="5697115" y="3699592"/>
                  <a:ext cx="1271" cy="54864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5" name="AutoShape 103"/>
                <p:cNvCxnSpPr>
                  <a:cxnSpLocks noChangeShapeType="1"/>
                </p:cNvCxnSpPr>
                <p:nvPr/>
              </p:nvCxnSpPr>
              <p:spPr bwMode="auto">
                <a:xfrm>
                  <a:off x="6243124" y="3712033"/>
                  <a:ext cx="1" cy="54864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6" name="AutoShape 103"/>
                <p:cNvCxnSpPr>
                  <a:cxnSpLocks noChangeShapeType="1"/>
                </p:cNvCxnSpPr>
                <p:nvPr/>
              </p:nvCxnSpPr>
              <p:spPr bwMode="auto">
                <a:xfrm>
                  <a:off x="6805567" y="3711794"/>
                  <a:ext cx="0" cy="54864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grpSp>
          <p:grpSp>
            <p:nvGrpSpPr>
              <p:cNvPr id="231" name="Group 230"/>
              <p:cNvGrpSpPr/>
              <p:nvPr/>
            </p:nvGrpSpPr>
            <p:grpSpPr>
              <a:xfrm>
                <a:off x="9921061" y="1620171"/>
                <a:ext cx="573747" cy="556792"/>
                <a:chOff x="9921061" y="1620171"/>
                <a:chExt cx="573747" cy="556792"/>
              </a:xfrm>
            </p:grpSpPr>
            <p:cxnSp>
              <p:nvCxnSpPr>
                <p:cNvPr id="215" name="AutoShape 103"/>
                <p:cNvCxnSpPr>
                  <a:cxnSpLocks noChangeShapeType="1"/>
                </p:cNvCxnSpPr>
                <p:nvPr/>
              </p:nvCxnSpPr>
              <p:spPr bwMode="auto">
                <a:xfrm>
                  <a:off x="10494808" y="1620171"/>
                  <a:ext cx="0" cy="54864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6" name="AutoShape 103"/>
                <p:cNvCxnSpPr>
                  <a:cxnSpLocks noChangeShapeType="1"/>
                </p:cNvCxnSpPr>
                <p:nvPr/>
              </p:nvCxnSpPr>
              <p:spPr bwMode="auto">
                <a:xfrm>
                  <a:off x="9921061" y="1634158"/>
                  <a:ext cx="548640" cy="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8" name="AutoShape 103"/>
                <p:cNvCxnSpPr>
                  <a:cxnSpLocks noChangeShapeType="1"/>
                </p:cNvCxnSpPr>
                <p:nvPr/>
              </p:nvCxnSpPr>
              <p:spPr bwMode="auto">
                <a:xfrm>
                  <a:off x="9925159" y="1628323"/>
                  <a:ext cx="0" cy="54864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9" name="AutoShape 103"/>
                <p:cNvCxnSpPr>
                  <a:cxnSpLocks noChangeShapeType="1"/>
                </p:cNvCxnSpPr>
                <p:nvPr/>
              </p:nvCxnSpPr>
              <p:spPr bwMode="auto">
                <a:xfrm>
                  <a:off x="9934038" y="2169300"/>
                  <a:ext cx="538838" cy="0"/>
                </a:xfrm>
                <a:prstGeom prst="straightConnector1">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grpSp>
          <p:sp>
            <p:nvSpPr>
              <p:cNvPr id="232" name="Arc 231"/>
              <p:cNvSpPr/>
              <p:nvPr/>
            </p:nvSpPr>
            <p:spPr>
              <a:xfrm rot="20628243">
                <a:off x="6531282" y="1688008"/>
                <a:ext cx="3980401" cy="3099125"/>
              </a:xfrm>
              <a:prstGeom prst="arc">
                <a:avLst>
                  <a:gd name="adj1" fmla="val 11102899"/>
                  <a:gd name="adj2" fmla="val 19788490"/>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TextBox 233"/>
              <p:cNvSpPr txBox="1"/>
              <p:nvPr/>
            </p:nvSpPr>
            <p:spPr>
              <a:xfrm>
                <a:off x="11737468" y="2181894"/>
                <a:ext cx="2283077" cy="606760"/>
              </a:xfrm>
              <a:prstGeom prst="rect">
                <a:avLst/>
              </a:prstGeom>
              <a:noFill/>
            </p:spPr>
            <p:txBody>
              <a:bodyPr wrap="square" rtlCol="0">
                <a:spAutoFit/>
              </a:bodyPr>
              <a:lstStyle/>
              <a:p>
                <a:r>
                  <a:rPr lang="en-US" sz="1400" b="1" dirty="0" smtClean="0"/>
                  <a:t>Move one chunk to </a:t>
                </a:r>
              </a:p>
              <a:p>
                <a:r>
                  <a:rPr lang="en-US" sz="1400" b="1" dirty="0" smtClean="0"/>
                  <a:t>low-salt plate</a:t>
                </a:r>
                <a:endParaRPr lang="en-US" sz="1400" b="1" dirty="0"/>
              </a:p>
            </p:txBody>
          </p:sp>
          <p:sp>
            <p:nvSpPr>
              <p:cNvPr id="235" name="TextBox 234"/>
              <p:cNvSpPr txBox="1"/>
              <p:nvPr/>
            </p:nvSpPr>
            <p:spPr>
              <a:xfrm>
                <a:off x="11803595" y="5526543"/>
                <a:ext cx="2150823" cy="606760"/>
              </a:xfrm>
              <a:prstGeom prst="rect">
                <a:avLst/>
              </a:prstGeom>
              <a:noFill/>
            </p:spPr>
            <p:txBody>
              <a:bodyPr wrap="square" rtlCol="0">
                <a:spAutoFit/>
              </a:bodyPr>
              <a:lstStyle/>
              <a:p>
                <a:r>
                  <a:rPr lang="en-US" sz="1400" b="1" dirty="0" smtClean="0"/>
                  <a:t>Move one chunk to high-salt plate</a:t>
                </a:r>
                <a:endParaRPr lang="en-US" sz="1400" b="1" dirty="0"/>
              </a:p>
            </p:txBody>
          </p:sp>
          <p:sp>
            <p:nvSpPr>
              <p:cNvPr id="233" name="Arc 232"/>
              <p:cNvSpPr/>
              <p:nvPr/>
            </p:nvSpPr>
            <p:spPr>
              <a:xfrm rot="11324839">
                <a:off x="5889086" y="3083491"/>
                <a:ext cx="4287853" cy="2788158"/>
              </a:xfrm>
              <a:prstGeom prst="arc">
                <a:avLst>
                  <a:gd name="adj1" fmla="val 11741981"/>
                  <a:gd name="adj2" fmla="val 21368478"/>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0" name="Freeform 239" descr="Description: Description: Recycled paper"/>
            <p:cNvSpPr>
              <a:spLocks/>
            </p:cNvSpPr>
            <p:nvPr/>
          </p:nvSpPr>
          <p:spPr bwMode="auto">
            <a:xfrm>
              <a:off x="8247736" y="4787764"/>
              <a:ext cx="1270118" cy="1304348"/>
            </a:xfrm>
            <a:custGeom>
              <a:avLst/>
              <a:gdLst>
                <a:gd name="T0" fmla="*/ 115725575 w 1226"/>
                <a:gd name="T1" fmla="*/ 57257950 h 1244"/>
                <a:gd name="T2" fmla="*/ 345563825 w 1226"/>
                <a:gd name="T3" fmla="*/ 45161200 h 1244"/>
                <a:gd name="T4" fmla="*/ 412095950 w 1226"/>
                <a:gd name="T5" fmla="*/ 69354700 h 1244"/>
                <a:gd name="T6" fmla="*/ 442337825 w 1226"/>
                <a:gd name="T7" fmla="*/ 93548200 h 1244"/>
                <a:gd name="T8" fmla="*/ 454434575 w 1226"/>
                <a:gd name="T9" fmla="*/ 111693325 h 1244"/>
                <a:gd name="T10" fmla="*/ 460482950 w 1226"/>
                <a:gd name="T11" fmla="*/ 147983575 h 1244"/>
                <a:gd name="T12" fmla="*/ 472579700 w 1226"/>
                <a:gd name="T13" fmla="*/ 184273825 h 1244"/>
                <a:gd name="T14" fmla="*/ 478628075 w 1226"/>
                <a:gd name="T15" fmla="*/ 262902700 h 1244"/>
                <a:gd name="T16" fmla="*/ 490724825 w 1226"/>
                <a:gd name="T17" fmla="*/ 281047825 h 1244"/>
                <a:gd name="T18" fmla="*/ 430241075 w 1226"/>
                <a:gd name="T19" fmla="*/ 438305575 h 1244"/>
                <a:gd name="T20" fmla="*/ 309273575 w 1226"/>
                <a:gd name="T21" fmla="*/ 480644200 h 1244"/>
                <a:gd name="T22" fmla="*/ 242741450 w 1226"/>
                <a:gd name="T23" fmla="*/ 486692575 h 1244"/>
                <a:gd name="T24" fmla="*/ 43145075 w 1226"/>
                <a:gd name="T25" fmla="*/ 420160450 h 1244"/>
                <a:gd name="T26" fmla="*/ 6854825 w 1226"/>
                <a:gd name="T27" fmla="*/ 347579950 h 1244"/>
                <a:gd name="T28" fmla="*/ 12903200 w 1226"/>
                <a:gd name="T29" fmla="*/ 141935200 h 1244"/>
                <a:gd name="T30" fmla="*/ 49193450 w 1226"/>
                <a:gd name="T31" fmla="*/ 129838450 h 1244"/>
                <a:gd name="T32" fmla="*/ 61290200 w 1226"/>
                <a:gd name="T33" fmla="*/ 111693325 h 1244"/>
                <a:gd name="T34" fmla="*/ 67338575 w 1226"/>
                <a:gd name="T35" fmla="*/ 93548200 h 1244"/>
                <a:gd name="T36" fmla="*/ 103628825 w 1226"/>
                <a:gd name="T37" fmla="*/ 81451450 h 1244"/>
                <a:gd name="T38" fmla="*/ 115725575 w 1226"/>
                <a:gd name="T39" fmla="*/ 57257950 h 1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26" h="1244">
                  <a:moveTo>
                    <a:pt x="287" y="142"/>
                  </a:moveTo>
                  <a:cubicBezTo>
                    <a:pt x="429" y="0"/>
                    <a:pt x="674" y="95"/>
                    <a:pt x="857" y="112"/>
                  </a:cubicBezTo>
                  <a:cubicBezTo>
                    <a:pt x="916" y="127"/>
                    <a:pt x="965" y="153"/>
                    <a:pt x="1022" y="172"/>
                  </a:cubicBezTo>
                  <a:cubicBezTo>
                    <a:pt x="1108" y="301"/>
                    <a:pt x="993" y="149"/>
                    <a:pt x="1097" y="232"/>
                  </a:cubicBezTo>
                  <a:cubicBezTo>
                    <a:pt x="1111" y="243"/>
                    <a:pt x="1117" y="262"/>
                    <a:pt x="1127" y="277"/>
                  </a:cubicBezTo>
                  <a:cubicBezTo>
                    <a:pt x="1132" y="307"/>
                    <a:pt x="1135" y="337"/>
                    <a:pt x="1142" y="367"/>
                  </a:cubicBezTo>
                  <a:cubicBezTo>
                    <a:pt x="1150" y="398"/>
                    <a:pt x="1172" y="457"/>
                    <a:pt x="1172" y="457"/>
                  </a:cubicBezTo>
                  <a:cubicBezTo>
                    <a:pt x="1177" y="522"/>
                    <a:pt x="1175" y="588"/>
                    <a:pt x="1187" y="652"/>
                  </a:cubicBezTo>
                  <a:cubicBezTo>
                    <a:pt x="1190" y="670"/>
                    <a:pt x="1216" y="679"/>
                    <a:pt x="1217" y="697"/>
                  </a:cubicBezTo>
                  <a:cubicBezTo>
                    <a:pt x="1226" y="858"/>
                    <a:pt x="1201" y="998"/>
                    <a:pt x="1067" y="1087"/>
                  </a:cubicBezTo>
                  <a:cubicBezTo>
                    <a:pt x="963" y="1244"/>
                    <a:pt x="1043" y="1175"/>
                    <a:pt x="767" y="1192"/>
                  </a:cubicBezTo>
                  <a:cubicBezTo>
                    <a:pt x="697" y="1206"/>
                    <a:pt x="667" y="1229"/>
                    <a:pt x="602" y="1207"/>
                  </a:cubicBezTo>
                  <a:cubicBezTo>
                    <a:pt x="457" y="1099"/>
                    <a:pt x="285" y="1064"/>
                    <a:pt x="107" y="1042"/>
                  </a:cubicBezTo>
                  <a:cubicBezTo>
                    <a:pt x="68" y="984"/>
                    <a:pt x="56" y="920"/>
                    <a:pt x="17" y="862"/>
                  </a:cubicBezTo>
                  <a:cubicBezTo>
                    <a:pt x="22" y="692"/>
                    <a:pt x="0" y="519"/>
                    <a:pt x="32" y="352"/>
                  </a:cubicBezTo>
                  <a:cubicBezTo>
                    <a:pt x="38" y="321"/>
                    <a:pt x="122" y="322"/>
                    <a:pt x="122" y="322"/>
                  </a:cubicBezTo>
                  <a:cubicBezTo>
                    <a:pt x="132" y="307"/>
                    <a:pt x="144" y="293"/>
                    <a:pt x="152" y="277"/>
                  </a:cubicBezTo>
                  <a:cubicBezTo>
                    <a:pt x="159" y="263"/>
                    <a:pt x="154" y="241"/>
                    <a:pt x="167" y="232"/>
                  </a:cubicBezTo>
                  <a:cubicBezTo>
                    <a:pt x="193" y="214"/>
                    <a:pt x="257" y="202"/>
                    <a:pt x="257" y="202"/>
                  </a:cubicBezTo>
                  <a:cubicBezTo>
                    <a:pt x="290" y="153"/>
                    <a:pt x="287" y="175"/>
                    <a:pt x="287" y="142"/>
                  </a:cubicBezTo>
                  <a:close/>
                </a:path>
              </a:pathLst>
            </a:custGeom>
            <a:blipFill dpi="0" rotWithShape="0">
              <a:blip r:embed="rId4" cstate="print"/>
              <a:srcRect/>
              <a:tile tx="0" ty="0" sx="100000" sy="100000" flip="none" algn="tl"/>
            </a:blipFill>
            <a:ln w="28575">
              <a:solidFill>
                <a:schemeClr val="bg2">
                  <a:lumMod val="90000"/>
                  <a:lumOff val="0"/>
                </a:schemeClr>
              </a:solidFill>
              <a:round/>
              <a:headEnd/>
              <a:tailEnd/>
            </a:ln>
          </p:spPr>
          <p:txBody>
            <a:bodyPr rot="0" vert="horz" wrap="square" lIns="91440" tIns="45720" rIns="91440" bIns="45720" anchor="t" anchorCtr="0" upright="1">
              <a:noAutofit/>
            </a:bodyPr>
            <a:lstStyle/>
            <a:p>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0050" y="4167526"/>
              <a:ext cx="500062"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TextBox 236"/>
            <p:cNvSpPr txBox="1"/>
            <p:nvPr/>
          </p:nvSpPr>
          <p:spPr>
            <a:xfrm rot="19325236">
              <a:off x="7906293" y="1667001"/>
              <a:ext cx="474910" cy="276999"/>
            </a:xfrm>
            <a:prstGeom prst="rect">
              <a:avLst/>
            </a:prstGeom>
            <a:noFill/>
          </p:spPr>
          <p:txBody>
            <a:bodyPr wrap="square" rtlCol="0">
              <a:spAutoFit/>
            </a:bodyPr>
            <a:lstStyle/>
            <a:p>
              <a:r>
                <a:rPr lang="en-US" sz="1200" dirty="0" smtClean="0"/>
                <a:t>Wild</a:t>
              </a:r>
              <a:endParaRPr lang="en-US" sz="1200" dirty="0"/>
            </a:p>
          </p:txBody>
        </p:sp>
        <p:sp>
          <p:nvSpPr>
            <p:cNvPr id="243" name="TextBox 242"/>
            <p:cNvSpPr txBox="1"/>
            <p:nvPr/>
          </p:nvSpPr>
          <p:spPr>
            <a:xfrm rot="19325236">
              <a:off x="7906293" y="4417888"/>
              <a:ext cx="474910" cy="276999"/>
            </a:xfrm>
            <a:prstGeom prst="rect">
              <a:avLst/>
            </a:prstGeom>
            <a:noFill/>
          </p:spPr>
          <p:txBody>
            <a:bodyPr wrap="square" rtlCol="0">
              <a:spAutoFit/>
            </a:bodyPr>
            <a:lstStyle/>
            <a:p>
              <a:r>
                <a:rPr lang="en-US" sz="1200" dirty="0" smtClean="0"/>
                <a:t>Wild</a:t>
              </a:r>
              <a:endParaRPr lang="en-US" sz="1200" dirty="0"/>
            </a:p>
          </p:txBody>
        </p:sp>
        <p:sp>
          <p:nvSpPr>
            <p:cNvPr id="244" name="TextBox 243"/>
            <p:cNvSpPr txBox="1"/>
            <p:nvPr/>
          </p:nvSpPr>
          <p:spPr>
            <a:xfrm rot="1799586">
              <a:off x="9270874" y="1650480"/>
              <a:ext cx="474910" cy="276999"/>
            </a:xfrm>
            <a:prstGeom prst="rect">
              <a:avLst/>
            </a:prstGeom>
            <a:noFill/>
          </p:spPr>
          <p:txBody>
            <a:bodyPr wrap="square" rtlCol="0">
              <a:spAutoFit/>
            </a:bodyPr>
            <a:lstStyle/>
            <a:p>
              <a:r>
                <a:rPr lang="en-US" sz="1200" dirty="0" smtClean="0"/>
                <a:t>Low</a:t>
              </a:r>
              <a:endParaRPr lang="en-US" sz="1200" dirty="0"/>
            </a:p>
          </p:txBody>
        </p:sp>
        <p:sp>
          <p:nvSpPr>
            <p:cNvPr id="245" name="TextBox 244"/>
            <p:cNvSpPr txBox="1"/>
            <p:nvPr/>
          </p:nvSpPr>
          <p:spPr>
            <a:xfrm rot="1799586">
              <a:off x="9395745" y="4401367"/>
              <a:ext cx="474910" cy="276999"/>
            </a:xfrm>
            <a:prstGeom prst="rect">
              <a:avLst/>
            </a:prstGeom>
            <a:noFill/>
          </p:spPr>
          <p:txBody>
            <a:bodyPr wrap="square" rtlCol="0">
              <a:spAutoFit/>
            </a:bodyPr>
            <a:lstStyle/>
            <a:p>
              <a:r>
                <a:rPr lang="en-US" sz="1200" dirty="0" smtClean="0"/>
                <a:t>High</a:t>
              </a:r>
              <a:endParaRPr lang="en-US" sz="1200" dirty="0"/>
            </a:p>
          </p:txBody>
        </p:sp>
        <p:sp>
          <p:nvSpPr>
            <p:cNvPr id="242" name="TextBox 241"/>
            <p:cNvSpPr txBox="1"/>
            <p:nvPr/>
          </p:nvSpPr>
          <p:spPr>
            <a:xfrm rot="19949232">
              <a:off x="6423763" y="1389180"/>
              <a:ext cx="473757" cy="307777"/>
            </a:xfrm>
            <a:prstGeom prst="rect">
              <a:avLst/>
            </a:prstGeom>
            <a:noFill/>
          </p:spPr>
          <p:txBody>
            <a:bodyPr wrap="square" rtlCol="0">
              <a:spAutoFit/>
            </a:bodyPr>
            <a:lstStyle/>
            <a:p>
              <a:r>
                <a:rPr lang="en-US" sz="1400" dirty="0" smtClean="0"/>
                <a:t>Flip</a:t>
              </a:r>
              <a:endParaRPr lang="en-US" sz="1400" dirty="0"/>
            </a:p>
          </p:txBody>
        </p:sp>
        <p:sp>
          <p:nvSpPr>
            <p:cNvPr id="249" name="TextBox 248"/>
            <p:cNvSpPr txBox="1"/>
            <p:nvPr/>
          </p:nvSpPr>
          <p:spPr>
            <a:xfrm rot="9628802">
              <a:off x="6741126" y="1264906"/>
              <a:ext cx="473757" cy="307777"/>
            </a:xfrm>
            <a:prstGeom prst="rect">
              <a:avLst/>
            </a:prstGeom>
            <a:noFill/>
          </p:spPr>
          <p:txBody>
            <a:bodyPr wrap="square" rtlCol="0">
              <a:spAutoFit/>
            </a:bodyPr>
            <a:lstStyle/>
            <a:p>
              <a:r>
                <a:rPr lang="en-US" sz="1400" dirty="0" smtClean="0"/>
                <a:t>Flip</a:t>
              </a:r>
              <a:endParaRPr lang="en-US" sz="1400" dirty="0"/>
            </a:p>
          </p:txBody>
        </p:sp>
        <p:sp>
          <p:nvSpPr>
            <p:cNvPr id="250" name="TextBox 249"/>
            <p:cNvSpPr txBox="1"/>
            <p:nvPr/>
          </p:nvSpPr>
          <p:spPr>
            <a:xfrm rot="572013">
              <a:off x="6378785" y="4986857"/>
              <a:ext cx="473757" cy="307777"/>
            </a:xfrm>
            <a:prstGeom prst="rect">
              <a:avLst/>
            </a:prstGeom>
            <a:noFill/>
          </p:spPr>
          <p:txBody>
            <a:bodyPr wrap="square" rtlCol="0">
              <a:spAutoFit/>
            </a:bodyPr>
            <a:lstStyle/>
            <a:p>
              <a:r>
                <a:rPr lang="en-US" sz="1400" dirty="0" smtClean="0"/>
                <a:t>Flip</a:t>
              </a:r>
              <a:endParaRPr lang="en-US" sz="1400" dirty="0"/>
            </a:p>
          </p:txBody>
        </p:sp>
        <p:sp>
          <p:nvSpPr>
            <p:cNvPr id="251" name="TextBox 250"/>
            <p:cNvSpPr txBox="1"/>
            <p:nvPr/>
          </p:nvSpPr>
          <p:spPr>
            <a:xfrm rot="11223487">
              <a:off x="6679214" y="5062850"/>
              <a:ext cx="473757" cy="307777"/>
            </a:xfrm>
            <a:prstGeom prst="rect">
              <a:avLst/>
            </a:prstGeom>
            <a:noFill/>
          </p:spPr>
          <p:txBody>
            <a:bodyPr wrap="square" rtlCol="0">
              <a:spAutoFit/>
            </a:bodyPr>
            <a:lstStyle/>
            <a:p>
              <a:r>
                <a:rPr lang="en-US" sz="1400" dirty="0" smtClean="0"/>
                <a:t>Flip</a:t>
              </a:r>
              <a:endParaRPr lang="en-US" sz="1400" dirty="0"/>
            </a:p>
          </p:txBody>
        </p:sp>
        <p:sp>
          <p:nvSpPr>
            <p:cNvPr id="247" name="Curved Down Arrow 246"/>
            <p:cNvSpPr/>
            <p:nvPr/>
          </p:nvSpPr>
          <p:spPr>
            <a:xfrm rot="20395872">
              <a:off x="6589966" y="1224882"/>
              <a:ext cx="350799" cy="144552"/>
            </a:xfrm>
            <a:prstGeom prst="curvedDownArrow">
              <a:avLst>
                <a:gd name="adj1" fmla="val 25000"/>
                <a:gd name="adj2" fmla="val 50804"/>
                <a:gd name="adj3" fmla="val 129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Curved Up Arrow 251"/>
            <p:cNvSpPr/>
            <p:nvPr/>
          </p:nvSpPr>
          <p:spPr>
            <a:xfrm rot="602994">
              <a:off x="6494629" y="5276613"/>
              <a:ext cx="394497" cy="135743"/>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94740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7551484" y="347995"/>
            <a:ext cx="3965960" cy="560248"/>
          </a:xfrm>
          <a:prstGeom prst="rect">
            <a:avLst/>
          </a:prstGeom>
          <a:noFill/>
        </p:spPr>
        <p:txBody>
          <a:bodyPr wrap="square" lIns="97630" tIns="48815" rIns="97630" bIns="48815" rtlCol="0">
            <a:spAutoFit/>
          </a:bodyPr>
          <a:lstStyle/>
          <a:p>
            <a:r>
              <a:rPr lang="en-US" sz="3000" dirty="0"/>
              <a:t>15-Minute Observations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Content Placeholder 2"/>
          <p:cNvSpPr txBox="1">
            <a:spLocks/>
          </p:cNvSpPr>
          <p:nvPr/>
        </p:nvSpPr>
        <p:spPr>
          <a:xfrm>
            <a:off x="465725" y="1767499"/>
            <a:ext cx="11561767" cy="5021239"/>
          </a:xfrm>
          <a:prstGeom prst="rect">
            <a:avLst/>
          </a:prstGeom>
        </p:spPr>
        <p:txBody>
          <a:bodyPr lIns="97630" tIns="48815" rIns="97630" bIns="48815">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Things to look for after 15 minutes…</a:t>
            </a:r>
          </a:p>
          <a:p>
            <a:pPr marL="0" indent="0">
              <a:buNone/>
            </a:pPr>
            <a:r>
              <a:rPr lang="en-US" dirty="0"/>
              <a:t> </a:t>
            </a:r>
            <a:r>
              <a:rPr lang="en-US" dirty="0" smtClean="0"/>
              <a:t>    Life stages on the plate (eggs, larvae, and adults)</a:t>
            </a:r>
          </a:p>
          <a:p>
            <a:pPr marL="0" indent="0">
              <a:buNone/>
            </a:pPr>
            <a:r>
              <a:rPr lang="en-US" dirty="0" smtClean="0"/>
              <a:t>           </a:t>
            </a:r>
          </a:p>
          <a:p>
            <a:pPr marL="0" indent="0">
              <a:buNone/>
            </a:pPr>
            <a:r>
              <a:rPr lang="en-US" dirty="0"/>
              <a:t> </a:t>
            </a:r>
            <a:r>
              <a:rPr lang="en-US" dirty="0" smtClean="0"/>
              <a:t>          Evidence that worms have moved: Worms are no longer at the drop site;                              </a:t>
            </a:r>
          </a:p>
          <a:p>
            <a:pPr marL="0" indent="0">
              <a:buNone/>
            </a:pPr>
            <a:r>
              <a:rPr lang="en-US" dirty="0"/>
              <a:t> </a:t>
            </a:r>
            <a:r>
              <a:rPr lang="en-US" dirty="0" smtClean="0"/>
              <a:t>          worms are clearly moving; there are worm tracks in the food</a:t>
            </a:r>
          </a:p>
          <a:p>
            <a:pPr marL="0" indent="0">
              <a:buNone/>
            </a:pPr>
            <a:r>
              <a:rPr lang="en-US" dirty="0" smtClean="0"/>
              <a:t>                         </a:t>
            </a:r>
          </a:p>
          <a:p>
            <a:pPr marL="0" indent="0">
              <a:lnSpc>
                <a:spcPct val="100000"/>
              </a:lnSpc>
              <a:spcAft>
                <a:spcPts val="600"/>
              </a:spcAft>
              <a:buNone/>
            </a:pPr>
            <a:r>
              <a:rPr lang="en-US" dirty="0"/>
              <a:t> </a:t>
            </a:r>
            <a:r>
              <a:rPr lang="en-US" dirty="0" smtClean="0"/>
              <a:t>                     Evidence </a:t>
            </a:r>
            <a:r>
              <a:rPr lang="en-US" dirty="0"/>
              <a:t>that worms are eating: </a:t>
            </a:r>
            <a:r>
              <a:rPr lang="en-US" dirty="0" smtClean="0"/>
              <a:t>Worms </a:t>
            </a:r>
            <a:r>
              <a:rPr lang="en-US" dirty="0"/>
              <a:t>are in the food; </a:t>
            </a:r>
            <a:r>
              <a:rPr lang="en-US" dirty="0" smtClean="0"/>
              <a:t>worms 		tracks through the food, worms may not be moving if in food</a:t>
            </a:r>
          </a:p>
          <a:p>
            <a:pPr marL="0" indent="0">
              <a:buNone/>
            </a:pPr>
            <a:r>
              <a:rPr lang="en-US" dirty="0"/>
              <a:t> </a:t>
            </a:r>
            <a:r>
              <a:rPr lang="en-US" dirty="0" smtClean="0"/>
              <a:t>                     </a:t>
            </a:r>
            <a:endParaRPr lang="en-US" u="sng" dirty="0" smtClean="0"/>
          </a:p>
        </p:txBody>
      </p: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246608" y="347995"/>
            <a:ext cx="5270835" cy="560248"/>
          </a:xfrm>
          <a:prstGeom prst="rect">
            <a:avLst/>
          </a:prstGeom>
          <a:noFill/>
        </p:spPr>
        <p:txBody>
          <a:bodyPr wrap="square" lIns="97630" tIns="48815" rIns="97630" bIns="48815" rtlCol="0">
            <a:spAutoFit/>
          </a:bodyPr>
          <a:lstStyle/>
          <a:p>
            <a:r>
              <a:rPr lang="en-US" sz="3000" dirty="0"/>
              <a:t>24 and 48 Hour Observations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Content Placeholder 2"/>
          <p:cNvSpPr txBox="1">
            <a:spLocks/>
          </p:cNvSpPr>
          <p:nvPr/>
        </p:nvSpPr>
        <p:spPr>
          <a:xfrm>
            <a:off x="465725" y="1767499"/>
            <a:ext cx="11561767" cy="5021239"/>
          </a:xfrm>
          <a:prstGeom prst="rect">
            <a:avLst/>
          </a:prstGeom>
        </p:spPr>
        <p:txBody>
          <a:bodyPr lIns="97630" tIns="48815" rIns="97630" bIns="48815">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Things to look for </a:t>
            </a:r>
            <a:r>
              <a:rPr lang="en-US" i="1" dirty="0" smtClean="0"/>
              <a:t>after 24 and 48 hours</a:t>
            </a:r>
            <a:r>
              <a:rPr lang="en-US" dirty="0" smtClean="0"/>
              <a:t>…</a:t>
            </a:r>
          </a:p>
          <a:p>
            <a:pPr marL="0" indent="0">
              <a:buNone/>
            </a:pPr>
            <a:endParaRPr lang="en-US" sz="1100" u="sng" dirty="0"/>
          </a:p>
          <a:p>
            <a:pPr marL="488152" lvl="1" indent="0">
              <a:buNone/>
            </a:pPr>
            <a:r>
              <a:rPr lang="en-US" sz="3000" dirty="0"/>
              <a:t>Evidence that worms are growing: There are more large larvae or adults than on previous day; eggs at the drop site are no longer there because they have hatched</a:t>
            </a:r>
          </a:p>
          <a:p>
            <a:pPr marL="0" indent="0">
              <a:buNone/>
            </a:pPr>
            <a:endParaRPr lang="en-US" sz="1100" dirty="0"/>
          </a:p>
          <a:p>
            <a:pPr marL="976305" lvl="2" indent="0">
              <a:buNone/>
            </a:pPr>
            <a:r>
              <a:rPr lang="en-US" sz="3000" dirty="0"/>
              <a:t>Evidence that worms are reproducing: There are eggs in places other than the drop spot</a:t>
            </a:r>
          </a:p>
          <a:p>
            <a:endParaRPr lang="en-US" dirty="0"/>
          </a:p>
        </p:txBody>
      </p: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7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299509" y="2165871"/>
            <a:ext cx="4750015" cy="2653129"/>
          </a:xfrm>
          <a:prstGeom prst="rect">
            <a:avLst/>
          </a:prstGeom>
          <a:noFill/>
        </p:spPr>
        <p:txBody>
          <a:bodyPr wrap="square" lIns="97630" tIns="48815" rIns="97630" bIns="48815" rtlCol="0">
            <a:spAutoFit/>
          </a:bodyPr>
          <a:lstStyle/>
          <a:p>
            <a:pPr algn="r"/>
            <a:r>
              <a:rPr lang="en-US" sz="3800" dirty="0"/>
              <a:t>Observation </a:t>
            </a:r>
          </a:p>
          <a:p>
            <a:pPr algn="r"/>
            <a:r>
              <a:rPr lang="en-US" sz="3800" dirty="0"/>
              <a:t>Data Table</a:t>
            </a:r>
          </a:p>
          <a:p>
            <a:pPr algn="r"/>
            <a:endParaRPr lang="en-US" sz="3000" dirty="0"/>
          </a:p>
          <a:p>
            <a:pPr algn="r"/>
            <a:r>
              <a:rPr lang="en-US" sz="3000" dirty="0"/>
              <a:t>(at 15 minutes for WILD TYPE worms on a </a:t>
            </a:r>
            <a:r>
              <a:rPr lang="en-US" sz="3000" dirty="0" smtClean="0"/>
              <a:t>LOW </a:t>
            </a:r>
            <a:r>
              <a:rPr lang="en-US" sz="3000" dirty="0"/>
              <a:t>SALT plate)</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3" y="76200"/>
            <a:ext cx="4700587" cy="638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3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90327" y="347995"/>
            <a:ext cx="5371511" cy="560248"/>
          </a:xfrm>
          <a:prstGeom prst="rect">
            <a:avLst/>
          </a:prstGeom>
          <a:noFill/>
        </p:spPr>
        <p:txBody>
          <a:bodyPr wrap="square" lIns="97630" tIns="48815" rIns="97630" bIns="48815" rtlCol="0">
            <a:spAutoFit/>
          </a:bodyPr>
          <a:lstStyle/>
          <a:p>
            <a:r>
              <a:rPr lang="en-US" sz="3000" i="1" dirty="0" smtClean="0"/>
              <a:t>C. elegans </a:t>
            </a:r>
            <a:r>
              <a:rPr lang="en-US" sz="3000" dirty="0" smtClean="0"/>
              <a:t>as a model organism</a:t>
            </a:r>
            <a:endParaRPr lang="en-US" sz="30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455823" y="1305454"/>
            <a:ext cx="11026531" cy="1575911"/>
          </a:xfrm>
          <a:prstGeom prst="rect">
            <a:avLst/>
          </a:prstGeom>
          <a:noFill/>
        </p:spPr>
        <p:txBody>
          <a:bodyPr wrap="square" lIns="97630" tIns="48815" rIns="97630" bIns="48815" rtlCol="0">
            <a:spAutoFit/>
          </a:bodyPr>
          <a:lstStyle/>
          <a:p>
            <a:r>
              <a:rPr lang="en-US" sz="3000" dirty="0" smtClean="0"/>
              <a:t>What are model organisms?</a:t>
            </a:r>
          </a:p>
          <a:p>
            <a:pPr marL="690563"/>
            <a:r>
              <a:rPr lang="en-US" sz="2200" dirty="0" smtClean="0"/>
              <a:t>There are many types of models—plants, animals, microbes—which are living systems used to study biological processes. Many biological processes are nearly the same in all living things.</a:t>
            </a:r>
            <a:endParaRPr lang="en-US" sz="2200" dirty="0"/>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jgriswold\Documents\JoanServerFolder\CURE\0ANIMAL RESEARCH\LCROW FINAL FILES\Body\Links\fruit fl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86" y="5525416"/>
            <a:ext cx="1546738" cy="112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645" y="5532779"/>
            <a:ext cx="1161125" cy="112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C:\Users\jgriswold\Documents\JoanServerFolder\CURE\0ANIMAL RESEARCH\LCROW FINAL FILES\Body\Links\zebra fish.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2850" y="5538368"/>
            <a:ext cx="2939822" cy="112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Users\jgriswold\Documents\JoanServerFolder\CURE\0ANIMAL RESEARCH\LCROW FINAL FILES\Body\Links\worms.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63184" y="5525417"/>
            <a:ext cx="1549411" cy="112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jgriswold\Documents\JoanServerFolder\CURE\0ANIMAL RESEARCH\LCROW FINAL FILES\Body\Links\frog.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5091" y="5534554"/>
            <a:ext cx="1124516" cy="112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C:\Users\jgriswold\Documents\JoanServerFolder\CURE\0ANIMAL RESEARCH\LCROW FINAL FILES\Body\Links\white mice.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119" y="5535702"/>
            <a:ext cx="1122219" cy="112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C:\Users\jgriswold\Documents\JoanServerFolder\CURE\0ANIMAL RESEARCH\LCROW FINAL FILES\Body\Links\yeast.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63107" y="5522638"/>
            <a:ext cx="750775" cy="11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6586" y="3001577"/>
            <a:ext cx="3898231" cy="553998"/>
          </a:xfrm>
          <a:prstGeom prst="rect">
            <a:avLst/>
          </a:prstGeom>
          <a:noFill/>
        </p:spPr>
        <p:txBody>
          <a:bodyPr wrap="square" rtlCol="0">
            <a:spAutoFit/>
          </a:bodyPr>
          <a:lstStyle/>
          <a:p>
            <a:r>
              <a:rPr lang="en-US" sz="3000" dirty="0" smtClean="0"/>
              <a:t>Why study </a:t>
            </a:r>
            <a:r>
              <a:rPr lang="en-US" sz="3000" i="1" dirty="0" smtClean="0"/>
              <a:t>C. </a:t>
            </a:r>
            <a:r>
              <a:rPr lang="en-US" sz="3000" i="1" dirty="0" smtClean="0"/>
              <a:t>elegans</a:t>
            </a:r>
            <a:r>
              <a:rPr lang="en-US" sz="3000" dirty="0" smtClean="0"/>
              <a:t>?</a:t>
            </a:r>
            <a:endParaRPr lang="en-US" sz="3000" dirty="0"/>
          </a:p>
        </p:txBody>
      </p:sp>
      <p:sp>
        <p:nvSpPr>
          <p:cNvPr id="5" name="TextBox 4"/>
          <p:cNvSpPr txBox="1"/>
          <p:nvPr/>
        </p:nvSpPr>
        <p:spPr>
          <a:xfrm>
            <a:off x="4990149" y="2947858"/>
            <a:ext cx="5573219" cy="769441"/>
          </a:xfrm>
          <a:prstGeom prst="rect">
            <a:avLst/>
          </a:prstGeom>
          <a:noFill/>
        </p:spPr>
        <p:txBody>
          <a:bodyPr wrap="square" rtlCol="0">
            <a:spAutoFit/>
          </a:bodyPr>
          <a:lstStyle/>
          <a:p>
            <a:r>
              <a:rPr lang="en-US" sz="2200" dirty="0"/>
              <a:t>They are small, transparent, reproduce quickly, and are relatively inexpensive to house.</a:t>
            </a:r>
          </a:p>
        </p:txBody>
      </p:sp>
      <p:sp>
        <p:nvSpPr>
          <p:cNvPr id="18" name="TextBox 17"/>
          <p:cNvSpPr txBox="1"/>
          <p:nvPr/>
        </p:nvSpPr>
        <p:spPr>
          <a:xfrm>
            <a:off x="1092776" y="3750573"/>
            <a:ext cx="3556831" cy="1107996"/>
          </a:xfrm>
          <a:prstGeom prst="rect">
            <a:avLst/>
          </a:prstGeom>
          <a:noFill/>
        </p:spPr>
        <p:txBody>
          <a:bodyPr wrap="square" rtlCol="0">
            <a:spAutoFit/>
          </a:bodyPr>
          <a:lstStyle/>
          <a:p>
            <a:pPr marL="47625"/>
            <a:r>
              <a:rPr lang="en-US" sz="2200" dirty="0"/>
              <a:t>They </a:t>
            </a:r>
            <a:r>
              <a:rPr lang="en-US" sz="2200" dirty="0" smtClean="0"/>
              <a:t>are </a:t>
            </a:r>
            <a:r>
              <a:rPr lang="en-US" sz="2200" dirty="0"/>
              <a:t>very well-studied so there is already a wide body of knowledge about them.</a:t>
            </a:r>
          </a:p>
        </p:txBody>
      </p:sp>
      <p:sp>
        <p:nvSpPr>
          <p:cNvPr id="6" name="TextBox 5"/>
          <p:cNvSpPr txBox="1"/>
          <p:nvPr/>
        </p:nvSpPr>
        <p:spPr>
          <a:xfrm>
            <a:off x="4990149" y="4000438"/>
            <a:ext cx="6492205" cy="1107996"/>
          </a:xfrm>
          <a:prstGeom prst="rect">
            <a:avLst/>
          </a:prstGeom>
          <a:noFill/>
        </p:spPr>
        <p:txBody>
          <a:bodyPr wrap="square" rtlCol="0">
            <a:spAutoFit/>
          </a:bodyPr>
          <a:lstStyle/>
          <a:p>
            <a:pPr marL="47625"/>
            <a:r>
              <a:rPr lang="en-US" sz="2200" dirty="0"/>
              <a:t>Although simple looking, they </a:t>
            </a:r>
            <a:r>
              <a:rPr lang="en-US" sz="2200" dirty="0" smtClean="0"/>
              <a:t>have complex </a:t>
            </a:r>
            <a:r>
              <a:rPr lang="en-US" sz="2200" dirty="0"/>
              <a:t>organ </a:t>
            </a:r>
            <a:r>
              <a:rPr lang="en-US" sz="2200" dirty="0" smtClean="0"/>
              <a:t>systems </a:t>
            </a:r>
            <a:r>
              <a:rPr lang="en-US" sz="2200" dirty="0"/>
              <a:t>(</a:t>
            </a:r>
            <a:r>
              <a:rPr lang="en-US" sz="2200" dirty="0" smtClean="0"/>
              <a:t>digestive, excretory, reproductive, nervous, etc.) that have processes similar to those of humans.</a:t>
            </a:r>
            <a:endParaRPr lang="en-US" sz="2200" dirty="0"/>
          </a:p>
        </p:txBody>
      </p:sp>
    </p:spTree>
    <p:extLst>
      <p:ext uri="{BB962C8B-B14F-4D97-AF65-F5344CB8AC3E}">
        <p14:creationId xmlns:p14="http://schemas.microsoft.com/office/powerpoint/2010/main" val="104732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567372" y="347995"/>
            <a:ext cx="8156210" cy="560248"/>
          </a:xfrm>
          <a:prstGeom prst="rect">
            <a:avLst/>
          </a:prstGeom>
          <a:noFill/>
        </p:spPr>
        <p:txBody>
          <a:bodyPr wrap="square" lIns="97630" tIns="48815" rIns="97630" bIns="48815" rtlCol="0">
            <a:spAutoFit/>
          </a:bodyPr>
          <a:lstStyle/>
          <a:p>
            <a:r>
              <a:rPr lang="en-US" sz="3000" dirty="0"/>
              <a:t>Lesson Two: Worms in a changing environment</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940950" y="1607949"/>
            <a:ext cx="9492598" cy="1914465"/>
          </a:xfrm>
          <a:prstGeom prst="rect">
            <a:avLst/>
          </a:prstGeom>
          <a:noFill/>
        </p:spPr>
        <p:txBody>
          <a:bodyPr wrap="square" lIns="97630" tIns="48815" rIns="97630" bIns="48815" rtlCol="0">
            <a:spAutoFit/>
          </a:bodyPr>
          <a:lstStyle/>
          <a:p>
            <a:endParaRPr lang="en-US" sz="1100" dirty="0"/>
          </a:p>
          <a:p>
            <a:r>
              <a:rPr lang="en-US" sz="3200" dirty="0"/>
              <a:t>What environmental changes do you think nematodes experience throughout the day and throughout the year?</a:t>
            </a:r>
          </a:p>
          <a:p>
            <a:endParaRPr lang="en-US" sz="1100" dirty="0"/>
          </a:p>
        </p:txBody>
      </p:sp>
      <p:sp>
        <p:nvSpPr>
          <p:cNvPr id="7" name="TextBox 6"/>
          <p:cNvSpPr txBox="1"/>
          <p:nvPr/>
        </p:nvSpPr>
        <p:spPr>
          <a:xfrm>
            <a:off x="1604079" y="3094947"/>
            <a:ext cx="8829469" cy="1422023"/>
          </a:xfrm>
          <a:prstGeom prst="rect">
            <a:avLst/>
          </a:prstGeom>
          <a:noFill/>
        </p:spPr>
        <p:txBody>
          <a:bodyPr wrap="square" lIns="97630" tIns="48815" rIns="97630" bIns="48815" rtlCol="0">
            <a:spAutoFit/>
          </a:bodyPr>
          <a:lstStyle/>
          <a:p>
            <a:endParaRPr lang="en-US" sz="1100" dirty="0"/>
          </a:p>
          <a:p>
            <a:r>
              <a:rPr lang="en-US" sz="3200" dirty="0"/>
              <a:t>Is it likely that worms in the wild would experience areas of changing salt or sugar concentration? </a:t>
            </a:r>
          </a:p>
          <a:p>
            <a:endParaRPr lang="en-US" sz="1100" dirty="0"/>
          </a:p>
        </p:txBody>
      </p:sp>
      <p:sp>
        <p:nvSpPr>
          <p:cNvPr id="9" name="TextBox 8"/>
          <p:cNvSpPr txBox="1"/>
          <p:nvPr/>
        </p:nvSpPr>
        <p:spPr>
          <a:xfrm>
            <a:off x="2231561" y="4693614"/>
            <a:ext cx="9492598" cy="929580"/>
          </a:xfrm>
          <a:prstGeom prst="rect">
            <a:avLst/>
          </a:prstGeom>
          <a:noFill/>
        </p:spPr>
        <p:txBody>
          <a:bodyPr wrap="square" lIns="97630" tIns="48815" rIns="97630" bIns="48815" rtlCol="0">
            <a:spAutoFit/>
          </a:bodyPr>
          <a:lstStyle/>
          <a:p>
            <a:endParaRPr lang="en-US" sz="1100" dirty="0"/>
          </a:p>
          <a:p>
            <a:r>
              <a:rPr lang="en-US" sz="3200" dirty="0"/>
              <a:t>What do you think would happen to the worms? </a:t>
            </a:r>
          </a:p>
          <a:p>
            <a:endParaRPr lang="en-US" sz="1100" dirty="0"/>
          </a:p>
        </p:txBody>
      </p:sp>
      <p:pic>
        <p:nvPicPr>
          <p:cNvPr id="11"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5146098" y="373269"/>
            <a:ext cx="6997595" cy="683359"/>
          </a:xfrm>
          <a:prstGeom prst="rect">
            <a:avLst/>
          </a:prstGeom>
          <a:noFill/>
        </p:spPr>
        <p:txBody>
          <a:bodyPr wrap="square" lIns="97630" tIns="48815" rIns="97630" bIns="48815" rtlCol="0">
            <a:spAutoFit/>
          </a:bodyPr>
          <a:lstStyle/>
          <a:p>
            <a:r>
              <a:rPr lang="en-US" sz="3800" dirty="0"/>
              <a:t>Discussion </a:t>
            </a:r>
            <a:r>
              <a:rPr lang="en-US" sz="3800" i="1" dirty="0"/>
              <a:t>Wows! </a:t>
            </a:r>
            <a:r>
              <a:rPr lang="en-US" sz="3800" dirty="0"/>
              <a:t>and </a:t>
            </a:r>
            <a:r>
              <a:rPr lang="en-US" sz="3800" i="1" dirty="0"/>
              <a:t>Wonders?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1531574" y="1752600"/>
            <a:ext cx="8054385" cy="4373563"/>
          </a:xfrm>
          <a:prstGeom prst="rect">
            <a:avLst/>
          </a:prstGeom>
        </p:spPr>
        <p:txBody>
          <a:bodyPr lIns="97630" tIns="48815" rIns="97630" bIns="488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Lesson Two</a:t>
            </a:r>
          </a:p>
          <a:p>
            <a:pPr marL="0" indent="0">
              <a:buNone/>
            </a:pPr>
            <a:endParaRPr lang="en-US" dirty="0" smtClean="0"/>
          </a:p>
          <a:p>
            <a:pPr marL="0" indent="0">
              <a:buNone/>
            </a:pPr>
            <a:r>
              <a:rPr lang="en-US" sz="3000" dirty="0"/>
              <a:t>How do wild type and mutant nematodes respond when transferred to low and high salt plates?</a:t>
            </a:r>
            <a:endParaRPr lang="en-US" sz="3000" dirty="0" smtClean="0"/>
          </a:p>
          <a:p>
            <a:pPr marL="0" indent="0">
              <a:buNone/>
            </a:pPr>
            <a:endParaRPr lang="en-US" dirty="0" smtClean="0"/>
          </a:p>
          <a:p>
            <a:pPr marL="488152" lvl="1" indent="0">
              <a:buNone/>
            </a:pPr>
            <a:r>
              <a:rPr lang="en-US" sz="3000" dirty="0"/>
              <a:t>How does the change in environment affect their behavior and function?</a:t>
            </a:r>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205164" y="347648"/>
            <a:ext cx="8156210" cy="560248"/>
          </a:xfrm>
          <a:prstGeom prst="rect">
            <a:avLst/>
          </a:prstGeom>
          <a:noFill/>
        </p:spPr>
        <p:txBody>
          <a:bodyPr wrap="square" lIns="97630" tIns="48815" rIns="97630" bIns="48815" rtlCol="0">
            <a:spAutoFit/>
          </a:bodyPr>
          <a:lstStyle/>
          <a:p>
            <a:r>
              <a:rPr lang="en-US" sz="3000" dirty="0"/>
              <a:t>Lesson Three: Entrance Activity</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442385" y="1916161"/>
            <a:ext cx="6707396" cy="3961179"/>
          </a:xfrm>
          <a:prstGeom prst="rect">
            <a:avLst/>
          </a:prstGeom>
          <a:noFill/>
        </p:spPr>
        <p:txBody>
          <a:bodyPr wrap="square" lIns="97630" tIns="48815" rIns="97630" bIns="48815" rtlCol="0">
            <a:spAutoFit/>
          </a:bodyPr>
          <a:lstStyle/>
          <a:p>
            <a:r>
              <a:rPr lang="en-US" sz="3000" dirty="0"/>
              <a:t>Using pictures and words, describe what happens when…</a:t>
            </a:r>
          </a:p>
          <a:p>
            <a:pPr marL="911896" lvl="4" indent="64409"/>
            <a:endParaRPr lang="en-US" sz="1100" dirty="0"/>
          </a:p>
          <a:p>
            <a:pPr marL="911896" lvl="4" indent="64409"/>
            <a:r>
              <a:rPr lang="en-US" sz="3000" dirty="0" smtClean="0"/>
              <a:t>a </a:t>
            </a:r>
            <a:r>
              <a:rPr lang="en-US" sz="3000" dirty="0"/>
              <a:t>fresh water fish is put into a salt water aquarium</a:t>
            </a:r>
          </a:p>
          <a:p>
            <a:pPr lvl="4"/>
            <a:endParaRPr lang="en-US" sz="3000" dirty="0"/>
          </a:p>
          <a:p>
            <a:pPr lvl="4" indent="-976305"/>
            <a:r>
              <a:rPr lang="en-US" sz="3000" i="1" dirty="0"/>
              <a:t>or</a:t>
            </a:r>
          </a:p>
          <a:p>
            <a:pPr lvl="4" indent="-976305"/>
            <a:endParaRPr lang="en-US" sz="3000" i="1" dirty="0"/>
          </a:p>
          <a:p>
            <a:pPr lvl="4" indent="-976305"/>
            <a:r>
              <a:rPr lang="en-US" sz="3000" dirty="0"/>
              <a:t>salt is poured on a </a:t>
            </a:r>
            <a:r>
              <a:rPr lang="en-US" sz="3000" dirty="0" smtClean="0"/>
              <a:t>slug</a:t>
            </a:r>
            <a:endParaRPr lang="en-US" sz="30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496" y="1462322"/>
            <a:ext cx="352416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jcgriz\AppData\Local\Microsoft\Windows\Temporary Internet Files\Content.Outlook\ND2AF8RG\GSEO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9355" y="1116679"/>
            <a:ext cx="3985386" cy="311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89272" y="6193965"/>
            <a:ext cx="3796145" cy="246221"/>
          </a:xfrm>
          <a:prstGeom prst="rect">
            <a:avLst/>
          </a:prstGeom>
          <a:noFill/>
        </p:spPr>
        <p:txBody>
          <a:bodyPr wrap="square" rtlCol="0">
            <a:spAutoFit/>
          </a:bodyPr>
          <a:lstStyle/>
          <a:p>
            <a:r>
              <a:rPr lang="en-US" sz="1000" dirty="0" smtClean="0"/>
              <a:t>Used with permission: Leif Saul / BiologyInMotion.com</a:t>
            </a:r>
            <a:endParaRPr lang="en-US" sz="1000" dirty="0"/>
          </a:p>
        </p:txBody>
      </p:sp>
    </p:spTree>
    <p:extLst>
      <p:ext uri="{BB962C8B-B14F-4D97-AF65-F5344CB8AC3E}">
        <p14:creationId xmlns:p14="http://schemas.microsoft.com/office/powerpoint/2010/main" val="3167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205164" y="347648"/>
            <a:ext cx="8156210" cy="560248"/>
          </a:xfrm>
          <a:prstGeom prst="rect">
            <a:avLst/>
          </a:prstGeom>
          <a:noFill/>
        </p:spPr>
        <p:txBody>
          <a:bodyPr wrap="square" lIns="97630" tIns="48815" rIns="97630" bIns="48815" rtlCol="0">
            <a:spAutoFit/>
          </a:bodyPr>
          <a:lstStyle/>
          <a:p>
            <a:r>
              <a:rPr lang="en-US" sz="3000" dirty="0"/>
              <a:t>Lesson Three: Worms and Salt</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866702" y="1430528"/>
            <a:ext cx="9492598" cy="4592121"/>
          </a:xfrm>
          <a:prstGeom prst="rect">
            <a:avLst/>
          </a:prstGeom>
          <a:noFill/>
        </p:spPr>
        <p:txBody>
          <a:bodyPr wrap="square" lIns="97630" tIns="48815" rIns="97630" bIns="48815" rtlCol="0">
            <a:spAutoFit/>
          </a:bodyPr>
          <a:lstStyle/>
          <a:p>
            <a:r>
              <a:rPr lang="en-US" sz="3000" dirty="0"/>
              <a:t>Today we will…</a:t>
            </a:r>
          </a:p>
          <a:p>
            <a:pPr lvl="1">
              <a:buClr>
                <a:schemeClr val="accent3"/>
              </a:buClr>
            </a:pPr>
            <a:endParaRPr lang="en-US" sz="3000" dirty="0"/>
          </a:p>
          <a:p>
            <a:pPr marL="793248" lvl="1" indent="-305095">
              <a:buClr>
                <a:schemeClr val="accent3"/>
              </a:buClr>
              <a:buFont typeface="Wingdings" panose="05000000000000000000" pitchFamily="2" charset="2"/>
              <a:buChar char="§"/>
            </a:pPr>
            <a:r>
              <a:rPr lang="en-US" sz="3000" dirty="0"/>
              <a:t>Learn about the role of glycerol in water balance</a:t>
            </a:r>
          </a:p>
          <a:p>
            <a:pPr marL="793248" lvl="1" indent="-305095">
              <a:buClr>
                <a:schemeClr val="accent3"/>
              </a:buClr>
              <a:buFont typeface="Wingdings" panose="05000000000000000000" pitchFamily="2" charset="2"/>
              <a:buChar char="§"/>
            </a:pPr>
            <a:r>
              <a:rPr lang="en-US" sz="3000" dirty="0"/>
              <a:t>Set up the dialysis experiment</a:t>
            </a:r>
          </a:p>
          <a:p>
            <a:pPr marL="793248" lvl="1" indent="-305095">
              <a:buClr>
                <a:schemeClr val="accent3"/>
              </a:buClr>
              <a:buFont typeface="Wingdings" panose="05000000000000000000" pitchFamily="2" charset="2"/>
              <a:buChar char="§"/>
            </a:pPr>
            <a:r>
              <a:rPr lang="en-US" sz="3000" dirty="0"/>
              <a:t>Make 24-hour observation of worms</a:t>
            </a:r>
          </a:p>
          <a:p>
            <a:pPr marL="793248" lvl="1" indent="-305095">
              <a:buClr>
                <a:schemeClr val="accent3"/>
              </a:buClr>
              <a:buFont typeface="Wingdings" panose="05000000000000000000" pitchFamily="2" charset="2"/>
              <a:buChar char="§"/>
            </a:pPr>
            <a:r>
              <a:rPr lang="en-US" sz="3000" dirty="0"/>
              <a:t>Analyze the results of the dialysis experiment</a:t>
            </a:r>
          </a:p>
          <a:p>
            <a:endParaRPr lang="en-US" sz="1100" dirty="0"/>
          </a:p>
          <a:p>
            <a:endParaRPr lang="en-US" sz="1100" dirty="0"/>
          </a:p>
          <a:p>
            <a:pPr lvl="4"/>
            <a:r>
              <a:rPr lang="en-US" sz="3000" dirty="0"/>
              <a:t>Then we will…</a:t>
            </a:r>
          </a:p>
          <a:p>
            <a:pPr marL="2745857" lvl="5" indent="-305095">
              <a:buClr>
                <a:schemeClr val="accent4"/>
              </a:buClr>
              <a:buFont typeface="Wingdings" panose="05000000000000000000" pitchFamily="2" charset="2"/>
              <a:buChar char="§"/>
            </a:pPr>
            <a:r>
              <a:rPr lang="en-US" sz="3000" dirty="0"/>
              <a:t>Compare Notes</a:t>
            </a:r>
          </a:p>
          <a:p>
            <a:pPr marL="2745857" lvl="5" indent="-305095">
              <a:buClr>
                <a:schemeClr val="accent4"/>
              </a:buClr>
              <a:buFont typeface="Wingdings" panose="05000000000000000000" pitchFamily="2" charset="2"/>
              <a:buChar char="§"/>
            </a:pPr>
            <a:r>
              <a:rPr lang="en-US" sz="3000" dirty="0"/>
              <a:t>Discuss </a:t>
            </a:r>
            <a:r>
              <a:rPr lang="en-US" sz="3000" i="1" dirty="0"/>
              <a:t>Wows! </a:t>
            </a:r>
            <a:r>
              <a:rPr lang="en-US" sz="3000" dirty="0"/>
              <a:t>and</a:t>
            </a:r>
            <a:r>
              <a:rPr lang="en-US" sz="3000" i="1" dirty="0"/>
              <a:t> Wonders?</a:t>
            </a:r>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6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270922" y="323424"/>
            <a:ext cx="8423998" cy="529471"/>
          </a:xfrm>
          <a:prstGeom prst="rect">
            <a:avLst/>
          </a:prstGeom>
          <a:noFill/>
        </p:spPr>
        <p:txBody>
          <a:bodyPr wrap="square" lIns="97630" tIns="48815" rIns="97630" bIns="48815" rtlCol="0">
            <a:spAutoFit/>
          </a:bodyPr>
          <a:lstStyle/>
          <a:p>
            <a:r>
              <a:rPr lang="en-US" sz="2800" dirty="0"/>
              <a:t>A Difference between Wild Type and Mutant Worms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112" name="Group 111"/>
          <p:cNvGrpSpPr/>
          <p:nvPr/>
        </p:nvGrpSpPr>
        <p:grpSpPr>
          <a:xfrm>
            <a:off x="74244" y="1464288"/>
            <a:ext cx="5774955" cy="5324448"/>
            <a:chOff x="381356" y="1261953"/>
            <a:chExt cx="6019198" cy="5534330"/>
          </a:xfrm>
        </p:grpSpPr>
        <p:grpSp>
          <p:nvGrpSpPr>
            <p:cNvPr id="113" name="Group 6"/>
            <p:cNvGrpSpPr>
              <a:grpSpLocks noChangeAspect="1"/>
            </p:cNvGrpSpPr>
            <p:nvPr/>
          </p:nvGrpSpPr>
          <p:grpSpPr bwMode="auto">
            <a:xfrm>
              <a:off x="381356" y="1261953"/>
              <a:ext cx="6019198" cy="5534330"/>
              <a:chOff x="-167" y="3175"/>
              <a:chExt cx="6387" cy="5873"/>
            </a:xfrm>
          </p:grpSpPr>
          <p:sp>
            <p:nvSpPr>
              <p:cNvPr id="119" name="Text Box 19"/>
              <p:cNvSpPr txBox="1">
                <a:spLocks noChangeArrowheads="1"/>
              </p:cNvSpPr>
              <p:nvPr/>
            </p:nvSpPr>
            <p:spPr bwMode="auto">
              <a:xfrm>
                <a:off x="-167" y="4922"/>
                <a:ext cx="2507"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100" b="1" dirty="0">
                    <a:latin typeface="Calibri" pitchFamily="34" charset="0"/>
                    <a:ea typeface="Calibri" pitchFamily="34" charset="0"/>
                    <a:cs typeface="Times New Roman" pitchFamily="18" charset="0"/>
                  </a:rPr>
                  <a:t>Worm</a:t>
                </a:r>
                <a:endParaRPr lang="en-US" sz="2100" dirty="0">
                  <a:latin typeface="Arial" pitchFamily="34" charset="0"/>
                  <a:cs typeface="Arial" pitchFamily="34" charset="0"/>
                </a:endParaRPr>
              </a:p>
              <a:p>
                <a:pPr algn="ctr" eaLnBrk="0" fontAlgn="base" hangingPunct="0">
                  <a:spcBef>
                    <a:spcPct val="0"/>
                  </a:spcBef>
                  <a:spcAft>
                    <a:spcPct val="0"/>
                  </a:spcAft>
                </a:pPr>
                <a:r>
                  <a:rPr lang="en-US" sz="2100" b="1" dirty="0">
                    <a:latin typeface="Calibri" pitchFamily="34" charset="0"/>
                    <a:ea typeface="Calibri" pitchFamily="34" charset="0"/>
                    <a:cs typeface="Times New Roman" pitchFamily="18" charset="0"/>
                  </a:rPr>
                  <a:t> Glycerol</a:t>
                </a:r>
                <a:endParaRPr lang="en-US" sz="2100" dirty="0">
                  <a:latin typeface="Arial" pitchFamily="34" charset="0"/>
                  <a:cs typeface="Arial" pitchFamily="34" charset="0"/>
                </a:endParaRPr>
              </a:p>
              <a:p>
                <a:pPr algn="ctr" eaLnBrk="0" fontAlgn="base" hangingPunct="0">
                  <a:spcBef>
                    <a:spcPct val="0"/>
                  </a:spcBef>
                  <a:spcAft>
                    <a:spcPct val="0"/>
                  </a:spcAft>
                </a:pPr>
                <a:r>
                  <a:rPr lang="en-US" sz="2100" dirty="0">
                    <a:latin typeface="Calibri" pitchFamily="34" charset="0"/>
                    <a:ea typeface="Calibri" pitchFamily="34" charset="0"/>
                    <a:cs typeface="Times New Roman" pitchFamily="18" charset="0"/>
                  </a:rPr>
                  <a:t>(nmol/ mg protein)</a:t>
                </a:r>
                <a:endParaRPr lang="en-US" sz="21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grpSp>
            <p:nvGrpSpPr>
              <p:cNvPr id="121" name="Group 7"/>
              <p:cNvGrpSpPr>
                <a:grpSpLocks/>
              </p:cNvGrpSpPr>
              <p:nvPr/>
            </p:nvGrpSpPr>
            <p:grpSpPr bwMode="auto">
              <a:xfrm>
                <a:off x="2925" y="3175"/>
                <a:ext cx="3295" cy="5873"/>
                <a:chOff x="2925" y="3520"/>
                <a:chExt cx="3295" cy="5873"/>
              </a:xfrm>
            </p:grpSpPr>
            <p:sp>
              <p:nvSpPr>
                <p:cNvPr id="122" name="AutoShape 17"/>
                <p:cNvSpPr>
                  <a:spLocks noChangeShapeType="1"/>
                </p:cNvSpPr>
                <p:nvPr/>
              </p:nvSpPr>
              <p:spPr bwMode="auto">
                <a:xfrm flipH="1">
                  <a:off x="2925" y="8303"/>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AutoShape 16"/>
                <p:cNvSpPr>
                  <a:spLocks noChangeShapeType="1"/>
                </p:cNvSpPr>
                <p:nvPr/>
              </p:nvSpPr>
              <p:spPr bwMode="auto">
                <a:xfrm flipH="1">
                  <a:off x="2925" y="7210"/>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AutoShape 15"/>
                <p:cNvSpPr>
                  <a:spLocks noChangeShapeType="1"/>
                </p:cNvSpPr>
                <p:nvPr/>
              </p:nvSpPr>
              <p:spPr bwMode="auto">
                <a:xfrm flipH="1">
                  <a:off x="2925" y="6100"/>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AutoShape 14"/>
                <p:cNvSpPr>
                  <a:spLocks noChangeShapeType="1"/>
                </p:cNvSpPr>
                <p:nvPr/>
              </p:nvSpPr>
              <p:spPr bwMode="auto">
                <a:xfrm flipH="1">
                  <a:off x="2925" y="3993"/>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AutoShape 13"/>
                <p:cNvSpPr>
                  <a:spLocks noChangeShapeType="1"/>
                </p:cNvSpPr>
                <p:nvPr/>
              </p:nvSpPr>
              <p:spPr bwMode="auto">
                <a:xfrm flipH="1">
                  <a:off x="2925" y="5050"/>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AutoShape 12"/>
                <p:cNvSpPr>
                  <a:spLocks noChangeShapeType="1"/>
                </p:cNvSpPr>
                <p:nvPr/>
              </p:nvSpPr>
              <p:spPr bwMode="auto">
                <a:xfrm flipV="1">
                  <a:off x="3105" y="3520"/>
                  <a:ext cx="15" cy="478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AutoShape 11"/>
                <p:cNvSpPr>
                  <a:spLocks noChangeShapeType="1"/>
                </p:cNvSpPr>
                <p:nvPr/>
              </p:nvSpPr>
              <p:spPr bwMode="auto">
                <a:xfrm>
                  <a:off x="3105" y="8303"/>
                  <a:ext cx="288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Text Box 10"/>
                <p:cNvSpPr txBox="1">
                  <a:spLocks noChangeArrowheads="1"/>
                </p:cNvSpPr>
                <p:nvPr/>
              </p:nvSpPr>
              <p:spPr bwMode="auto">
                <a:xfrm>
                  <a:off x="3203" y="8516"/>
                  <a:ext cx="3017"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300" b="1" dirty="0">
                      <a:latin typeface="Calibri" pitchFamily="34" charset="0"/>
                      <a:ea typeface="Calibri" pitchFamily="34" charset="0"/>
                      <a:cs typeface="Times New Roman" pitchFamily="18" charset="0"/>
                    </a:rPr>
                    <a:t>    </a:t>
                  </a:r>
                  <a:r>
                    <a:rPr lang="en-US" sz="2600" b="1" dirty="0">
                      <a:latin typeface="Calibri" pitchFamily="34" charset="0"/>
                      <a:ea typeface="Calibri" pitchFamily="34" charset="0"/>
                      <a:cs typeface="Times New Roman" pitchFamily="18" charset="0"/>
                    </a:rPr>
                    <a:t>WT           Mutant   </a:t>
                  </a:r>
                  <a:endParaRPr lang="en-US" sz="26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130" name="Rectangle 179"/>
                <p:cNvSpPr>
                  <a:spLocks noChangeArrowheads="1"/>
                </p:cNvSpPr>
                <p:nvPr/>
              </p:nvSpPr>
              <p:spPr bwMode="auto">
                <a:xfrm>
                  <a:off x="4725" y="4394"/>
                  <a:ext cx="840" cy="390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AutoShape 178"/>
                <p:cNvSpPr>
                  <a:spLocks noChangeShapeType="1"/>
                </p:cNvSpPr>
                <p:nvPr/>
              </p:nvSpPr>
              <p:spPr bwMode="auto">
                <a:xfrm>
                  <a:off x="3315" y="8273"/>
                  <a:ext cx="840"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4" name="TextBox 113"/>
            <p:cNvSpPr txBox="1"/>
            <p:nvPr/>
          </p:nvSpPr>
          <p:spPr>
            <a:xfrm>
              <a:off x="2667000" y="1508528"/>
              <a:ext cx="762000" cy="399886"/>
            </a:xfrm>
            <a:prstGeom prst="rect">
              <a:avLst/>
            </a:prstGeom>
            <a:noFill/>
          </p:spPr>
          <p:txBody>
            <a:bodyPr wrap="square" rtlCol="0">
              <a:spAutoFit/>
            </a:bodyPr>
            <a:lstStyle/>
            <a:p>
              <a:r>
                <a:rPr lang="en-US" dirty="0" smtClean="0"/>
                <a:t>2000</a:t>
              </a:r>
              <a:endParaRPr lang="en-US" dirty="0"/>
            </a:p>
          </p:txBody>
        </p:sp>
        <p:sp>
          <p:nvSpPr>
            <p:cNvPr id="115" name="TextBox 114"/>
            <p:cNvSpPr txBox="1"/>
            <p:nvPr/>
          </p:nvSpPr>
          <p:spPr>
            <a:xfrm>
              <a:off x="2667000" y="2504576"/>
              <a:ext cx="762000" cy="399886"/>
            </a:xfrm>
            <a:prstGeom prst="rect">
              <a:avLst/>
            </a:prstGeom>
            <a:noFill/>
          </p:spPr>
          <p:txBody>
            <a:bodyPr wrap="square" rtlCol="0">
              <a:spAutoFit/>
            </a:bodyPr>
            <a:lstStyle/>
            <a:p>
              <a:r>
                <a:rPr lang="en-US" dirty="0" smtClean="0"/>
                <a:t>1500</a:t>
              </a:r>
              <a:endParaRPr lang="en-US" dirty="0"/>
            </a:p>
          </p:txBody>
        </p:sp>
        <p:sp>
          <p:nvSpPr>
            <p:cNvPr id="116" name="TextBox 115"/>
            <p:cNvSpPr txBox="1"/>
            <p:nvPr/>
          </p:nvSpPr>
          <p:spPr>
            <a:xfrm>
              <a:off x="2667000" y="3505200"/>
              <a:ext cx="762000" cy="399886"/>
            </a:xfrm>
            <a:prstGeom prst="rect">
              <a:avLst/>
            </a:prstGeom>
            <a:noFill/>
          </p:spPr>
          <p:txBody>
            <a:bodyPr wrap="square" rtlCol="0">
              <a:spAutoFit/>
            </a:bodyPr>
            <a:lstStyle/>
            <a:p>
              <a:r>
                <a:rPr lang="en-US" dirty="0"/>
                <a:t>1</a:t>
              </a:r>
              <a:r>
                <a:rPr lang="en-US" dirty="0" smtClean="0"/>
                <a:t>000</a:t>
              </a:r>
              <a:endParaRPr lang="en-US" dirty="0"/>
            </a:p>
          </p:txBody>
        </p:sp>
        <p:sp>
          <p:nvSpPr>
            <p:cNvPr id="117" name="TextBox 116"/>
            <p:cNvSpPr txBox="1"/>
            <p:nvPr/>
          </p:nvSpPr>
          <p:spPr>
            <a:xfrm>
              <a:off x="2797536" y="4540018"/>
              <a:ext cx="631465" cy="399886"/>
            </a:xfrm>
            <a:prstGeom prst="rect">
              <a:avLst/>
            </a:prstGeom>
            <a:noFill/>
          </p:spPr>
          <p:txBody>
            <a:bodyPr wrap="square" rtlCol="0">
              <a:spAutoFit/>
            </a:bodyPr>
            <a:lstStyle/>
            <a:p>
              <a:r>
                <a:rPr lang="en-US" dirty="0"/>
                <a:t>5</a:t>
              </a:r>
              <a:r>
                <a:rPr lang="en-US" dirty="0" smtClean="0"/>
                <a:t>00</a:t>
              </a:r>
              <a:endParaRPr lang="en-US" dirty="0"/>
            </a:p>
          </p:txBody>
        </p:sp>
        <p:sp>
          <p:nvSpPr>
            <p:cNvPr id="118" name="TextBox 117"/>
            <p:cNvSpPr txBox="1"/>
            <p:nvPr/>
          </p:nvSpPr>
          <p:spPr>
            <a:xfrm>
              <a:off x="3009199" y="5594010"/>
              <a:ext cx="286100" cy="399886"/>
            </a:xfrm>
            <a:prstGeom prst="rect">
              <a:avLst/>
            </a:prstGeom>
            <a:noFill/>
          </p:spPr>
          <p:txBody>
            <a:bodyPr wrap="square" rtlCol="0">
              <a:spAutoFit/>
            </a:bodyPr>
            <a:lstStyle/>
            <a:p>
              <a:r>
                <a:rPr lang="en-US" dirty="0" smtClean="0"/>
                <a:t>0</a:t>
              </a:r>
              <a:endParaRPr lang="en-US" dirty="0"/>
            </a:p>
          </p:txBody>
        </p:sp>
      </p:grpSp>
      <p:sp>
        <p:nvSpPr>
          <p:cNvPr id="133" name="Text Box 183"/>
          <p:cNvSpPr txBox="1">
            <a:spLocks noChangeArrowheads="1"/>
          </p:cNvSpPr>
          <p:nvPr/>
        </p:nvSpPr>
        <p:spPr bwMode="auto">
          <a:xfrm>
            <a:off x="6249663" y="2775322"/>
            <a:ext cx="4452756" cy="67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630" tIns="48815" rIns="97630" bIns="48815" numCol="1" anchor="t" anchorCtr="0" compatLnSpc="1">
            <a:prstTxWarp prst="textNoShape">
              <a:avLst/>
            </a:prstTxWarp>
          </a:bodyPr>
          <a:lstStyle/>
          <a:p>
            <a:pPr algn="ctr" fontAlgn="base">
              <a:spcBef>
                <a:spcPct val="0"/>
              </a:spcBef>
              <a:spcAft>
                <a:spcPct val="0"/>
              </a:spcAft>
            </a:pPr>
            <a:r>
              <a:rPr lang="en-US" sz="2800" dirty="0">
                <a:ea typeface="Calibri" pitchFamily="34" charset="0"/>
                <a:cs typeface="Times New Roman" pitchFamily="18" charset="0"/>
              </a:rPr>
              <a:t>Glycerol content of wild type &amp; mutant worms in low salt</a:t>
            </a:r>
            <a:endParaRPr lang="en-US" sz="2800" dirty="0">
              <a:cs typeface="Arial" pitchFamily="34" charset="0"/>
            </a:endParaRPr>
          </a:p>
        </p:txBody>
      </p:sp>
      <p:pic>
        <p:nvPicPr>
          <p:cNvPr id="26"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8088905" y="6164494"/>
            <a:ext cx="39385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Arial" pitchFamily="34" charset="0"/>
              </a:rPr>
              <a:t>Data from this figure originally published in </a:t>
            </a:r>
            <a:r>
              <a:rPr kumimoji="0" lang="en-US" altLang="en-US" sz="1000" b="0" i="1" u="none" strike="noStrike" cap="none" normalizeH="0" baseline="0" dirty="0" err="1" smtClean="0">
                <a:ln>
                  <a:noFill/>
                </a:ln>
                <a:solidFill>
                  <a:schemeClr val="tx1"/>
                </a:solidFill>
                <a:effectLst/>
                <a:latin typeface="Calibri" pitchFamily="34" charset="0"/>
                <a:cs typeface="Arial" pitchFamily="34" charset="0"/>
              </a:rPr>
              <a:t>PLoS</a:t>
            </a:r>
            <a:r>
              <a:rPr kumimoji="0" lang="en-US" altLang="en-US" sz="1000" b="0" i="1" u="none" strike="noStrike" cap="none" normalizeH="0" baseline="0" dirty="0" smtClean="0">
                <a:ln>
                  <a:noFill/>
                </a:ln>
                <a:solidFill>
                  <a:schemeClr val="tx1"/>
                </a:solidFill>
                <a:effectLst/>
                <a:latin typeface="Calibri" pitchFamily="34" charset="0"/>
                <a:cs typeface="Arial" pitchFamily="34" charset="0"/>
              </a:rPr>
              <a:t> Genetics</a:t>
            </a:r>
            <a:r>
              <a:rPr kumimoji="0" lang="en-US" altLang="en-US" sz="1000" b="0" i="0" u="none" strike="noStrike" cap="none" normalizeH="0" baseline="0" dirty="0" smtClean="0">
                <a:ln>
                  <a:noFill/>
                </a:ln>
                <a:solidFill>
                  <a:schemeClr val="tx1"/>
                </a:solidFill>
                <a:effectLst/>
                <a:latin typeface="Calibri" pitchFamily="34" charset="0"/>
                <a:cs typeface="Arial" pitchFamily="34" charset="0"/>
              </a:rPr>
              <a:t> in 2011</a:t>
            </a:r>
            <a:r>
              <a:rPr kumimoji="0" lang="en-US" altLang="en-US" sz="1000" b="0" i="0" u="none" strike="noStrike" cap="none" normalizeH="0" baseline="0" dirty="0" smtClean="0">
                <a:ln>
                  <a:noFill/>
                </a:ln>
                <a:solidFill>
                  <a:schemeClr val="tx1"/>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6179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5442024" y="323426"/>
            <a:ext cx="7718388" cy="683359"/>
          </a:xfrm>
          <a:prstGeom prst="rect">
            <a:avLst/>
          </a:prstGeom>
          <a:noFill/>
        </p:spPr>
        <p:txBody>
          <a:bodyPr wrap="square" lIns="97630" tIns="48815" rIns="97630" bIns="48815" rtlCol="0">
            <a:spAutoFit/>
          </a:bodyPr>
          <a:lstStyle/>
          <a:p>
            <a:r>
              <a:rPr lang="en-US" sz="3800" dirty="0"/>
              <a:t>What is the function of glycerol?</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388" y="1580398"/>
            <a:ext cx="3264414" cy="2392636"/>
          </a:xfrm>
          <a:prstGeom prst="rect">
            <a:avLst/>
          </a:prstGeom>
        </p:spPr>
      </p:pic>
      <p:grpSp>
        <p:nvGrpSpPr>
          <p:cNvPr id="27" name="Group 26"/>
          <p:cNvGrpSpPr/>
          <p:nvPr/>
        </p:nvGrpSpPr>
        <p:grpSpPr>
          <a:xfrm>
            <a:off x="7205890" y="1433874"/>
            <a:ext cx="3957939" cy="4311606"/>
            <a:chOff x="4419599" y="621268"/>
            <a:chExt cx="3967753" cy="4311606"/>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599" y="994879"/>
              <a:ext cx="3967753" cy="3937995"/>
            </a:xfrm>
            <a:prstGeom prst="rect">
              <a:avLst/>
            </a:prstGeom>
          </p:spPr>
        </p:pic>
        <p:sp>
          <p:nvSpPr>
            <p:cNvPr id="29" name="TextBox 28"/>
            <p:cNvSpPr txBox="1"/>
            <p:nvPr/>
          </p:nvSpPr>
          <p:spPr>
            <a:xfrm>
              <a:off x="4419600" y="621268"/>
              <a:ext cx="3812073" cy="384721"/>
            </a:xfrm>
            <a:prstGeom prst="rect">
              <a:avLst/>
            </a:prstGeom>
            <a:solidFill>
              <a:schemeClr val="bg1"/>
            </a:solidFill>
          </p:spPr>
          <p:txBody>
            <a:bodyPr wrap="none" rtlCol="0">
              <a:spAutoFit/>
            </a:bodyPr>
            <a:lstStyle/>
            <a:p>
              <a:r>
                <a:rPr lang="en-US" b="1" dirty="0" smtClean="0"/>
                <a:t>Figure 2. </a:t>
              </a:r>
              <a:r>
                <a:rPr lang="en-US" dirty="0" smtClean="0"/>
                <a:t>Hydrogen bonding in water</a:t>
              </a:r>
              <a:endParaRPr lang="en-US" dirty="0"/>
            </a:p>
          </p:txBody>
        </p:sp>
      </p:grpSp>
      <p:sp>
        <p:nvSpPr>
          <p:cNvPr id="30" name="TextBox 29"/>
          <p:cNvSpPr txBox="1"/>
          <p:nvPr/>
        </p:nvSpPr>
        <p:spPr>
          <a:xfrm>
            <a:off x="309247" y="4168617"/>
            <a:ext cx="6401935" cy="2329963"/>
          </a:xfrm>
          <a:prstGeom prst="rect">
            <a:avLst/>
          </a:prstGeom>
          <a:noFill/>
        </p:spPr>
        <p:txBody>
          <a:bodyPr wrap="square" lIns="97630" tIns="48815" rIns="97630" bIns="48815" rtlCol="0">
            <a:spAutoFit/>
          </a:bodyPr>
          <a:lstStyle/>
          <a:p>
            <a:pPr algn="just"/>
            <a:r>
              <a:rPr lang="en-US" sz="2100" dirty="0"/>
              <a:t>Glycerol (</a:t>
            </a:r>
            <a:r>
              <a:rPr lang="en-US" sz="2100" b="1" dirty="0"/>
              <a:t>Figure 1</a:t>
            </a:r>
            <a:r>
              <a:rPr lang="en-US" sz="2100" dirty="0"/>
              <a:t>) is made of carbon, oxygen, and hydrogen. It binds to water through hydrogen bonds, in the same way that water molecules bind to each other (</a:t>
            </a:r>
            <a:r>
              <a:rPr lang="en-US" sz="2100" b="1" dirty="0"/>
              <a:t>Figure 2</a:t>
            </a:r>
            <a:r>
              <a:rPr lang="en-US" sz="2100" dirty="0"/>
              <a:t>).  The hydrogen bonding occurs between the hydrogen atoms of each –OH (hydroxyl) group on glycerol with the oxygen atoms of the water molecules.</a:t>
            </a:r>
          </a:p>
          <a:p>
            <a:pPr marL="305095" indent="-305095">
              <a:buFont typeface="Arial" pitchFamily="34" charset="0"/>
              <a:buChar char="•"/>
            </a:pPr>
            <a:endParaRPr lang="en-US" dirty="0"/>
          </a:p>
        </p:txBody>
      </p:sp>
      <p:pic>
        <p:nvPicPr>
          <p:cNvPr id="11" name="Picture 2" descr="C:\Users\jcgriz\AppData\Local\Microsoft\Windows\Temporary Internet Files\Content.Outlook\ND2AF8RG\GSEO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0735" y="6252359"/>
            <a:ext cx="5096755" cy="246221"/>
          </a:xfrm>
          <a:prstGeom prst="rect">
            <a:avLst/>
          </a:prstGeom>
          <a:noFill/>
        </p:spPr>
        <p:txBody>
          <a:bodyPr wrap="square" rtlCol="0">
            <a:spAutoFit/>
          </a:bodyPr>
          <a:lstStyle/>
          <a:p>
            <a:pPr algn="r"/>
            <a:r>
              <a:rPr lang="en-US" sz="1000" dirty="0"/>
              <a:t>Permission </a:t>
            </a:r>
            <a:r>
              <a:rPr lang="en-US" sz="1000" dirty="0" smtClean="0"/>
              <a:t> for use granted  </a:t>
            </a:r>
            <a:r>
              <a:rPr lang="en-US" sz="1000" dirty="0"/>
              <a:t>through Wikimedia Commons GNU Free Documentation License</a:t>
            </a:r>
          </a:p>
        </p:txBody>
      </p:sp>
    </p:spTree>
    <p:extLst>
      <p:ext uri="{BB962C8B-B14F-4D97-AF65-F5344CB8AC3E}">
        <p14:creationId xmlns:p14="http://schemas.microsoft.com/office/powerpoint/2010/main" val="172794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0840" y="3647768"/>
            <a:ext cx="5053042" cy="30387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528" y="219521"/>
            <a:ext cx="5067433" cy="31432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31" y="3657600"/>
            <a:ext cx="5016758" cy="3028950"/>
          </a:xfrm>
          <a:prstGeom prst="rect">
            <a:avLst/>
          </a:prstGeom>
        </p:spPr>
      </p:pic>
      <p:sp>
        <p:nvSpPr>
          <p:cNvPr id="7" name="TextBox 6"/>
          <p:cNvSpPr txBox="1"/>
          <p:nvPr/>
        </p:nvSpPr>
        <p:spPr>
          <a:xfrm>
            <a:off x="3243157" y="2362203"/>
            <a:ext cx="2787088" cy="621804"/>
          </a:xfrm>
          <a:prstGeom prst="rect">
            <a:avLst/>
          </a:prstGeom>
          <a:noFill/>
        </p:spPr>
        <p:txBody>
          <a:bodyPr wrap="square" lIns="97630" tIns="48815" rIns="97630" bIns="48815" rtlCol="0">
            <a:spAutoFit/>
          </a:bodyPr>
          <a:lstStyle/>
          <a:p>
            <a:pPr algn="ctr"/>
            <a:r>
              <a:rPr lang="en-US" sz="3400" b="1" dirty="0">
                <a:solidFill>
                  <a:schemeClr val="bg1"/>
                </a:solidFill>
                <a:effectLst>
                  <a:outerShdw blurRad="38100" dist="38100" dir="2700000" algn="tl">
                    <a:srgbClr val="000000">
                      <a:alpha val="43137"/>
                    </a:srgbClr>
                  </a:outerShdw>
                </a:effectLst>
              </a:rPr>
              <a:t>Glycerol</a:t>
            </a:r>
          </a:p>
        </p:txBody>
      </p:sp>
      <p:sp>
        <p:nvSpPr>
          <p:cNvPr id="8" name="TextBox 7"/>
          <p:cNvSpPr txBox="1"/>
          <p:nvPr/>
        </p:nvSpPr>
        <p:spPr>
          <a:xfrm>
            <a:off x="6080918" y="152401"/>
            <a:ext cx="2787088" cy="621804"/>
          </a:xfrm>
          <a:prstGeom prst="rect">
            <a:avLst/>
          </a:prstGeom>
          <a:noFill/>
        </p:spPr>
        <p:txBody>
          <a:bodyPr wrap="square" lIns="97630" tIns="48815" rIns="97630" bIns="48815" rtlCol="0">
            <a:spAutoFit/>
          </a:bodyPr>
          <a:lstStyle/>
          <a:p>
            <a:pPr algn="ctr"/>
            <a:r>
              <a:rPr lang="en-US" sz="3400" b="1" dirty="0">
                <a:solidFill>
                  <a:schemeClr val="bg1"/>
                </a:solidFill>
                <a:effectLst>
                  <a:outerShdw blurRad="38100" dist="38100" dir="2700000" algn="tl">
                    <a:srgbClr val="000000">
                      <a:alpha val="43137"/>
                    </a:srgbClr>
                  </a:outerShdw>
                </a:effectLst>
              </a:rPr>
              <a:t>Water</a:t>
            </a:r>
          </a:p>
        </p:txBody>
      </p:sp>
      <p:cxnSp>
        <p:nvCxnSpPr>
          <p:cNvPr id="10" name="Straight Arrow Connector 9"/>
          <p:cNvCxnSpPr/>
          <p:nvPr/>
        </p:nvCxnSpPr>
        <p:spPr>
          <a:xfrm flipH="1">
            <a:off x="4357993" y="2946978"/>
            <a:ext cx="1722927" cy="1091625"/>
          </a:xfrm>
          <a:prstGeom prst="straightConnector1">
            <a:avLst/>
          </a:prstGeom>
          <a:ln w="1111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803845" y="3124200"/>
            <a:ext cx="633430" cy="1066800"/>
          </a:xfrm>
          <a:prstGeom prst="straightConnector1">
            <a:avLst/>
          </a:prstGeom>
          <a:ln w="1111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32006" y="6029981"/>
            <a:ext cx="3813651" cy="560248"/>
          </a:xfrm>
          <a:prstGeom prst="rect">
            <a:avLst/>
          </a:prstGeom>
          <a:noFill/>
        </p:spPr>
        <p:txBody>
          <a:bodyPr wrap="square" lIns="97630" tIns="48815" rIns="97630" bIns="48815" rtlCol="0">
            <a:spAutoFit/>
          </a:bodyPr>
          <a:lstStyle/>
          <a:p>
            <a:pPr algn="ctr"/>
            <a:r>
              <a:rPr lang="en-US" sz="3000" b="1" dirty="0">
                <a:solidFill>
                  <a:schemeClr val="accent3"/>
                </a:solidFill>
              </a:rPr>
              <a:t>Water-Water</a:t>
            </a:r>
          </a:p>
        </p:txBody>
      </p:sp>
      <p:sp>
        <p:nvSpPr>
          <p:cNvPr id="18" name="TextBox 17"/>
          <p:cNvSpPr txBox="1"/>
          <p:nvPr/>
        </p:nvSpPr>
        <p:spPr>
          <a:xfrm>
            <a:off x="1520230" y="6019800"/>
            <a:ext cx="4256643" cy="560248"/>
          </a:xfrm>
          <a:prstGeom prst="rect">
            <a:avLst/>
          </a:prstGeom>
          <a:noFill/>
        </p:spPr>
        <p:txBody>
          <a:bodyPr wrap="square" lIns="97630" tIns="48815" rIns="97630" bIns="48815" rtlCol="0">
            <a:spAutoFit/>
          </a:bodyPr>
          <a:lstStyle/>
          <a:p>
            <a:pPr algn="ctr"/>
            <a:r>
              <a:rPr lang="en-US" sz="3000" b="1" dirty="0">
                <a:solidFill>
                  <a:schemeClr val="accent3"/>
                </a:solidFill>
              </a:rPr>
              <a:t>Glycerol - Water</a:t>
            </a:r>
          </a:p>
        </p:txBody>
      </p:sp>
      <p:sp>
        <p:nvSpPr>
          <p:cNvPr id="12" name="TextBox 11"/>
          <p:cNvSpPr txBox="1"/>
          <p:nvPr/>
        </p:nvSpPr>
        <p:spPr>
          <a:xfrm>
            <a:off x="1013487" y="838201"/>
            <a:ext cx="2026974" cy="1560522"/>
          </a:xfrm>
          <a:prstGeom prst="rect">
            <a:avLst/>
          </a:prstGeom>
          <a:noFill/>
        </p:spPr>
        <p:txBody>
          <a:bodyPr wrap="square" lIns="97630" tIns="48815" rIns="97630" bIns="48815" rtlCol="0">
            <a:spAutoFit/>
          </a:bodyPr>
          <a:lstStyle/>
          <a:p>
            <a:r>
              <a:rPr lang="en-US" b="1" dirty="0" smtClean="0">
                <a:solidFill>
                  <a:schemeClr val="bg1"/>
                </a:solidFill>
              </a:rPr>
              <a:t>Carbon</a:t>
            </a:r>
          </a:p>
          <a:p>
            <a:endParaRPr lang="en-US" b="1" dirty="0" smtClean="0"/>
          </a:p>
          <a:p>
            <a:r>
              <a:rPr lang="en-US" b="1" dirty="0" smtClean="0">
                <a:solidFill>
                  <a:schemeClr val="bg1"/>
                </a:solidFill>
              </a:rPr>
              <a:t>Oxygen</a:t>
            </a:r>
          </a:p>
          <a:p>
            <a:endParaRPr lang="en-US" b="1" dirty="0" smtClean="0"/>
          </a:p>
          <a:p>
            <a:r>
              <a:rPr lang="en-US" b="1" dirty="0" smtClean="0">
                <a:solidFill>
                  <a:schemeClr val="bg1"/>
                </a:solidFill>
              </a:rPr>
              <a:t>Hydrogen</a:t>
            </a:r>
            <a:endParaRPr lang="en-US" b="1" dirty="0">
              <a:solidFill>
                <a:schemeClr val="bg1"/>
              </a:solidFill>
            </a:endParaRPr>
          </a:p>
        </p:txBody>
      </p:sp>
      <p:cxnSp>
        <p:nvCxnSpPr>
          <p:cNvPr id="14" name="Straight Arrow Connector 13"/>
          <p:cNvCxnSpPr/>
          <p:nvPr/>
        </p:nvCxnSpPr>
        <p:spPr>
          <a:xfrm>
            <a:off x="2229671" y="1066800"/>
            <a:ext cx="1874949" cy="2667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29670" y="1600200"/>
            <a:ext cx="1763210" cy="152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33716" y="2057400"/>
            <a:ext cx="962812" cy="76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22728" y="762000"/>
            <a:ext cx="1722927" cy="975747"/>
          </a:xfrm>
          <a:prstGeom prst="rect">
            <a:avLst/>
          </a:prstGeom>
          <a:noFill/>
        </p:spPr>
        <p:txBody>
          <a:bodyPr wrap="square" lIns="97630" tIns="48815" rIns="97630" bIns="48815" rtlCol="0">
            <a:spAutoFit/>
          </a:bodyPr>
          <a:lstStyle/>
          <a:p>
            <a:r>
              <a:rPr lang="en-US" b="1" dirty="0" smtClean="0">
                <a:solidFill>
                  <a:schemeClr val="bg1"/>
                </a:solidFill>
              </a:rPr>
              <a:t>Oxygen</a:t>
            </a:r>
          </a:p>
          <a:p>
            <a:endParaRPr lang="en-US" b="1" dirty="0" smtClean="0"/>
          </a:p>
          <a:p>
            <a:r>
              <a:rPr lang="en-US" b="1" dirty="0" smtClean="0">
                <a:solidFill>
                  <a:schemeClr val="bg1"/>
                </a:solidFill>
              </a:rPr>
              <a:t>Hydrogen</a:t>
            </a:r>
            <a:endParaRPr lang="en-US" dirty="0">
              <a:solidFill>
                <a:schemeClr val="bg1"/>
              </a:solidFill>
            </a:endParaRPr>
          </a:p>
        </p:txBody>
      </p:sp>
      <p:cxnSp>
        <p:nvCxnSpPr>
          <p:cNvPr id="25" name="Straight Arrow Connector 24"/>
          <p:cNvCxnSpPr/>
          <p:nvPr/>
        </p:nvCxnSpPr>
        <p:spPr>
          <a:xfrm flipH="1">
            <a:off x="7803845" y="914400"/>
            <a:ext cx="1418884" cy="0"/>
          </a:xfrm>
          <a:prstGeom prst="straightConnector1">
            <a:avLst/>
          </a:prstGeom>
          <a:ln w="38100">
            <a:solidFill>
              <a:srgbClr val="FFFF66"/>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120560" y="1249873"/>
            <a:ext cx="1102167" cy="19792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70904" y="2880359"/>
            <a:ext cx="2533716" cy="390971"/>
          </a:xfrm>
          <a:prstGeom prst="rect">
            <a:avLst/>
          </a:prstGeom>
          <a:noFill/>
        </p:spPr>
        <p:txBody>
          <a:bodyPr wrap="square" lIns="97630" tIns="48815" rIns="97630" bIns="48815" rtlCol="0">
            <a:spAutoFit/>
          </a:bodyPr>
          <a:lstStyle/>
          <a:p>
            <a:r>
              <a:rPr lang="en-US" b="1" dirty="0" smtClean="0">
                <a:solidFill>
                  <a:schemeClr val="bg1"/>
                </a:solidFill>
              </a:rPr>
              <a:t>Hydrogen</a:t>
            </a:r>
            <a:r>
              <a:rPr lang="en-US" b="1" dirty="0" smtClean="0"/>
              <a:t> </a:t>
            </a:r>
            <a:r>
              <a:rPr lang="en-US" b="1" dirty="0" smtClean="0">
                <a:solidFill>
                  <a:schemeClr val="bg1"/>
                </a:solidFill>
              </a:rPr>
              <a:t>bond</a:t>
            </a:r>
            <a:endParaRPr lang="en-US" b="1" dirty="0">
              <a:solidFill>
                <a:schemeClr val="bg1"/>
              </a:solidFill>
            </a:endParaRPr>
          </a:p>
        </p:txBody>
      </p:sp>
      <p:cxnSp>
        <p:nvCxnSpPr>
          <p:cNvPr id="30" name="Straight Arrow Connector 29"/>
          <p:cNvCxnSpPr/>
          <p:nvPr/>
        </p:nvCxnSpPr>
        <p:spPr>
          <a:xfrm>
            <a:off x="2837762" y="3200400"/>
            <a:ext cx="405395" cy="1295400"/>
          </a:xfrm>
          <a:prstGeom prst="straightConnector1">
            <a:avLst/>
          </a:prstGeom>
          <a:ln w="38100">
            <a:solidFill>
              <a:srgbClr val="FFFF66"/>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526775" y="2984007"/>
            <a:ext cx="2837763" cy="390971"/>
          </a:xfrm>
          <a:prstGeom prst="rect">
            <a:avLst/>
          </a:prstGeom>
          <a:noFill/>
        </p:spPr>
        <p:txBody>
          <a:bodyPr wrap="square" lIns="97630" tIns="48815" rIns="97630" bIns="48815" rtlCol="0">
            <a:spAutoFit/>
          </a:bodyPr>
          <a:lstStyle/>
          <a:p>
            <a:r>
              <a:rPr lang="en-US" b="1" dirty="0" smtClean="0">
                <a:solidFill>
                  <a:schemeClr val="bg1"/>
                </a:solidFill>
              </a:rPr>
              <a:t>Hydrogen</a:t>
            </a:r>
            <a:r>
              <a:rPr lang="en-US" b="1" dirty="0" smtClean="0"/>
              <a:t> </a:t>
            </a:r>
            <a:r>
              <a:rPr lang="en-US" b="1" dirty="0" smtClean="0">
                <a:solidFill>
                  <a:schemeClr val="bg1"/>
                </a:solidFill>
              </a:rPr>
              <a:t>bond</a:t>
            </a:r>
          </a:p>
        </p:txBody>
      </p:sp>
      <p:cxnSp>
        <p:nvCxnSpPr>
          <p:cNvPr id="33" name="Straight Arrow Connector 32"/>
          <p:cNvCxnSpPr/>
          <p:nvPr/>
        </p:nvCxnSpPr>
        <p:spPr>
          <a:xfrm flipH="1">
            <a:off x="10473857" y="3352800"/>
            <a:ext cx="304046" cy="1447800"/>
          </a:xfrm>
          <a:prstGeom prst="straightConnector1">
            <a:avLst/>
          </a:prstGeom>
          <a:ln w="38100">
            <a:solidFill>
              <a:srgbClr val="FFFF66"/>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25" y="6763543"/>
            <a:ext cx="1195546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70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915150"/>
            <a:ext cx="11953248" cy="188906"/>
          </a:xfrm>
          <a:prstGeom prst="rect">
            <a:avLst/>
          </a:prstGeom>
        </p:spPr>
      </p:pic>
      <p:sp>
        <p:nvSpPr>
          <p:cNvPr id="8" name="TextBox 7"/>
          <p:cNvSpPr txBox="1"/>
          <p:nvPr/>
        </p:nvSpPr>
        <p:spPr>
          <a:xfrm>
            <a:off x="4309104" y="224329"/>
            <a:ext cx="7718388" cy="1021913"/>
          </a:xfrm>
          <a:prstGeom prst="rect">
            <a:avLst/>
          </a:prstGeom>
          <a:noFill/>
        </p:spPr>
        <p:txBody>
          <a:bodyPr wrap="square" lIns="97630" tIns="48815" rIns="97630" bIns="48815" rtlCol="0">
            <a:spAutoFit/>
          </a:bodyPr>
          <a:lstStyle/>
          <a:p>
            <a:r>
              <a:rPr lang="en-US" sz="3000" dirty="0" smtClean="0"/>
              <a:t>Lesson Three Student Directions:</a:t>
            </a:r>
          </a:p>
          <a:p>
            <a:r>
              <a:rPr lang="en-US" sz="3000" dirty="0" smtClean="0"/>
              <a:t>Modeling the Effect of Glycerol on Worms in Salt</a:t>
            </a:r>
            <a:endParaRPr lang="en-US" sz="30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352127" y="1356362"/>
            <a:ext cx="11675365" cy="1815882"/>
          </a:xfrm>
          <a:prstGeom prst="rect">
            <a:avLst/>
          </a:prstGeom>
        </p:spPr>
        <p:txBody>
          <a:bodyPr wrap="square">
            <a:spAutoFit/>
          </a:bodyPr>
          <a:lstStyle/>
          <a:p>
            <a:r>
              <a:rPr lang="en-US" sz="1400" b="1" dirty="0" smtClean="0"/>
              <a:t>Materials </a:t>
            </a:r>
            <a:r>
              <a:rPr lang="en-US" sz="1400" b="1" dirty="0"/>
              <a:t>(</a:t>
            </a:r>
            <a:r>
              <a:rPr lang="en-US" sz="1400" b="1" i="1" dirty="0"/>
              <a:t>work in groups of four</a:t>
            </a:r>
            <a:r>
              <a:rPr lang="en-US" sz="1400" b="1" dirty="0" smtClean="0"/>
              <a:t>):</a:t>
            </a:r>
            <a:endParaRPr lang="en-US" sz="1400" dirty="0"/>
          </a:p>
          <a:p>
            <a:r>
              <a:rPr lang="en-US" sz="1400" dirty="0"/>
              <a:t>2 pieces of hydrated 1 inch dialysis tubing, about 10 inches </a:t>
            </a:r>
            <a:r>
              <a:rPr lang="en-US" sz="1400" dirty="0" smtClean="0"/>
              <a:t>long; 4 elastic bands</a:t>
            </a:r>
            <a:endParaRPr lang="en-US" sz="1400" dirty="0"/>
          </a:p>
          <a:p>
            <a:r>
              <a:rPr lang="en-US" sz="1400" dirty="0" smtClean="0"/>
              <a:t>15 </a:t>
            </a:r>
            <a:r>
              <a:rPr lang="en-US" sz="1400" dirty="0"/>
              <a:t>ml </a:t>
            </a:r>
            <a:r>
              <a:rPr lang="en-US" sz="1400" dirty="0" smtClean="0"/>
              <a:t>Low Glycerol Solution: 1.5% </a:t>
            </a:r>
            <a:r>
              <a:rPr lang="en-US" sz="1400" dirty="0"/>
              <a:t>glycerol in 0.05 M NaCl</a:t>
            </a:r>
          </a:p>
          <a:p>
            <a:r>
              <a:rPr lang="en-US" sz="1400" dirty="0" smtClean="0"/>
              <a:t>15 </a:t>
            </a:r>
            <a:r>
              <a:rPr lang="en-US" sz="1400" dirty="0"/>
              <a:t>ml </a:t>
            </a:r>
            <a:r>
              <a:rPr lang="en-US" sz="1400" dirty="0" smtClean="0"/>
              <a:t>High Glycerol Solution: 50% </a:t>
            </a:r>
            <a:r>
              <a:rPr lang="en-US" sz="1400" dirty="0"/>
              <a:t>glycerol in 0.05 M NaCl</a:t>
            </a:r>
          </a:p>
          <a:p>
            <a:r>
              <a:rPr lang="en-US" sz="1400" dirty="0"/>
              <a:t>2 </a:t>
            </a:r>
            <a:r>
              <a:rPr lang="en-US" sz="1400" dirty="0" smtClean="0"/>
              <a:t>large weighing trays</a:t>
            </a:r>
          </a:p>
          <a:p>
            <a:r>
              <a:rPr lang="en-US" sz="1400" dirty="0" smtClean="0"/>
              <a:t>Crystalline Salt</a:t>
            </a:r>
          </a:p>
          <a:p>
            <a:endParaRPr lang="en-US" sz="1400" dirty="0"/>
          </a:p>
          <a:p>
            <a:r>
              <a:rPr lang="en-US" sz="1400" b="1" dirty="0" smtClean="0"/>
              <a:t>Procedures:</a:t>
            </a:r>
          </a:p>
        </p:txBody>
      </p:sp>
      <p:grpSp>
        <p:nvGrpSpPr>
          <p:cNvPr id="29" name="Group 28"/>
          <p:cNvGrpSpPr/>
          <p:nvPr/>
        </p:nvGrpSpPr>
        <p:grpSpPr>
          <a:xfrm>
            <a:off x="534750" y="991871"/>
            <a:ext cx="11148352" cy="5490349"/>
            <a:chOff x="0" y="637401"/>
            <a:chExt cx="8382000" cy="5490349"/>
          </a:xfrm>
        </p:grpSpPr>
        <p:sp>
          <p:nvSpPr>
            <p:cNvPr id="30" name="Text Box 118"/>
            <p:cNvSpPr txBox="1">
              <a:spLocks noChangeArrowheads="1"/>
            </p:cNvSpPr>
            <p:nvPr/>
          </p:nvSpPr>
          <p:spPr bwMode="auto">
            <a:xfrm>
              <a:off x="457200" y="2954855"/>
              <a:ext cx="1371600" cy="6318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a:effectLst/>
                  <a:latin typeface="Times New Roman"/>
                  <a:ea typeface="Times New Roman"/>
                  <a:cs typeface="Times New Roman"/>
                </a:rPr>
                <a:t>Step 1.</a:t>
              </a:r>
              <a:r>
                <a:rPr lang="en-US" sz="1100" dirty="0">
                  <a:effectLst/>
                  <a:latin typeface="Times New Roman"/>
                  <a:ea typeface="Times New Roman"/>
                  <a:cs typeface="Times New Roman"/>
                </a:rPr>
                <a:t> </a:t>
              </a:r>
              <a:r>
                <a:rPr lang="en-US" sz="1100" dirty="0" smtClean="0"/>
                <a:t>Seal one end of each dialysis tube with a rubber band.</a:t>
              </a:r>
            </a:p>
            <a:p>
              <a:pPr marL="0" marR="0" algn="just">
                <a:spcBef>
                  <a:spcPts val="0"/>
                </a:spcBef>
                <a:spcAft>
                  <a:spcPts val="0"/>
                </a:spcAft>
              </a:pPr>
              <a:endParaRPr lang="en-US" sz="1200" dirty="0">
                <a:effectLst/>
                <a:latin typeface="Calibri"/>
                <a:ea typeface="Times New Roman"/>
                <a:cs typeface="Times New Roman"/>
              </a:endParaRPr>
            </a:p>
            <a:p>
              <a:pPr marL="0" marR="0">
                <a:spcBef>
                  <a:spcPts val="0"/>
                </a:spcBef>
                <a:spcAft>
                  <a:spcPts val="0"/>
                </a:spcAft>
              </a:pPr>
              <a:r>
                <a:rPr lang="en-US" sz="1200" dirty="0">
                  <a:effectLst/>
                  <a:latin typeface="Calibri"/>
                  <a:ea typeface="Times New Roman"/>
                  <a:cs typeface="Times New Roman"/>
                </a:rPr>
                <a:t> </a:t>
              </a:r>
            </a:p>
          </p:txBody>
        </p:sp>
        <p:sp>
          <p:nvSpPr>
            <p:cNvPr id="31" name="Text Box 121"/>
            <p:cNvSpPr txBox="1">
              <a:spLocks noChangeArrowheads="1"/>
            </p:cNvSpPr>
            <p:nvPr/>
          </p:nvSpPr>
          <p:spPr bwMode="auto">
            <a:xfrm>
              <a:off x="2119820" y="2590800"/>
              <a:ext cx="1524000" cy="990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smtClean="0"/>
                <a:t>Step 2:</a:t>
              </a:r>
              <a:r>
                <a:rPr lang="en-US" sz="1100" dirty="0" smtClean="0"/>
                <a:t> Pour Low Glycerol Solution into one dialysis tube and High Glycerol Solution into the other. </a:t>
              </a:r>
            </a:p>
            <a:p>
              <a:pPr marL="0" marR="0">
                <a:spcBef>
                  <a:spcPts val="0"/>
                </a:spcBef>
                <a:spcAft>
                  <a:spcPts val="0"/>
                </a:spcAft>
              </a:pPr>
              <a:r>
                <a:rPr lang="en-US" sz="1200" dirty="0">
                  <a:effectLst/>
                  <a:latin typeface="Calibri"/>
                  <a:ea typeface="Times New Roman"/>
                  <a:cs typeface="Times New Roman"/>
                </a:rPr>
                <a:t> </a:t>
              </a:r>
            </a:p>
          </p:txBody>
        </p:sp>
        <p:sp>
          <p:nvSpPr>
            <p:cNvPr id="32" name="Text Box 122"/>
            <p:cNvSpPr txBox="1">
              <a:spLocks noChangeArrowheads="1"/>
            </p:cNvSpPr>
            <p:nvPr/>
          </p:nvSpPr>
          <p:spPr bwMode="auto">
            <a:xfrm>
              <a:off x="5715000" y="2057401"/>
              <a:ext cx="2590800" cy="6857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smtClean="0"/>
                <a:t>Step 5:</a:t>
              </a:r>
              <a:r>
                <a:rPr lang="en-US" sz="1100" dirty="0" smtClean="0"/>
                <a:t> Place each tube on a bed of </a:t>
              </a:r>
              <a:r>
                <a:rPr lang="en-US" sz="1100" dirty="0" err="1" smtClean="0"/>
                <a:t>NaCl</a:t>
              </a:r>
              <a:r>
                <a:rPr lang="en-US" sz="1100" dirty="0" smtClean="0"/>
                <a:t> (salt) in a flat tray and cover with additional salt. Label each tray with the name of the solution.</a:t>
              </a:r>
            </a:p>
            <a:p>
              <a:pPr marL="0" marR="0">
                <a:spcBef>
                  <a:spcPts val="0"/>
                </a:spcBef>
                <a:spcAft>
                  <a:spcPts val="0"/>
                </a:spcAft>
              </a:pPr>
              <a:r>
                <a:rPr lang="en-US" sz="1200" dirty="0">
                  <a:effectLst/>
                  <a:latin typeface="Calibri"/>
                  <a:ea typeface="Times New Roman"/>
                  <a:cs typeface="Times New Roman"/>
                </a:rPr>
                <a:t> </a:t>
              </a:r>
            </a:p>
          </p:txBody>
        </p:sp>
        <p:sp>
          <p:nvSpPr>
            <p:cNvPr id="33" name="Text Box 123"/>
            <p:cNvSpPr txBox="1">
              <a:spLocks noChangeArrowheads="1"/>
            </p:cNvSpPr>
            <p:nvPr/>
          </p:nvSpPr>
          <p:spPr bwMode="auto">
            <a:xfrm>
              <a:off x="5830463" y="4807585"/>
              <a:ext cx="24384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smtClean="0"/>
                <a:t>Step 6:</a:t>
              </a:r>
              <a:r>
                <a:rPr lang="en-US" sz="1100" dirty="0" smtClean="0"/>
                <a:t> Let dialysis tubes sit in salt for 30-60 minutes or overnight. </a:t>
              </a:r>
            </a:p>
            <a:p>
              <a:pPr marL="0" marR="0">
                <a:spcBef>
                  <a:spcPts val="0"/>
                </a:spcBef>
                <a:spcAft>
                  <a:spcPts val="0"/>
                </a:spcAft>
              </a:pPr>
              <a:r>
                <a:rPr lang="en-US" sz="1200" dirty="0">
                  <a:effectLst/>
                  <a:latin typeface="Calibri"/>
                  <a:ea typeface="Times New Roman"/>
                  <a:cs typeface="Times New Roman"/>
                </a:rPr>
                <a:t> </a:t>
              </a:r>
            </a:p>
          </p:txBody>
        </p:sp>
        <p:sp>
          <p:nvSpPr>
            <p:cNvPr id="34" name="Freeform 33"/>
            <p:cNvSpPr>
              <a:spLocks/>
            </p:cNvSpPr>
            <p:nvPr/>
          </p:nvSpPr>
          <p:spPr bwMode="auto">
            <a:xfrm>
              <a:off x="531495" y="3757930"/>
              <a:ext cx="508635" cy="2369820"/>
            </a:xfrm>
            <a:custGeom>
              <a:avLst/>
              <a:gdLst>
                <a:gd name="T0" fmla="*/ 583 w 801"/>
                <a:gd name="T1" fmla="*/ 70 h 3732"/>
                <a:gd name="T2" fmla="*/ 388 w 801"/>
                <a:gd name="T3" fmla="*/ 10 h 3732"/>
                <a:gd name="T4" fmla="*/ 238 w 801"/>
                <a:gd name="T5" fmla="*/ 25 h 3732"/>
                <a:gd name="T6" fmla="*/ 208 w 801"/>
                <a:gd name="T7" fmla="*/ 115 h 3732"/>
                <a:gd name="T8" fmla="*/ 223 w 801"/>
                <a:gd name="T9" fmla="*/ 220 h 3732"/>
                <a:gd name="T10" fmla="*/ 313 w 801"/>
                <a:gd name="T11" fmla="*/ 250 h 3732"/>
                <a:gd name="T12" fmla="*/ 358 w 801"/>
                <a:gd name="T13" fmla="*/ 280 h 3732"/>
                <a:gd name="T14" fmla="*/ 403 w 801"/>
                <a:gd name="T15" fmla="*/ 295 h 3732"/>
                <a:gd name="T16" fmla="*/ 703 w 801"/>
                <a:gd name="T17" fmla="*/ 280 h 3732"/>
                <a:gd name="T18" fmla="*/ 733 w 801"/>
                <a:gd name="T19" fmla="*/ 235 h 3732"/>
                <a:gd name="T20" fmla="*/ 643 w 801"/>
                <a:gd name="T21" fmla="*/ 70 h 3732"/>
                <a:gd name="T22" fmla="*/ 658 w 801"/>
                <a:gd name="T23" fmla="*/ 115 h 3732"/>
                <a:gd name="T24" fmla="*/ 718 w 801"/>
                <a:gd name="T25" fmla="*/ 205 h 3732"/>
                <a:gd name="T26" fmla="*/ 733 w 801"/>
                <a:gd name="T27" fmla="*/ 1810 h 3732"/>
                <a:gd name="T28" fmla="*/ 703 w 801"/>
                <a:gd name="T29" fmla="*/ 2485 h 3732"/>
                <a:gd name="T30" fmla="*/ 643 w 801"/>
                <a:gd name="T31" fmla="*/ 2575 h 3732"/>
                <a:gd name="T32" fmla="*/ 598 w 801"/>
                <a:gd name="T33" fmla="*/ 2710 h 3732"/>
                <a:gd name="T34" fmla="*/ 523 w 801"/>
                <a:gd name="T35" fmla="*/ 2950 h 3732"/>
                <a:gd name="T36" fmla="*/ 538 w 801"/>
                <a:gd name="T37" fmla="*/ 3130 h 3732"/>
                <a:gd name="T38" fmla="*/ 568 w 801"/>
                <a:gd name="T39" fmla="*/ 3085 h 3732"/>
                <a:gd name="T40" fmla="*/ 463 w 801"/>
                <a:gd name="T41" fmla="*/ 2980 h 3732"/>
                <a:gd name="T42" fmla="*/ 448 w 801"/>
                <a:gd name="T43" fmla="*/ 3025 h 3732"/>
                <a:gd name="T44" fmla="*/ 628 w 801"/>
                <a:gd name="T45" fmla="*/ 3100 h 3732"/>
                <a:gd name="T46" fmla="*/ 538 w 801"/>
                <a:gd name="T47" fmla="*/ 2950 h 3732"/>
                <a:gd name="T48" fmla="*/ 448 w 801"/>
                <a:gd name="T49" fmla="*/ 2980 h 3732"/>
                <a:gd name="T50" fmla="*/ 403 w 801"/>
                <a:gd name="T51" fmla="*/ 2995 h 3732"/>
                <a:gd name="T52" fmla="*/ 313 w 801"/>
                <a:gd name="T53" fmla="*/ 3535 h 3732"/>
                <a:gd name="T54" fmla="*/ 328 w 801"/>
                <a:gd name="T55" fmla="*/ 3670 h 3732"/>
                <a:gd name="T56" fmla="*/ 358 w 801"/>
                <a:gd name="T57" fmla="*/ 3715 h 3732"/>
                <a:gd name="T58" fmla="*/ 433 w 801"/>
                <a:gd name="T59" fmla="*/ 3700 h 3732"/>
                <a:gd name="T60" fmla="*/ 448 w 801"/>
                <a:gd name="T61" fmla="*/ 3595 h 3732"/>
                <a:gd name="T62" fmla="*/ 508 w 801"/>
                <a:gd name="T63" fmla="*/ 3610 h 3732"/>
                <a:gd name="T64" fmla="*/ 598 w 801"/>
                <a:gd name="T65" fmla="*/ 3640 h 3732"/>
                <a:gd name="T66" fmla="*/ 613 w 801"/>
                <a:gd name="T67" fmla="*/ 3685 h 3732"/>
                <a:gd name="T68" fmla="*/ 658 w 801"/>
                <a:gd name="T69" fmla="*/ 3715 h 3732"/>
                <a:gd name="T70" fmla="*/ 643 w 801"/>
                <a:gd name="T71" fmla="*/ 3580 h 3732"/>
                <a:gd name="T72" fmla="*/ 553 w 801"/>
                <a:gd name="T73" fmla="*/ 3190 h 3732"/>
                <a:gd name="T74" fmla="*/ 448 w 801"/>
                <a:gd name="T75" fmla="*/ 3085 h 3732"/>
                <a:gd name="T76" fmla="*/ 403 w 801"/>
                <a:gd name="T77" fmla="*/ 3055 h 3732"/>
                <a:gd name="T78" fmla="*/ 328 w 801"/>
                <a:gd name="T79" fmla="*/ 2830 h 3732"/>
                <a:gd name="T80" fmla="*/ 283 w 801"/>
                <a:gd name="T81" fmla="*/ 2785 h 3732"/>
                <a:gd name="T82" fmla="*/ 268 w 801"/>
                <a:gd name="T83" fmla="*/ 2740 h 3732"/>
                <a:gd name="T84" fmla="*/ 238 w 801"/>
                <a:gd name="T85" fmla="*/ 2695 h 3732"/>
                <a:gd name="T86" fmla="*/ 208 w 801"/>
                <a:gd name="T87" fmla="*/ 2605 h 3732"/>
                <a:gd name="T88" fmla="*/ 163 w 801"/>
                <a:gd name="T89" fmla="*/ 2170 h 3732"/>
                <a:gd name="T90" fmla="*/ 118 w 801"/>
                <a:gd name="T91" fmla="*/ 1630 h 3732"/>
                <a:gd name="T92" fmla="*/ 208 w 801"/>
                <a:gd name="T93" fmla="*/ 310 h 3732"/>
                <a:gd name="T94" fmla="*/ 193 w 801"/>
                <a:gd name="T95" fmla="*/ 265 h 3732"/>
                <a:gd name="T96" fmla="*/ 178 w 801"/>
                <a:gd name="T97" fmla="*/ 175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1" h="3732">
                  <a:moveTo>
                    <a:pt x="583" y="70"/>
                  </a:moveTo>
                  <a:cubicBezTo>
                    <a:pt x="518" y="48"/>
                    <a:pt x="453" y="32"/>
                    <a:pt x="388" y="10"/>
                  </a:cubicBezTo>
                  <a:cubicBezTo>
                    <a:pt x="338" y="15"/>
                    <a:pt x="281" y="0"/>
                    <a:pt x="238" y="25"/>
                  </a:cubicBezTo>
                  <a:cubicBezTo>
                    <a:pt x="211" y="41"/>
                    <a:pt x="208" y="115"/>
                    <a:pt x="208" y="115"/>
                  </a:cubicBezTo>
                  <a:cubicBezTo>
                    <a:pt x="213" y="150"/>
                    <a:pt x="201" y="192"/>
                    <a:pt x="223" y="220"/>
                  </a:cubicBezTo>
                  <a:cubicBezTo>
                    <a:pt x="242" y="245"/>
                    <a:pt x="283" y="240"/>
                    <a:pt x="313" y="250"/>
                  </a:cubicBezTo>
                  <a:cubicBezTo>
                    <a:pt x="330" y="256"/>
                    <a:pt x="342" y="272"/>
                    <a:pt x="358" y="280"/>
                  </a:cubicBezTo>
                  <a:cubicBezTo>
                    <a:pt x="372" y="287"/>
                    <a:pt x="388" y="290"/>
                    <a:pt x="403" y="295"/>
                  </a:cubicBezTo>
                  <a:cubicBezTo>
                    <a:pt x="503" y="290"/>
                    <a:pt x="604" y="298"/>
                    <a:pt x="703" y="280"/>
                  </a:cubicBezTo>
                  <a:cubicBezTo>
                    <a:pt x="721" y="277"/>
                    <a:pt x="733" y="253"/>
                    <a:pt x="733" y="235"/>
                  </a:cubicBezTo>
                  <a:cubicBezTo>
                    <a:pt x="733" y="162"/>
                    <a:pt x="697" y="106"/>
                    <a:pt x="643" y="70"/>
                  </a:cubicBezTo>
                  <a:cubicBezTo>
                    <a:pt x="648" y="85"/>
                    <a:pt x="650" y="101"/>
                    <a:pt x="658" y="115"/>
                  </a:cubicBezTo>
                  <a:cubicBezTo>
                    <a:pt x="676" y="147"/>
                    <a:pt x="718" y="205"/>
                    <a:pt x="718" y="205"/>
                  </a:cubicBezTo>
                  <a:cubicBezTo>
                    <a:pt x="801" y="701"/>
                    <a:pt x="741" y="1401"/>
                    <a:pt x="733" y="1810"/>
                  </a:cubicBezTo>
                  <a:cubicBezTo>
                    <a:pt x="728" y="2035"/>
                    <a:pt x="734" y="2262"/>
                    <a:pt x="703" y="2485"/>
                  </a:cubicBezTo>
                  <a:cubicBezTo>
                    <a:pt x="698" y="2521"/>
                    <a:pt x="654" y="2541"/>
                    <a:pt x="643" y="2575"/>
                  </a:cubicBezTo>
                  <a:cubicBezTo>
                    <a:pt x="628" y="2620"/>
                    <a:pt x="598" y="2710"/>
                    <a:pt x="598" y="2710"/>
                  </a:cubicBezTo>
                  <a:cubicBezTo>
                    <a:pt x="587" y="2826"/>
                    <a:pt x="612" y="2890"/>
                    <a:pt x="523" y="2950"/>
                  </a:cubicBezTo>
                  <a:cubicBezTo>
                    <a:pt x="487" y="3057"/>
                    <a:pt x="476" y="3038"/>
                    <a:pt x="538" y="3130"/>
                  </a:cubicBezTo>
                  <a:cubicBezTo>
                    <a:pt x="548" y="3115"/>
                    <a:pt x="565" y="3103"/>
                    <a:pt x="568" y="3085"/>
                  </a:cubicBezTo>
                  <a:cubicBezTo>
                    <a:pt x="578" y="3014"/>
                    <a:pt x="513" y="2997"/>
                    <a:pt x="463" y="2980"/>
                  </a:cubicBezTo>
                  <a:cubicBezTo>
                    <a:pt x="458" y="2995"/>
                    <a:pt x="448" y="3009"/>
                    <a:pt x="448" y="3025"/>
                  </a:cubicBezTo>
                  <a:cubicBezTo>
                    <a:pt x="448" y="3172"/>
                    <a:pt x="476" y="3114"/>
                    <a:pt x="628" y="3100"/>
                  </a:cubicBezTo>
                  <a:cubicBezTo>
                    <a:pt x="607" y="3037"/>
                    <a:pt x="585" y="2997"/>
                    <a:pt x="538" y="2950"/>
                  </a:cubicBezTo>
                  <a:cubicBezTo>
                    <a:pt x="508" y="2960"/>
                    <a:pt x="478" y="2970"/>
                    <a:pt x="448" y="2980"/>
                  </a:cubicBezTo>
                  <a:cubicBezTo>
                    <a:pt x="433" y="2985"/>
                    <a:pt x="403" y="2995"/>
                    <a:pt x="403" y="2995"/>
                  </a:cubicBezTo>
                  <a:cubicBezTo>
                    <a:pt x="292" y="3162"/>
                    <a:pt x="488" y="3418"/>
                    <a:pt x="313" y="3535"/>
                  </a:cubicBezTo>
                  <a:cubicBezTo>
                    <a:pt x="318" y="3580"/>
                    <a:pt x="317" y="3626"/>
                    <a:pt x="328" y="3670"/>
                  </a:cubicBezTo>
                  <a:cubicBezTo>
                    <a:pt x="332" y="3687"/>
                    <a:pt x="341" y="3710"/>
                    <a:pt x="358" y="3715"/>
                  </a:cubicBezTo>
                  <a:cubicBezTo>
                    <a:pt x="383" y="3722"/>
                    <a:pt x="408" y="3705"/>
                    <a:pt x="433" y="3700"/>
                  </a:cubicBezTo>
                  <a:cubicBezTo>
                    <a:pt x="438" y="3665"/>
                    <a:pt x="425" y="3622"/>
                    <a:pt x="448" y="3595"/>
                  </a:cubicBezTo>
                  <a:cubicBezTo>
                    <a:pt x="461" y="3579"/>
                    <a:pt x="488" y="3604"/>
                    <a:pt x="508" y="3610"/>
                  </a:cubicBezTo>
                  <a:cubicBezTo>
                    <a:pt x="538" y="3619"/>
                    <a:pt x="598" y="3640"/>
                    <a:pt x="598" y="3640"/>
                  </a:cubicBezTo>
                  <a:cubicBezTo>
                    <a:pt x="603" y="3655"/>
                    <a:pt x="603" y="3673"/>
                    <a:pt x="613" y="3685"/>
                  </a:cubicBezTo>
                  <a:cubicBezTo>
                    <a:pt x="624" y="3699"/>
                    <a:pt x="653" y="3732"/>
                    <a:pt x="658" y="3715"/>
                  </a:cubicBezTo>
                  <a:cubicBezTo>
                    <a:pt x="670" y="3671"/>
                    <a:pt x="648" y="3625"/>
                    <a:pt x="643" y="3580"/>
                  </a:cubicBezTo>
                  <a:cubicBezTo>
                    <a:pt x="630" y="3452"/>
                    <a:pt x="672" y="3270"/>
                    <a:pt x="553" y="3190"/>
                  </a:cubicBezTo>
                  <a:cubicBezTo>
                    <a:pt x="527" y="3111"/>
                    <a:pt x="551" y="3154"/>
                    <a:pt x="448" y="3085"/>
                  </a:cubicBezTo>
                  <a:cubicBezTo>
                    <a:pt x="433" y="3075"/>
                    <a:pt x="403" y="3055"/>
                    <a:pt x="403" y="3055"/>
                  </a:cubicBezTo>
                  <a:cubicBezTo>
                    <a:pt x="378" y="2980"/>
                    <a:pt x="353" y="2905"/>
                    <a:pt x="328" y="2830"/>
                  </a:cubicBezTo>
                  <a:cubicBezTo>
                    <a:pt x="321" y="2810"/>
                    <a:pt x="298" y="2800"/>
                    <a:pt x="283" y="2785"/>
                  </a:cubicBezTo>
                  <a:cubicBezTo>
                    <a:pt x="278" y="2770"/>
                    <a:pt x="275" y="2754"/>
                    <a:pt x="268" y="2740"/>
                  </a:cubicBezTo>
                  <a:cubicBezTo>
                    <a:pt x="260" y="2724"/>
                    <a:pt x="245" y="2711"/>
                    <a:pt x="238" y="2695"/>
                  </a:cubicBezTo>
                  <a:cubicBezTo>
                    <a:pt x="225" y="2666"/>
                    <a:pt x="208" y="2605"/>
                    <a:pt x="208" y="2605"/>
                  </a:cubicBezTo>
                  <a:cubicBezTo>
                    <a:pt x="201" y="2470"/>
                    <a:pt x="208" y="2304"/>
                    <a:pt x="163" y="2170"/>
                  </a:cubicBezTo>
                  <a:cubicBezTo>
                    <a:pt x="152" y="1885"/>
                    <a:pt x="148" y="1843"/>
                    <a:pt x="118" y="1630"/>
                  </a:cubicBezTo>
                  <a:cubicBezTo>
                    <a:pt x="118" y="1628"/>
                    <a:pt x="0" y="622"/>
                    <a:pt x="208" y="310"/>
                  </a:cubicBezTo>
                  <a:cubicBezTo>
                    <a:pt x="203" y="295"/>
                    <a:pt x="193" y="281"/>
                    <a:pt x="193" y="265"/>
                  </a:cubicBezTo>
                  <a:cubicBezTo>
                    <a:pt x="193" y="242"/>
                    <a:pt x="235" y="175"/>
                    <a:pt x="178"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5" name="Freeform 34"/>
            <p:cNvSpPr>
              <a:spLocks/>
            </p:cNvSpPr>
            <p:nvPr/>
          </p:nvSpPr>
          <p:spPr bwMode="auto">
            <a:xfrm>
              <a:off x="1150620" y="3757930"/>
              <a:ext cx="508635" cy="2369820"/>
            </a:xfrm>
            <a:custGeom>
              <a:avLst/>
              <a:gdLst>
                <a:gd name="T0" fmla="*/ 583 w 801"/>
                <a:gd name="T1" fmla="*/ 70 h 3732"/>
                <a:gd name="T2" fmla="*/ 388 w 801"/>
                <a:gd name="T3" fmla="*/ 10 h 3732"/>
                <a:gd name="T4" fmla="*/ 238 w 801"/>
                <a:gd name="T5" fmla="*/ 25 h 3732"/>
                <a:gd name="T6" fmla="*/ 208 w 801"/>
                <a:gd name="T7" fmla="*/ 115 h 3732"/>
                <a:gd name="T8" fmla="*/ 223 w 801"/>
                <a:gd name="T9" fmla="*/ 220 h 3732"/>
                <a:gd name="T10" fmla="*/ 313 w 801"/>
                <a:gd name="T11" fmla="*/ 250 h 3732"/>
                <a:gd name="T12" fmla="*/ 358 w 801"/>
                <a:gd name="T13" fmla="*/ 280 h 3732"/>
                <a:gd name="T14" fmla="*/ 403 w 801"/>
                <a:gd name="T15" fmla="*/ 295 h 3732"/>
                <a:gd name="T16" fmla="*/ 703 w 801"/>
                <a:gd name="T17" fmla="*/ 280 h 3732"/>
                <a:gd name="T18" fmla="*/ 733 w 801"/>
                <a:gd name="T19" fmla="*/ 235 h 3732"/>
                <a:gd name="T20" fmla="*/ 643 w 801"/>
                <a:gd name="T21" fmla="*/ 70 h 3732"/>
                <a:gd name="T22" fmla="*/ 658 w 801"/>
                <a:gd name="T23" fmla="*/ 115 h 3732"/>
                <a:gd name="T24" fmla="*/ 718 w 801"/>
                <a:gd name="T25" fmla="*/ 205 h 3732"/>
                <a:gd name="T26" fmla="*/ 733 w 801"/>
                <a:gd name="T27" fmla="*/ 1810 h 3732"/>
                <a:gd name="T28" fmla="*/ 703 w 801"/>
                <a:gd name="T29" fmla="*/ 2485 h 3732"/>
                <a:gd name="T30" fmla="*/ 643 w 801"/>
                <a:gd name="T31" fmla="*/ 2575 h 3732"/>
                <a:gd name="T32" fmla="*/ 598 w 801"/>
                <a:gd name="T33" fmla="*/ 2710 h 3732"/>
                <a:gd name="T34" fmla="*/ 523 w 801"/>
                <a:gd name="T35" fmla="*/ 2950 h 3732"/>
                <a:gd name="T36" fmla="*/ 538 w 801"/>
                <a:gd name="T37" fmla="*/ 3130 h 3732"/>
                <a:gd name="T38" fmla="*/ 568 w 801"/>
                <a:gd name="T39" fmla="*/ 3085 h 3732"/>
                <a:gd name="T40" fmla="*/ 463 w 801"/>
                <a:gd name="T41" fmla="*/ 2980 h 3732"/>
                <a:gd name="T42" fmla="*/ 448 w 801"/>
                <a:gd name="T43" fmla="*/ 3025 h 3732"/>
                <a:gd name="T44" fmla="*/ 628 w 801"/>
                <a:gd name="T45" fmla="*/ 3100 h 3732"/>
                <a:gd name="T46" fmla="*/ 538 w 801"/>
                <a:gd name="T47" fmla="*/ 2950 h 3732"/>
                <a:gd name="T48" fmla="*/ 448 w 801"/>
                <a:gd name="T49" fmla="*/ 2980 h 3732"/>
                <a:gd name="T50" fmla="*/ 403 w 801"/>
                <a:gd name="T51" fmla="*/ 2995 h 3732"/>
                <a:gd name="T52" fmla="*/ 313 w 801"/>
                <a:gd name="T53" fmla="*/ 3535 h 3732"/>
                <a:gd name="T54" fmla="*/ 328 w 801"/>
                <a:gd name="T55" fmla="*/ 3670 h 3732"/>
                <a:gd name="T56" fmla="*/ 358 w 801"/>
                <a:gd name="T57" fmla="*/ 3715 h 3732"/>
                <a:gd name="T58" fmla="*/ 433 w 801"/>
                <a:gd name="T59" fmla="*/ 3700 h 3732"/>
                <a:gd name="T60" fmla="*/ 448 w 801"/>
                <a:gd name="T61" fmla="*/ 3595 h 3732"/>
                <a:gd name="T62" fmla="*/ 508 w 801"/>
                <a:gd name="T63" fmla="*/ 3610 h 3732"/>
                <a:gd name="T64" fmla="*/ 598 w 801"/>
                <a:gd name="T65" fmla="*/ 3640 h 3732"/>
                <a:gd name="T66" fmla="*/ 613 w 801"/>
                <a:gd name="T67" fmla="*/ 3685 h 3732"/>
                <a:gd name="T68" fmla="*/ 658 w 801"/>
                <a:gd name="T69" fmla="*/ 3715 h 3732"/>
                <a:gd name="T70" fmla="*/ 643 w 801"/>
                <a:gd name="T71" fmla="*/ 3580 h 3732"/>
                <a:gd name="T72" fmla="*/ 553 w 801"/>
                <a:gd name="T73" fmla="*/ 3190 h 3732"/>
                <a:gd name="T74" fmla="*/ 448 w 801"/>
                <a:gd name="T75" fmla="*/ 3085 h 3732"/>
                <a:gd name="T76" fmla="*/ 403 w 801"/>
                <a:gd name="T77" fmla="*/ 3055 h 3732"/>
                <a:gd name="T78" fmla="*/ 328 w 801"/>
                <a:gd name="T79" fmla="*/ 2830 h 3732"/>
                <a:gd name="T80" fmla="*/ 283 w 801"/>
                <a:gd name="T81" fmla="*/ 2785 h 3732"/>
                <a:gd name="T82" fmla="*/ 268 w 801"/>
                <a:gd name="T83" fmla="*/ 2740 h 3732"/>
                <a:gd name="T84" fmla="*/ 238 w 801"/>
                <a:gd name="T85" fmla="*/ 2695 h 3732"/>
                <a:gd name="T86" fmla="*/ 208 w 801"/>
                <a:gd name="T87" fmla="*/ 2605 h 3732"/>
                <a:gd name="T88" fmla="*/ 163 w 801"/>
                <a:gd name="T89" fmla="*/ 2170 h 3732"/>
                <a:gd name="T90" fmla="*/ 118 w 801"/>
                <a:gd name="T91" fmla="*/ 1630 h 3732"/>
                <a:gd name="T92" fmla="*/ 208 w 801"/>
                <a:gd name="T93" fmla="*/ 310 h 3732"/>
                <a:gd name="T94" fmla="*/ 193 w 801"/>
                <a:gd name="T95" fmla="*/ 265 h 3732"/>
                <a:gd name="T96" fmla="*/ 178 w 801"/>
                <a:gd name="T97" fmla="*/ 175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1" h="3732">
                  <a:moveTo>
                    <a:pt x="583" y="70"/>
                  </a:moveTo>
                  <a:cubicBezTo>
                    <a:pt x="518" y="48"/>
                    <a:pt x="453" y="32"/>
                    <a:pt x="388" y="10"/>
                  </a:cubicBezTo>
                  <a:cubicBezTo>
                    <a:pt x="338" y="15"/>
                    <a:pt x="281" y="0"/>
                    <a:pt x="238" y="25"/>
                  </a:cubicBezTo>
                  <a:cubicBezTo>
                    <a:pt x="211" y="41"/>
                    <a:pt x="208" y="115"/>
                    <a:pt x="208" y="115"/>
                  </a:cubicBezTo>
                  <a:cubicBezTo>
                    <a:pt x="213" y="150"/>
                    <a:pt x="201" y="192"/>
                    <a:pt x="223" y="220"/>
                  </a:cubicBezTo>
                  <a:cubicBezTo>
                    <a:pt x="242" y="245"/>
                    <a:pt x="283" y="240"/>
                    <a:pt x="313" y="250"/>
                  </a:cubicBezTo>
                  <a:cubicBezTo>
                    <a:pt x="330" y="256"/>
                    <a:pt x="342" y="272"/>
                    <a:pt x="358" y="280"/>
                  </a:cubicBezTo>
                  <a:cubicBezTo>
                    <a:pt x="372" y="287"/>
                    <a:pt x="388" y="290"/>
                    <a:pt x="403" y="295"/>
                  </a:cubicBezTo>
                  <a:cubicBezTo>
                    <a:pt x="503" y="290"/>
                    <a:pt x="604" y="298"/>
                    <a:pt x="703" y="280"/>
                  </a:cubicBezTo>
                  <a:cubicBezTo>
                    <a:pt x="721" y="277"/>
                    <a:pt x="733" y="253"/>
                    <a:pt x="733" y="235"/>
                  </a:cubicBezTo>
                  <a:cubicBezTo>
                    <a:pt x="733" y="162"/>
                    <a:pt x="697" y="106"/>
                    <a:pt x="643" y="70"/>
                  </a:cubicBezTo>
                  <a:cubicBezTo>
                    <a:pt x="648" y="85"/>
                    <a:pt x="650" y="101"/>
                    <a:pt x="658" y="115"/>
                  </a:cubicBezTo>
                  <a:cubicBezTo>
                    <a:pt x="676" y="147"/>
                    <a:pt x="718" y="205"/>
                    <a:pt x="718" y="205"/>
                  </a:cubicBezTo>
                  <a:cubicBezTo>
                    <a:pt x="801" y="701"/>
                    <a:pt x="741" y="1401"/>
                    <a:pt x="733" y="1810"/>
                  </a:cubicBezTo>
                  <a:cubicBezTo>
                    <a:pt x="728" y="2035"/>
                    <a:pt x="734" y="2262"/>
                    <a:pt x="703" y="2485"/>
                  </a:cubicBezTo>
                  <a:cubicBezTo>
                    <a:pt x="698" y="2521"/>
                    <a:pt x="654" y="2541"/>
                    <a:pt x="643" y="2575"/>
                  </a:cubicBezTo>
                  <a:cubicBezTo>
                    <a:pt x="628" y="2620"/>
                    <a:pt x="598" y="2710"/>
                    <a:pt x="598" y="2710"/>
                  </a:cubicBezTo>
                  <a:cubicBezTo>
                    <a:pt x="587" y="2826"/>
                    <a:pt x="612" y="2890"/>
                    <a:pt x="523" y="2950"/>
                  </a:cubicBezTo>
                  <a:cubicBezTo>
                    <a:pt x="487" y="3057"/>
                    <a:pt x="476" y="3038"/>
                    <a:pt x="538" y="3130"/>
                  </a:cubicBezTo>
                  <a:cubicBezTo>
                    <a:pt x="548" y="3115"/>
                    <a:pt x="565" y="3103"/>
                    <a:pt x="568" y="3085"/>
                  </a:cubicBezTo>
                  <a:cubicBezTo>
                    <a:pt x="578" y="3014"/>
                    <a:pt x="513" y="2997"/>
                    <a:pt x="463" y="2980"/>
                  </a:cubicBezTo>
                  <a:cubicBezTo>
                    <a:pt x="458" y="2995"/>
                    <a:pt x="448" y="3009"/>
                    <a:pt x="448" y="3025"/>
                  </a:cubicBezTo>
                  <a:cubicBezTo>
                    <a:pt x="448" y="3172"/>
                    <a:pt x="476" y="3114"/>
                    <a:pt x="628" y="3100"/>
                  </a:cubicBezTo>
                  <a:cubicBezTo>
                    <a:pt x="607" y="3037"/>
                    <a:pt x="585" y="2997"/>
                    <a:pt x="538" y="2950"/>
                  </a:cubicBezTo>
                  <a:cubicBezTo>
                    <a:pt x="508" y="2960"/>
                    <a:pt x="478" y="2970"/>
                    <a:pt x="448" y="2980"/>
                  </a:cubicBezTo>
                  <a:cubicBezTo>
                    <a:pt x="433" y="2985"/>
                    <a:pt x="403" y="2995"/>
                    <a:pt x="403" y="2995"/>
                  </a:cubicBezTo>
                  <a:cubicBezTo>
                    <a:pt x="292" y="3162"/>
                    <a:pt x="488" y="3418"/>
                    <a:pt x="313" y="3535"/>
                  </a:cubicBezTo>
                  <a:cubicBezTo>
                    <a:pt x="318" y="3580"/>
                    <a:pt x="317" y="3626"/>
                    <a:pt x="328" y="3670"/>
                  </a:cubicBezTo>
                  <a:cubicBezTo>
                    <a:pt x="332" y="3687"/>
                    <a:pt x="341" y="3710"/>
                    <a:pt x="358" y="3715"/>
                  </a:cubicBezTo>
                  <a:cubicBezTo>
                    <a:pt x="383" y="3722"/>
                    <a:pt x="408" y="3705"/>
                    <a:pt x="433" y="3700"/>
                  </a:cubicBezTo>
                  <a:cubicBezTo>
                    <a:pt x="438" y="3665"/>
                    <a:pt x="425" y="3622"/>
                    <a:pt x="448" y="3595"/>
                  </a:cubicBezTo>
                  <a:cubicBezTo>
                    <a:pt x="461" y="3579"/>
                    <a:pt x="488" y="3604"/>
                    <a:pt x="508" y="3610"/>
                  </a:cubicBezTo>
                  <a:cubicBezTo>
                    <a:pt x="538" y="3619"/>
                    <a:pt x="598" y="3640"/>
                    <a:pt x="598" y="3640"/>
                  </a:cubicBezTo>
                  <a:cubicBezTo>
                    <a:pt x="603" y="3655"/>
                    <a:pt x="603" y="3673"/>
                    <a:pt x="613" y="3685"/>
                  </a:cubicBezTo>
                  <a:cubicBezTo>
                    <a:pt x="624" y="3699"/>
                    <a:pt x="653" y="3732"/>
                    <a:pt x="658" y="3715"/>
                  </a:cubicBezTo>
                  <a:cubicBezTo>
                    <a:pt x="670" y="3671"/>
                    <a:pt x="648" y="3625"/>
                    <a:pt x="643" y="3580"/>
                  </a:cubicBezTo>
                  <a:cubicBezTo>
                    <a:pt x="630" y="3452"/>
                    <a:pt x="672" y="3270"/>
                    <a:pt x="553" y="3190"/>
                  </a:cubicBezTo>
                  <a:cubicBezTo>
                    <a:pt x="527" y="3111"/>
                    <a:pt x="551" y="3154"/>
                    <a:pt x="448" y="3085"/>
                  </a:cubicBezTo>
                  <a:cubicBezTo>
                    <a:pt x="433" y="3075"/>
                    <a:pt x="403" y="3055"/>
                    <a:pt x="403" y="3055"/>
                  </a:cubicBezTo>
                  <a:cubicBezTo>
                    <a:pt x="378" y="2980"/>
                    <a:pt x="353" y="2905"/>
                    <a:pt x="328" y="2830"/>
                  </a:cubicBezTo>
                  <a:cubicBezTo>
                    <a:pt x="321" y="2810"/>
                    <a:pt x="298" y="2800"/>
                    <a:pt x="283" y="2785"/>
                  </a:cubicBezTo>
                  <a:cubicBezTo>
                    <a:pt x="278" y="2770"/>
                    <a:pt x="275" y="2754"/>
                    <a:pt x="268" y="2740"/>
                  </a:cubicBezTo>
                  <a:cubicBezTo>
                    <a:pt x="260" y="2724"/>
                    <a:pt x="245" y="2711"/>
                    <a:pt x="238" y="2695"/>
                  </a:cubicBezTo>
                  <a:cubicBezTo>
                    <a:pt x="225" y="2666"/>
                    <a:pt x="208" y="2605"/>
                    <a:pt x="208" y="2605"/>
                  </a:cubicBezTo>
                  <a:cubicBezTo>
                    <a:pt x="201" y="2470"/>
                    <a:pt x="208" y="2304"/>
                    <a:pt x="163" y="2170"/>
                  </a:cubicBezTo>
                  <a:cubicBezTo>
                    <a:pt x="152" y="1885"/>
                    <a:pt x="148" y="1843"/>
                    <a:pt x="118" y="1630"/>
                  </a:cubicBezTo>
                  <a:cubicBezTo>
                    <a:pt x="118" y="1628"/>
                    <a:pt x="0" y="622"/>
                    <a:pt x="208" y="310"/>
                  </a:cubicBezTo>
                  <a:cubicBezTo>
                    <a:pt x="203" y="295"/>
                    <a:pt x="193" y="281"/>
                    <a:pt x="193" y="265"/>
                  </a:cubicBezTo>
                  <a:cubicBezTo>
                    <a:pt x="193" y="242"/>
                    <a:pt x="235" y="175"/>
                    <a:pt x="178"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6" name="Text Box 132"/>
            <p:cNvSpPr txBox="1">
              <a:spLocks noChangeArrowheads="1"/>
            </p:cNvSpPr>
            <p:nvPr/>
          </p:nvSpPr>
          <p:spPr bwMode="auto">
            <a:xfrm>
              <a:off x="3825343" y="2133600"/>
              <a:ext cx="1447800" cy="609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smtClean="0"/>
                <a:t>Step 3:</a:t>
              </a:r>
              <a:r>
                <a:rPr lang="en-US" sz="1100" dirty="0" smtClean="0"/>
                <a:t> Seal the top end of the tube close to the liquid with a rubber band.</a:t>
              </a:r>
              <a:endParaRPr lang="en-US" sz="1100" dirty="0"/>
            </a:p>
          </p:txBody>
        </p:sp>
        <p:sp>
          <p:nvSpPr>
            <p:cNvPr id="37" name="Freeform 36"/>
            <p:cNvSpPr>
              <a:spLocks/>
            </p:cNvSpPr>
            <p:nvPr/>
          </p:nvSpPr>
          <p:spPr bwMode="auto">
            <a:xfrm>
              <a:off x="4559935" y="3677285"/>
              <a:ext cx="486410" cy="2279650"/>
            </a:xfrm>
            <a:custGeom>
              <a:avLst/>
              <a:gdLst>
                <a:gd name="T0" fmla="*/ 79 w 766"/>
                <a:gd name="T1" fmla="*/ 330 h 3590"/>
                <a:gd name="T2" fmla="*/ 154 w 766"/>
                <a:gd name="T3" fmla="*/ 495 h 3590"/>
                <a:gd name="T4" fmla="*/ 274 w 766"/>
                <a:gd name="T5" fmla="*/ 720 h 3590"/>
                <a:gd name="T6" fmla="*/ 274 w 766"/>
                <a:gd name="T7" fmla="*/ 960 h 3590"/>
                <a:gd name="T8" fmla="*/ 304 w 766"/>
                <a:gd name="T9" fmla="*/ 795 h 3590"/>
                <a:gd name="T10" fmla="*/ 364 w 766"/>
                <a:gd name="T11" fmla="*/ 855 h 3590"/>
                <a:gd name="T12" fmla="*/ 184 w 766"/>
                <a:gd name="T13" fmla="*/ 885 h 3590"/>
                <a:gd name="T14" fmla="*/ 94 w 766"/>
                <a:gd name="T15" fmla="*/ 1230 h 3590"/>
                <a:gd name="T16" fmla="*/ 64 w 766"/>
                <a:gd name="T17" fmla="*/ 2595 h 3590"/>
                <a:gd name="T18" fmla="*/ 109 w 766"/>
                <a:gd name="T19" fmla="*/ 2715 h 3590"/>
                <a:gd name="T20" fmla="*/ 259 w 766"/>
                <a:gd name="T21" fmla="*/ 2835 h 3590"/>
                <a:gd name="T22" fmla="*/ 334 w 766"/>
                <a:gd name="T23" fmla="*/ 2790 h 3590"/>
                <a:gd name="T24" fmla="*/ 409 w 766"/>
                <a:gd name="T25" fmla="*/ 2880 h 3590"/>
                <a:gd name="T26" fmla="*/ 439 w 766"/>
                <a:gd name="T27" fmla="*/ 2820 h 3590"/>
                <a:gd name="T28" fmla="*/ 274 w 766"/>
                <a:gd name="T29" fmla="*/ 2880 h 3590"/>
                <a:gd name="T30" fmla="*/ 154 w 766"/>
                <a:gd name="T31" fmla="*/ 3405 h 3590"/>
                <a:gd name="T32" fmla="*/ 259 w 766"/>
                <a:gd name="T33" fmla="*/ 3480 h 3590"/>
                <a:gd name="T34" fmla="*/ 379 w 766"/>
                <a:gd name="T35" fmla="*/ 3525 h 3590"/>
                <a:gd name="T36" fmla="*/ 499 w 766"/>
                <a:gd name="T37" fmla="*/ 3405 h 3590"/>
                <a:gd name="T38" fmla="*/ 439 w 766"/>
                <a:gd name="T39" fmla="*/ 3165 h 3590"/>
                <a:gd name="T40" fmla="*/ 379 w 766"/>
                <a:gd name="T41" fmla="*/ 2985 h 3590"/>
                <a:gd name="T42" fmla="*/ 289 w 766"/>
                <a:gd name="T43" fmla="*/ 2820 h 3590"/>
                <a:gd name="T44" fmla="*/ 394 w 766"/>
                <a:gd name="T45" fmla="*/ 2925 h 3590"/>
                <a:gd name="T46" fmla="*/ 349 w 766"/>
                <a:gd name="T47" fmla="*/ 2865 h 3590"/>
                <a:gd name="T48" fmla="*/ 439 w 766"/>
                <a:gd name="T49" fmla="*/ 2820 h 3590"/>
                <a:gd name="T50" fmla="*/ 589 w 766"/>
                <a:gd name="T51" fmla="*/ 2310 h 3590"/>
                <a:gd name="T52" fmla="*/ 559 w 766"/>
                <a:gd name="T53" fmla="*/ 1440 h 3590"/>
                <a:gd name="T54" fmla="*/ 334 w 766"/>
                <a:gd name="T55" fmla="*/ 900 h 3590"/>
                <a:gd name="T56" fmla="*/ 334 w 766"/>
                <a:gd name="T57" fmla="*/ 765 h 3590"/>
                <a:gd name="T58" fmla="*/ 409 w 766"/>
                <a:gd name="T59" fmla="*/ 90 h 3590"/>
                <a:gd name="T60" fmla="*/ 364 w 766"/>
                <a:gd name="T61" fmla="*/ 180 h 3590"/>
                <a:gd name="T62" fmla="*/ 139 w 766"/>
                <a:gd name="T63" fmla="*/ 180 h 3590"/>
                <a:gd name="T64" fmla="*/ 49 w 766"/>
                <a:gd name="T65" fmla="*/ 60 h 3590"/>
                <a:gd name="T66" fmla="*/ 64 w 766"/>
                <a:gd name="T67" fmla="*/ 0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3590">
                  <a:moveTo>
                    <a:pt x="64" y="0"/>
                  </a:moveTo>
                  <a:cubicBezTo>
                    <a:pt x="69" y="110"/>
                    <a:pt x="61" y="221"/>
                    <a:pt x="79" y="330"/>
                  </a:cubicBezTo>
                  <a:cubicBezTo>
                    <a:pt x="82" y="348"/>
                    <a:pt x="113" y="346"/>
                    <a:pt x="124" y="360"/>
                  </a:cubicBezTo>
                  <a:cubicBezTo>
                    <a:pt x="140" y="380"/>
                    <a:pt x="154" y="494"/>
                    <a:pt x="154" y="495"/>
                  </a:cubicBezTo>
                  <a:cubicBezTo>
                    <a:pt x="179" y="594"/>
                    <a:pt x="185" y="587"/>
                    <a:pt x="244" y="675"/>
                  </a:cubicBezTo>
                  <a:cubicBezTo>
                    <a:pt x="254" y="690"/>
                    <a:pt x="274" y="720"/>
                    <a:pt x="274" y="720"/>
                  </a:cubicBezTo>
                  <a:cubicBezTo>
                    <a:pt x="207" y="742"/>
                    <a:pt x="206" y="760"/>
                    <a:pt x="184" y="825"/>
                  </a:cubicBezTo>
                  <a:cubicBezTo>
                    <a:pt x="201" y="895"/>
                    <a:pt x="214" y="920"/>
                    <a:pt x="274" y="960"/>
                  </a:cubicBezTo>
                  <a:cubicBezTo>
                    <a:pt x="403" y="951"/>
                    <a:pt x="592" y="982"/>
                    <a:pt x="424" y="870"/>
                  </a:cubicBezTo>
                  <a:cubicBezTo>
                    <a:pt x="346" y="753"/>
                    <a:pt x="403" y="777"/>
                    <a:pt x="304" y="795"/>
                  </a:cubicBezTo>
                  <a:cubicBezTo>
                    <a:pt x="269" y="801"/>
                    <a:pt x="234" y="805"/>
                    <a:pt x="199" y="810"/>
                  </a:cubicBezTo>
                  <a:cubicBezTo>
                    <a:pt x="254" y="892"/>
                    <a:pt x="265" y="871"/>
                    <a:pt x="364" y="855"/>
                  </a:cubicBezTo>
                  <a:cubicBezTo>
                    <a:pt x="359" y="830"/>
                    <a:pt x="372" y="790"/>
                    <a:pt x="349" y="780"/>
                  </a:cubicBezTo>
                  <a:cubicBezTo>
                    <a:pt x="209" y="718"/>
                    <a:pt x="226" y="832"/>
                    <a:pt x="184" y="885"/>
                  </a:cubicBezTo>
                  <a:cubicBezTo>
                    <a:pt x="173" y="899"/>
                    <a:pt x="154" y="905"/>
                    <a:pt x="139" y="915"/>
                  </a:cubicBezTo>
                  <a:cubicBezTo>
                    <a:pt x="105" y="1017"/>
                    <a:pt x="125" y="1127"/>
                    <a:pt x="94" y="1230"/>
                  </a:cubicBezTo>
                  <a:cubicBezTo>
                    <a:pt x="84" y="1262"/>
                    <a:pt x="60" y="1288"/>
                    <a:pt x="49" y="1320"/>
                  </a:cubicBezTo>
                  <a:cubicBezTo>
                    <a:pt x="54" y="1745"/>
                    <a:pt x="50" y="2170"/>
                    <a:pt x="64" y="2595"/>
                  </a:cubicBezTo>
                  <a:cubicBezTo>
                    <a:pt x="65" y="2613"/>
                    <a:pt x="88" y="2623"/>
                    <a:pt x="94" y="2640"/>
                  </a:cubicBezTo>
                  <a:cubicBezTo>
                    <a:pt x="103" y="2664"/>
                    <a:pt x="102" y="2690"/>
                    <a:pt x="109" y="2715"/>
                  </a:cubicBezTo>
                  <a:cubicBezTo>
                    <a:pt x="117" y="2746"/>
                    <a:pt x="108" y="2797"/>
                    <a:pt x="139" y="2805"/>
                  </a:cubicBezTo>
                  <a:cubicBezTo>
                    <a:pt x="179" y="2815"/>
                    <a:pt x="259" y="2835"/>
                    <a:pt x="259" y="2835"/>
                  </a:cubicBezTo>
                  <a:cubicBezTo>
                    <a:pt x="316" y="2873"/>
                    <a:pt x="355" y="2881"/>
                    <a:pt x="424" y="2895"/>
                  </a:cubicBezTo>
                  <a:cubicBezTo>
                    <a:pt x="402" y="2830"/>
                    <a:pt x="401" y="2812"/>
                    <a:pt x="334" y="2790"/>
                  </a:cubicBezTo>
                  <a:cubicBezTo>
                    <a:pt x="324" y="2805"/>
                    <a:pt x="300" y="2817"/>
                    <a:pt x="304" y="2835"/>
                  </a:cubicBezTo>
                  <a:cubicBezTo>
                    <a:pt x="309" y="2862"/>
                    <a:pt x="396" y="2877"/>
                    <a:pt x="409" y="2880"/>
                  </a:cubicBezTo>
                  <a:cubicBezTo>
                    <a:pt x="429" y="2875"/>
                    <a:pt x="460" y="2883"/>
                    <a:pt x="469" y="2865"/>
                  </a:cubicBezTo>
                  <a:cubicBezTo>
                    <a:pt x="477" y="2849"/>
                    <a:pt x="454" y="2830"/>
                    <a:pt x="439" y="2820"/>
                  </a:cubicBezTo>
                  <a:cubicBezTo>
                    <a:pt x="409" y="2800"/>
                    <a:pt x="369" y="2802"/>
                    <a:pt x="334" y="2790"/>
                  </a:cubicBezTo>
                  <a:cubicBezTo>
                    <a:pt x="314" y="2820"/>
                    <a:pt x="294" y="2850"/>
                    <a:pt x="274" y="2880"/>
                  </a:cubicBezTo>
                  <a:cubicBezTo>
                    <a:pt x="257" y="2905"/>
                    <a:pt x="247" y="3003"/>
                    <a:pt x="244" y="3015"/>
                  </a:cubicBezTo>
                  <a:cubicBezTo>
                    <a:pt x="215" y="3145"/>
                    <a:pt x="186" y="3276"/>
                    <a:pt x="154" y="3405"/>
                  </a:cubicBezTo>
                  <a:cubicBezTo>
                    <a:pt x="159" y="3450"/>
                    <a:pt x="145" y="3502"/>
                    <a:pt x="169" y="3540"/>
                  </a:cubicBezTo>
                  <a:cubicBezTo>
                    <a:pt x="200" y="3590"/>
                    <a:pt x="258" y="3481"/>
                    <a:pt x="259" y="3480"/>
                  </a:cubicBezTo>
                  <a:cubicBezTo>
                    <a:pt x="284" y="3485"/>
                    <a:pt x="310" y="3486"/>
                    <a:pt x="334" y="3495"/>
                  </a:cubicBezTo>
                  <a:cubicBezTo>
                    <a:pt x="351" y="3501"/>
                    <a:pt x="362" y="3520"/>
                    <a:pt x="379" y="3525"/>
                  </a:cubicBezTo>
                  <a:cubicBezTo>
                    <a:pt x="438" y="3541"/>
                    <a:pt x="500" y="3540"/>
                    <a:pt x="559" y="3555"/>
                  </a:cubicBezTo>
                  <a:cubicBezTo>
                    <a:pt x="523" y="3501"/>
                    <a:pt x="526" y="3459"/>
                    <a:pt x="499" y="3405"/>
                  </a:cubicBezTo>
                  <a:cubicBezTo>
                    <a:pt x="441" y="3289"/>
                    <a:pt x="492" y="3428"/>
                    <a:pt x="454" y="3315"/>
                  </a:cubicBezTo>
                  <a:cubicBezTo>
                    <a:pt x="449" y="3265"/>
                    <a:pt x="454" y="3213"/>
                    <a:pt x="439" y="3165"/>
                  </a:cubicBezTo>
                  <a:cubicBezTo>
                    <a:pt x="424" y="3116"/>
                    <a:pt x="380" y="3079"/>
                    <a:pt x="364" y="3030"/>
                  </a:cubicBezTo>
                  <a:cubicBezTo>
                    <a:pt x="369" y="3015"/>
                    <a:pt x="384" y="3000"/>
                    <a:pt x="379" y="2985"/>
                  </a:cubicBezTo>
                  <a:cubicBezTo>
                    <a:pt x="371" y="2960"/>
                    <a:pt x="310" y="2924"/>
                    <a:pt x="289" y="2910"/>
                  </a:cubicBezTo>
                  <a:cubicBezTo>
                    <a:pt x="286" y="2901"/>
                    <a:pt x="252" y="2829"/>
                    <a:pt x="289" y="2820"/>
                  </a:cubicBezTo>
                  <a:cubicBezTo>
                    <a:pt x="323" y="2811"/>
                    <a:pt x="359" y="2830"/>
                    <a:pt x="394" y="2835"/>
                  </a:cubicBezTo>
                  <a:cubicBezTo>
                    <a:pt x="399" y="2849"/>
                    <a:pt x="429" y="2911"/>
                    <a:pt x="394" y="2925"/>
                  </a:cubicBezTo>
                  <a:cubicBezTo>
                    <a:pt x="375" y="2933"/>
                    <a:pt x="354" y="2915"/>
                    <a:pt x="334" y="2910"/>
                  </a:cubicBezTo>
                  <a:cubicBezTo>
                    <a:pt x="339" y="2895"/>
                    <a:pt x="338" y="2876"/>
                    <a:pt x="349" y="2865"/>
                  </a:cubicBezTo>
                  <a:cubicBezTo>
                    <a:pt x="360" y="2854"/>
                    <a:pt x="380" y="2857"/>
                    <a:pt x="394" y="2850"/>
                  </a:cubicBezTo>
                  <a:cubicBezTo>
                    <a:pt x="410" y="2842"/>
                    <a:pt x="424" y="2830"/>
                    <a:pt x="439" y="2820"/>
                  </a:cubicBezTo>
                  <a:cubicBezTo>
                    <a:pt x="462" y="2706"/>
                    <a:pt x="493" y="2573"/>
                    <a:pt x="559" y="2475"/>
                  </a:cubicBezTo>
                  <a:cubicBezTo>
                    <a:pt x="562" y="2449"/>
                    <a:pt x="567" y="2350"/>
                    <a:pt x="589" y="2310"/>
                  </a:cubicBezTo>
                  <a:cubicBezTo>
                    <a:pt x="626" y="2243"/>
                    <a:pt x="670" y="2201"/>
                    <a:pt x="694" y="2130"/>
                  </a:cubicBezTo>
                  <a:cubicBezTo>
                    <a:pt x="689" y="1960"/>
                    <a:pt x="766" y="1578"/>
                    <a:pt x="559" y="1440"/>
                  </a:cubicBezTo>
                  <a:cubicBezTo>
                    <a:pt x="538" y="1254"/>
                    <a:pt x="541" y="1172"/>
                    <a:pt x="439" y="1020"/>
                  </a:cubicBezTo>
                  <a:cubicBezTo>
                    <a:pt x="403" y="966"/>
                    <a:pt x="386" y="935"/>
                    <a:pt x="334" y="900"/>
                  </a:cubicBezTo>
                  <a:cubicBezTo>
                    <a:pt x="324" y="885"/>
                    <a:pt x="304" y="873"/>
                    <a:pt x="304" y="855"/>
                  </a:cubicBezTo>
                  <a:cubicBezTo>
                    <a:pt x="304" y="823"/>
                    <a:pt x="334" y="765"/>
                    <a:pt x="334" y="765"/>
                  </a:cubicBezTo>
                  <a:cubicBezTo>
                    <a:pt x="340" y="680"/>
                    <a:pt x="291" y="309"/>
                    <a:pt x="439" y="210"/>
                  </a:cubicBezTo>
                  <a:cubicBezTo>
                    <a:pt x="486" y="140"/>
                    <a:pt x="477" y="135"/>
                    <a:pt x="409" y="90"/>
                  </a:cubicBezTo>
                  <a:cubicBezTo>
                    <a:pt x="399" y="105"/>
                    <a:pt x="387" y="119"/>
                    <a:pt x="379" y="135"/>
                  </a:cubicBezTo>
                  <a:cubicBezTo>
                    <a:pt x="372" y="149"/>
                    <a:pt x="377" y="171"/>
                    <a:pt x="364" y="180"/>
                  </a:cubicBezTo>
                  <a:cubicBezTo>
                    <a:pt x="330" y="203"/>
                    <a:pt x="283" y="197"/>
                    <a:pt x="244" y="210"/>
                  </a:cubicBezTo>
                  <a:cubicBezTo>
                    <a:pt x="240" y="209"/>
                    <a:pt x="149" y="188"/>
                    <a:pt x="139" y="180"/>
                  </a:cubicBezTo>
                  <a:cubicBezTo>
                    <a:pt x="69" y="124"/>
                    <a:pt x="142" y="150"/>
                    <a:pt x="94" y="90"/>
                  </a:cubicBezTo>
                  <a:cubicBezTo>
                    <a:pt x="83" y="76"/>
                    <a:pt x="65" y="68"/>
                    <a:pt x="49" y="60"/>
                  </a:cubicBezTo>
                  <a:cubicBezTo>
                    <a:pt x="35" y="53"/>
                    <a:pt x="0" y="60"/>
                    <a:pt x="4" y="45"/>
                  </a:cubicBezTo>
                  <a:cubicBezTo>
                    <a:pt x="10" y="21"/>
                    <a:pt x="44" y="15"/>
                    <a:pt x="64" y="0"/>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3997960" y="3677285"/>
              <a:ext cx="486410" cy="2279650"/>
            </a:xfrm>
            <a:custGeom>
              <a:avLst/>
              <a:gdLst>
                <a:gd name="T0" fmla="*/ 79 w 766"/>
                <a:gd name="T1" fmla="*/ 330 h 3590"/>
                <a:gd name="T2" fmla="*/ 154 w 766"/>
                <a:gd name="T3" fmla="*/ 495 h 3590"/>
                <a:gd name="T4" fmla="*/ 274 w 766"/>
                <a:gd name="T5" fmla="*/ 720 h 3590"/>
                <a:gd name="T6" fmla="*/ 274 w 766"/>
                <a:gd name="T7" fmla="*/ 960 h 3590"/>
                <a:gd name="T8" fmla="*/ 304 w 766"/>
                <a:gd name="T9" fmla="*/ 795 h 3590"/>
                <a:gd name="T10" fmla="*/ 364 w 766"/>
                <a:gd name="T11" fmla="*/ 855 h 3590"/>
                <a:gd name="T12" fmla="*/ 184 w 766"/>
                <a:gd name="T13" fmla="*/ 885 h 3590"/>
                <a:gd name="T14" fmla="*/ 94 w 766"/>
                <a:gd name="T15" fmla="*/ 1230 h 3590"/>
                <a:gd name="T16" fmla="*/ 64 w 766"/>
                <a:gd name="T17" fmla="*/ 2595 h 3590"/>
                <a:gd name="T18" fmla="*/ 109 w 766"/>
                <a:gd name="T19" fmla="*/ 2715 h 3590"/>
                <a:gd name="T20" fmla="*/ 259 w 766"/>
                <a:gd name="T21" fmla="*/ 2835 h 3590"/>
                <a:gd name="T22" fmla="*/ 334 w 766"/>
                <a:gd name="T23" fmla="*/ 2790 h 3590"/>
                <a:gd name="T24" fmla="*/ 409 w 766"/>
                <a:gd name="T25" fmla="*/ 2880 h 3590"/>
                <a:gd name="T26" fmla="*/ 439 w 766"/>
                <a:gd name="T27" fmla="*/ 2820 h 3590"/>
                <a:gd name="T28" fmla="*/ 274 w 766"/>
                <a:gd name="T29" fmla="*/ 2880 h 3590"/>
                <a:gd name="T30" fmla="*/ 154 w 766"/>
                <a:gd name="T31" fmla="*/ 3405 h 3590"/>
                <a:gd name="T32" fmla="*/ 259 w 766"/>
                <a:gd name="T33" fmla="*/ 3480 h 3590"/>
                <a:gd name="T34" fmla="*/ 379 w 766"/>
                <a:gd name="T35" fmla="*/ 3525 h 3590"/>
                <a:gd name="T36" fmla="*/ 499 w 766"/>
                <a:gd name="T37" fmla="*/ 3405 h 3590"/>
                <a:gd name="T38" fmla="*/ 439 w 766"/>
                <a:gd name="T39" fmla="*/ 3165 h 3590"/>
                <a:gd name="T40" fmla="*/ 379 w 766"/>
                <a:gd name="T41" fmla="*/ 2985 h 3590"/>
                <a:gd name="T42" fmla="*/ 289 w 766"/>
                <a:gd name="T43" fmla="*/ 2820 h 3590"/>
                <a:gd name="T44" fmla="*/ 394 w 766"/>
                <a:gd name="T45" fmla="*/ 2925 h 3590"/>
                <a:gd name="T46" fmla="*/ 349 w 766"/>
                <a:gd name="T47" fmla="*/ 2865 h 3590"/>
                <a:gd name="T48" fmla="*/ 439 w 766"/>
                <a:gd name="T49" fmla="*/ 2820 h 3590"/>
                <a:gd name="T50" fmla="*/ 589 w 766"/>
                <a:gd name="T51" fmla="*/ 2310 h 3590"/>
                <a:gd name="T52" fmla="*/ 559 w 766"/>
                <a:gd name="T53" fmla="*/ 1440 h 3590"/>
                <a:gd name="T54" fmla="*/ 334 w 766"/>
                <a:gd name="T55" fmla="*/ 900 h 3590"/>
                <a:gd name="T56" fmla="*/ 334 w 766"/>
                <a:gd name="T57" fmla="*/ 765 h 3590"/>
                <a:gd name="T58" fmla="*/ 409 w 766"/>
                <a:gd name="T59" fmla="*/ 90 h 3590"/>
                <a:gd name="T60" fmla="*/ 364 w 766"/>
                <a:gd name="T61" fmla="*/ 180 h 3590"/>
                <a:gd name="T62" fmla="*/ 139 w 766"/>
                <a:gd name="T63" fmla="*/ 180 h 3590"/>
                <a:gd name="T64" fmla="*/ 49 w 766"/>
                <a:gd name="T65" fmla="*/ 60 h 3590"/>
                <a:gd name="T66" fmla="*/ 64 w 766"/>
                <a:gd name="T67" fmla="*/ 0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3590">
                  <a:moveTo>
                    <a:pt x="64" y="0"/>
                  </a:moveTo>
                  <a:cubicBezTo>
                    <a:pt x="69" y="110"/>
                    <a:pt x="61" y="221"/>
                    <a:pt x="79" y="330"/>
                  </a:cubicBezTo>
                  <a:cubicBezTo>
                    <a:pt x="82" y="348"/>
                    <a:pt x="113" y="346"/>
                    <a:pt x="124" y="360"/>
                  </a:cubicBezTo>
                  <a:cubicBezTo>
                    <a:pt x="140" y="380"/>
                    <a:pt x="154" y="494"/>
                    <a:pt x="154" y="495"/>
                  </a:cubicBezTo>
                  <a:cubicBezTo>
                    <a:pt x="179" y="594"/>
                    <a:pt x="185" y="587"/>
                    <a:pt x="244" y="675"/>
                  </a:cubicBezTo>
                  <a:cubicBezTo>
                    <a:pt x="254" y="690"/>
                    <a:pt x="274" y="720"/>
                    <a:pt x="274" y="720"/>
                  </a:cubicBezTo>
                  <a:cubicBezTo>
                    <a:pt x="207" y="742"/>
                    <a:pt x="206" y="760"/>
                    <a:pt x="184" y="825"/>
                  </a:cubicBezTo>
                  <a:cubicBezTo>
                    <a:pt x="201" y="895"/>
                    <a:pt x="214" y="920"/>
                    <a:pt x="274" y="960"/>
                  </a:cubicBezTo>
                  <a:cubicBezTo>
                    <a:pt x="403" y="951"/>
                    <a:pt x="592" y="982"/>
                    <a:pt x="424" y="870"/>
                  </a:cubicBezTo>
                  <a:cubicBezTo>
                    <a:pt x="346" y="753"/>
                    <a:pt x="403" y="777"/>
                    <a:pt x="304" y="795"/>
                  </a:cubicBezTo>
                  <a:cubicBezTo>
                    <a:pt x="269" y="801"/>
                    <a:pt x="234" y="805"/>
                    <a:pt x="199" y="810"/>
                  </a:cubicBezTo>
                  <a:cubicBezTo>
                    <a:pt x="254" y="892"/>
                    <a:pt x="265" y="871"/>
                    <a:pt x="364" y="855"/>
                  </a:cubicBezTo>
                  <a:cubicBezTo>
                    <a:pt x="359" y="830"/>
                    <a:pt x="372" y="790"/>
                    <a:pt x="349" y="780"/>
                  </a:cubicBezTo>
                  <a:cubicBezTo>
                    <a:pt x="209" y="718"/>
                    <a:pt x="226" y="832"/>
                    <a:pt x="184" y="885"/>
                  </a:cubicBezTo>
                  <a:cubicBezTo>
                    <a:pt x="173" y="899"/>
                    <a:pt x="154" y="905"/>
                    <a:pt x="139" y="915"/>
                  </a:cubicBezTo>
                  <a:cubicBezTo>
                    <a:pt x="105" y="1017"/>
                    <a:pt x="125" y="1127"/>
                    <a:pt x="94" y="1230"/>
                  </a:cubicBezTo>
                  <a:cubicBezTo>
                    <a:pt x="84" y="1262"/>
                    <a:pt x="60" y="1288"/>
                    <a:pt x="49" y="1320"/>
                  </a:cubicBezTo>
                  <a:cubicBezTo>
                    <a:pt x="54" y="1745"/>
                    <a:pt x="50" y="2170"/>
                    <a:pt x="64" y="2595"/>
                  </a:cubicBezTo>
                  <a:cubicBezTo>
                    <a:pt x="65" y="2613"/>
                    <a:pt x="88" y="2623"/>
                    <a:pt x="94" y="2640"/>
                  </a:cubicBezTo>
                  <a:cubicBezTo>
                    <a:pt x="103" y="2664"/>
                    <a:pt x="102" y="2690"/>
                    <a:pt x="109" y="2715"/>
                  </a:cubicBezTo>
                  <a:cubicBezTo>
                    <a:pt x="117" y="2746"/>
                    <a:pt x="108" y="2797"/>
                    <a:pt x="139" y="2805"/>
                  </a:cubicBezTo>
                  <a:cubicBezTo>
                    <a:pt x="179" y="2815"/>
                    <a:pt x="259" y="2835"/>
                    <a:pt x="259" y="2835"/>
                  </a:cubicBezTo>
                  <a:cubicBezTo>
                    <a:pt x="316" y="2873"/>
                    <a:pt x="355" y="2881"/>
                    <a:pt x="424" y="2895"/>
                  </a:cubicBezTo>
                  <a:cubicBezTo>
                    <a:pt x="402" y="2830"/>
                    <a:pt x="401" y="2812"/>
                    <a:pt x="334" y="2790"/>
                  </a:cubicBezTo>
                  <a:cubicBezTo>
                    <a:pt x="324" y="2805"/>
                    <a:pt x="300" y="2817"/>
                    <a:pt x="304" y="2835"/>
                  </a:cubicBezTo>
                  <a:cubicBezTo>
                    <a:pt x="309" y="2862"/>
                    <a:pt x="396" y="2877"/>
                    <a:pt x="409" y="2880"/>
                  </a:cubicBezTo>
                  <a:cubicBezTo>
                    <a:pt x="429" y="2875"/>
                    <a:pt x="460" y="2883"/>
                    <a:pt x="469" y="2865"/>
                  </a:cubicBezTo>
                  <a:cubicBezTo>
                    <a:pt x="477" y="2849"/>
                    <a:pt x="454" y="2830"/>
                    <a:pt x="439" y="2820"/>
                  </a:cubicBezTo>
                  <a:cubicBezTo>
                    <a:pt x="409" y="2800"/>
                    <a:pt x="369" y="2802"/>
                    <a:pt x="334" y="2790"/>
                  </a:cubicBezTo>
                  <a:cubicBezTo>
                    <a:pt x="314" y="2820"/>
                    <a:pt x="294" y="2850"/>
                    <a:pt x="274" y="2880"/>
                  </a:cubicBezTo>
                  <a:cubicBezTo>
                    <a:pt x="257" y="2905"/>
                    <a:pt x="247" y="3003"/>
                    <a:pt x="244" y="3015"/>
                  </a:cubicBezTo>
                  <a:cubicBezTo>
                    <a:pt x="215" y="3145"/>
                    <a:pt x="186" y="3276"/>
                    <a:pt x="154" y="3405"/>
                  </a:cubicBezTo>
                  <a:cubicBezTo>
                    <a:pt x="159" y="3450"/>
                    <a:pt x="145" y="3502"/>
                    <a:pt x="169" y="3540"/>
                  </a:cubicBezTo>
                  <a:cubicBezTo>
                    <a:pt x="200" y="3590"/>
                    <a:pt x="258" y="3481"/>
                    <a:pt x="259" y="3480"/>
                  </a:cubicBezTo>
                  <a:cubicBezTo>
                    <a:pt x="284" y="3485"/>
                    <a:pt x="310" y="3486"/>
                    <a:pt x="334" y="3495"/>
                  </a:cubicBezTo>
                  <a:cubicBezTo>
                    <a:pt x="351" y="3501"/>
                    <a:pt x="362" y="3520"/>
                    <a:pt x="379" y="3525"/>
                  </a:cubicBezTo>
                  <a:cubicBezTo>
                    <a:pt x="438" y="3541"/>
                    <a:pt x="500" y="3540"/>
                    <a:pt x="559" y="3555"/>
                  </a:cubicBezTo>
                  <a:cubicBezTo>
                    <a:pt x="523" y="3501"/>
                    <a:pt x="526" y="3459"/>
                    <a:pt x="499" y="3405"/>
                  </a:cubicBezTo>
                  <a:cubicBezTo>
                    <a:pt x="441" y="3289"/>
                    <a:pt x="492" y="3428"/>
                    <a:pt x="454" y="3315"/>
                  </a:cubicBezTo>
                  <a:cubicBezTo>
                    <a:pt x="449" y="3265"/>
                    <a:pt x="454" y="3213"/>
                    <a:pt x="439" y="3165"/>
                  </a:cubicBezTo>
                  <a:cubicBezTo>
                    <a:pt x="424" y="3116"/>
                    <a:pt x="380" y="3079"/>
                    <a:pt x="364" y="3030"/>
                  </a:cubicBezTo>
                  <a:cubicBezTo>
                    <a:pt x="369" y="3015"/>
                    <a:pt x="384" y="3000"/>
                    <a:pt x="379" y="2985"/>
                  </a:cubicBezTo>
                  <a:cubicBezTo>
                    <a:pt x="371" y="2960"/>
                    <a:pt x="310" y="2924"/>
                    <a:pt x="289" y="2910"/>
                  </a:cubicBezTo>
                  <a:cubicBezTo>
                    <a:pt x="286" y="2901"/>
                    <a:pt x="252" y="2829"/>
                    <a:pt x="289" y="2820"/>
                  </a:cubicBezTo>
                  <a:cubicBezTo>
                    <a:pt x="323" y="2811"/>
                    <a:pt x="359" y="2830"/>
                    <a:pt x="394" y="2835"/>
                  </a:cubicBezTo>
                  <a:cubicBezTo>
                    <a:pt x="399" y="2849"/>
                    <a:pt x="429" y="2911"/>
                    <a:pt x="394" y="2925"/>
                  </a:cubicBezTo>
                  <a:cubicBezTo>
                    <a:pt x="375" y="2933"/>
                    <a:pt x="354" y="2915"/>
                    <a:pt x="334" y="2910"/>
                  </a:cubicBezTo>
                  <a:cubicBezTo>
                    <a:pt x="339" y="2895"/>
                    <a:pt x="338" y="2876"/>
                    <a:pt x="349" y="2865"/>
                  </a:cubicBezTo>
                  <a:cubicBezTo>
                    <a:pt x="360" y="2854"/>
                    <a:pt x="380" y="2857"/>
                    <a:pt x="394" y="2850"/>
                  </a:cubicBezTo>
                  <a:cubicBezTo>
                    <a:pt x="410" y="2842"/>
                    <a:pt x="424" y="2830"/>
                    <a:pt x="439" y="2820"/>
                  </a:cubicBezTo>
                  <a:cubicBezTo>
                    <a:pt x="462" y="2706"/>
                    <a:pt x="493" y="2573"/>
                    <a:pt x="559" y="2475"/>
                  </a:cubicBezTo>
                  <a:cubicBezTo>
                    <a:pt x="562" y="2449"/>
                    <a:pt x="567" y="2350"/>
                    <a:pt x="589" y="2310"/>
                  </a:cubicBezTo>
                  <a:cubicBezTo>
                    <a:pt x="626" y="2243"/>
                    <a:pt x="670" y="2201"/>
                    <a:pt x="694" y="2130"/>
                  </a:cubicBezTo>
                  <a:cubicBezTo>
                    <a:pt x="689" y="1960"/>
                    <a:pt x="766" y="1578"/>
                    <a:pt x="559" y="1440"/>
                  </a:cubicBezTo>
                  <a:cubicBezTo>
                    <a:pt x="538" y="1254"/>
                    <a:pt x="541" y="1172"/>
                    <a:pt x="439" y="1020"/>
                  </a:cubicBezTo>
                  <a:cubicBezTo>
                    <a:pt x="403" y="966"/>
                    <a:pt x="386" y="935"/>
                    <a:pt x="334" y="900"/>
                  </a:cubicBezTo>
                  <a:cubicBezTo>
                    <a:pt x="324" y="885"/>
                    <a:pt x="304" y="873"/>
                    <a:pt x="304" y="855"/>
                  </a:cubicBezTo>
                  <a:cubicBezTo>
                    <a:pt x="304" y="823"/>
                    <a:pt x="334" y="765"/>
                    <a:pt x="334" y="765"/>
                  </a:cubicBezTo>
                  <a:cubicBezTo>
                    <a:pt x="340" y="680"/>
                    <a:pt x="291" y="309"/>
                    <a:pt x="439" y="210"/>
                  </a:cubicBezTo>
                  <a:cubicBezTo>
                    <a:pt x="486" y="140"/>
                    <a:pt x="477" y="135"/>
                    <a:pt x="409" y="90"/>
                  </a:cubicBezTo>
                  <a:cubicBezTo>
                    <a:pt x="399" y="105"/>
                    <a:pt x="387" y="119"/>
                    <a:pt x="379" y="135"/>
                  </a:cubicBezTo>
                  <a:cubicBezTo>
                    <a:pt x="372" y="149"/>
                    <a:pt x="377" y="171"/>
                    <a:pt x="364" y="180"/>
                  </a:cubicBezTo>
                  <a:cubicBezTo>
                    <a:pt x="330" y="203"/>
                    <a:pt x="283" y="197"/>
                    <a:pt x="244" y="210"/>
                  </a:cubicBezTo>
                  <a:cubicBezTo>
                    <a:pt x="240" y="209"/>
                    <a:pt x="149" y="188"/>
                    <a:pt x="139" y="180"/>
                  </a:cubicBezTo>
                  <a:cubicBezTo>
                    <a:pt x="69" y="124"/>
                    <a:pt x="142" y="150"/>
                    <a:pt x="94" y="90"/>
                  </a:cubicBezTo>
                  <a:cubicBezTo>
                    <a:pt x="83" y="76"/>
                    <a:pt x="65" y="68"/>
                    <a:pt x="49" y="60"/>
                  </a:cubicBezTo>
                  <a:cubicBezTo>
                    <a:pt x="35" y="53"/>
                    <a:pt x="0" y="60"/>
                    <a:pt x="4" y="45"/>
                  </a:cubicBezTo>
                  <a:cubicBezTo>
                    <a:pt x="10" y="21"/>
                    <a:pt x="44" y="15"/>
                    <a:pt x="64" y="0"/>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grpSp>
          <p:nvGrpSpPr>
            <p:cNvPr id="39" name="Group 38"/>
            <p:cNvGrpSpPr>
              <a:grpSpLocks/>
            </p:cNvGrpSpPr>
            <p:nvPr/>
          </p:nvGrpSpPr>
          <p:grpSpPr bwMode="auto">
            <a:xfrm>
              <a:off x="2346960" y="3677285"/>
              <a:ext cx="508635" cy="2369820"/>
              <a:chOff x="4839" y="5810"/>
              <a:chExt cx="801" cy="3732"/>
            </a:xfrm>
          </p:grpSpPr>
          <p:sp>
            <p:nvSpPr>
              <p:cNvPr id="59" name="Freeform 58"/>
              <p:cNvSpPr>
                <a:spLocks/>
              </p:cNvSpPr>
              <p:nvPr/>
            </p:nvSpPr>
            <p:spPr bwMode="auto">
              <a:xfrm>
                <a:off x="4839" y="5810"/>
                <a:ext cx="801" cy="3732"/>
              </a:xfrm>
              <a:custGeom>
                <a:avLst/>
                <a:gdLst>
                  <a:gd name="T0" fmla="*/ 583 w 801"/>
                  <a:gd name="T1" fmla="*/ 70 h 3732"/>
                  <a:gd name="T2" fmla="*/ 388 w 801"/>
                  <a:gd name="T3" fmla="*/ 10 h 3732"/>
                  <a:gd name="T4" fmla="*/ 238 w 801"/>
                  <a:gd name="T5" fmla="*/ 25 h 3732"/>
                  <a:gd name="T6" fmla="*/ 208 w 801"/>
                  <a:gd name="T7" fmla="*/ 115 h 3732"/>
                  <a:gd name="T8" fmla="*/ 223 w 801"/>
                  <a:gd name="T9" fmla="*/ 220 h 3732"/>
                  <a:gd name="T10" fmla="*/ 313 w 801"/>
                  <a:gd name="T11" fmla="*/ 250 h 3732"/>
                  <a:gd name="T12" fmla="*/ 358 w 801"/>
                  <a:gd name="T13" fmla="*/ 280 h 3732"/>
                  <a:gd name="T14" fmla="*/ 403 w 801"/>
                  <a:gd name="T15" fmla="*/ 295 h 3732"/>
                  <a:gd name="T16" fmla="*/ 703 w 801"/>
                  <a:gd name="T17" fmla="*/ 280 h 3732"/>
                  <a:gd name="T18" fmla="*/ 733 w 801"/>
                  <a:gd name="T19" fmla="*/ 235 h 3732"/>
                  <a:gd name="T20" fmla="*/ 643 w 801"/>
                  <a:gd name="T21" fmla="*/ 70 h 3732"/>
                  <a:gd name="T22" fmla="*/ 658 w 801"/>
                  <a:gd name="T23" fmla="*/ 115 h 3732"/>
                  <a:gd name="T24" fmla="*/ 718 w 801"/>
                  <a:gd name="T25" fmla="*/ 205 h 3732"/>
                  <a:gd name="T26" fmla="*/ 733 w 801"/>
                  <a:gd name="T27" fmla="*/ 1810 h 3732"/>
                  <a:gd name="T28" fmla="*/ 703 w 801"/>
                  <a:gd name="T29" fmla="*/ 2485 h 3732"/>
                  <a:gd name="T30" fmla="*/ 643 w 801"/>
                  <a:gd name="T31" fmla="*/ 2575 h 3732"/>
                  <a:gd name="T32" fmla="*/ 598 w 801"/>
                  <a:gd name="T33" fmla="*/ 2710 h 3732"/>
                  <a:gd name="T34" fmla="*/ 523 w 801"/>
                  <a:gd name="T35" fmla="*/ 2950 h 3732"/>
                  <a:gd name="T36" fmla="*/ 538 w 801"/>
                  <a:gd name="T37" fmla="*/ 3130 h 3732"/>
                  <a:gd name="T38" fmla="*/ 568 w 801"/>
                  <a:gd name="T39" fmla="*/ 3085 h 3732"/>
                  <a:gd name="T40" fmla="*/ 463 w 801"/>
                  <a:gd name="T41" fmla="*/ 2980 h 3732"/>
                  <a:gd name="T42" fmla="*/ 448 w 801"/>
                  <a:gd name="T43" fmla="*/ 3025 h 3732"/>
                  <a:gd name="T44" fmla="*/ 628 w 801"/>
                  <a:gd name="T45" fmla="*/ 3100 h 3732"/>
                  <a:gd name="T46" fmla="*/ 538 w 801"/>
                  <a:gd name="T47" fmla="*/ 2950 h 3732"/>
                  <a:gd name="T48" fmla="*/ 448 w 801"/>
                  <a:gd name="T49" fmla="*/ 2980 h 3732"/>
                  <a:gd name="T50" fmla="*/ 403 w 801"/>
                  <a:gd name="T51" fmla="*/ 2995 h 3732"/>
                  <a:gd name="T52" fmla="*/ 313 w 801"/>
                  <a:gd name="T53" fmla="*/ 3535 h 3732"/>
                  <a:gd name="T54" fmla="*/ 328 w 801"/>
                  <a:gd name="T55" fmla="*/ 3670 h 3732"/>
                  <a:gd name="T56" fmla="*/ 358 w 801"/>
                  <a:gd name="T57" fmla="*/ 3715 h 3732"/>
                  <a:gd name="T58" fmla="*/ 433 w 801"/>
                  <a:gd name="T59" fmla="*/ 3700 h 3732"/>
                  <a:gd name="T60" fmla="*/ 448 w 801"/>
                  <a:gd name="T61" fmla="*/ 3595 h 3732"/>
                  <a:gd name="T62" fmla="*/ 508 w 801"/>
                  <a:gd name="T63" fmla="*/ 3610 h 3732"/>
                  <a:gd name="T64" fmla="*/ 598 w 801"/>
                  <a:gd name="T65" fmla="*/ 3640 h 3732"/>
                  <a:gd name="T66" fmla="*/ 613 w 801"/>
                  <a:gd name="T67" fmla="*/ 3685 h 3732"/>
                  <a:gd name="T68" fmla="*/ 658 w 801"/>
                  <a:gd name="T69" fmla="*/ 3715 h 3732"/>
                  <a:gd name="T70" fmla="*/ 643 w 801"/>
                  <a:gd name="T71" fmla="*/ 3580 h 3732"/>
                  <a:gd name="T72" fmla="*/ 553 w 801"/>
                  <a:gd name="T73" fmla="*/ 3190 h 3732"/>
                  <a:gd name="T74" fmla="*/ 448 w 801"/>
                  <a:gd name="T75" fmla="*/ 3085 h 3732"/>
                  <a:gd name="T76" fmla="*/ 403 w 801"/>
                  <a:gd name="T77" fmla="*/ 3055 h 3732"/>
                  <a:gd name="T78" fmla="*/ 328 w 801"/>
                  <a:gd name="T79" fmla="*/ 2830 h 3732"/>
                  <a:gd name="T80" fmla="*/ 283 w 801"/>
                  <a:gd name="T81" fmla="*/ 2785 h 3732"/>
                  <a:gd name="T82" fmla="*/ 268 w 801"/>
                  <a:gd name="T83" fmla="*/ 2740 h 3732"/>
                  <a:gd name="T84" fmla="*/ 238 w 801"/>
                  <a:gd name="T85" fmla="*/ 2695 h 3732"/>
                  <a:gd name="T86" fmla="*/ 208 w 801"/>
                  <a:gd name="T87" fmla="*/ 2605 h 3732"/>
                  <a:gd name="T88" fmla="*/ 163 w 801"/>
                  <a:gd name="T89" fmla="*/ 2170 h 3732"/>
                  <a:gd name="T90" fmla="*/ 118 w 801"/>
                  <a:gd name="T91" fmla="*/ 1630 h 3732"/>
                  <a:gd name="T92" fmla="*/ 208 w 801"/>
                  <a:gd name="T93" fmla="*/ 310 h 3732"/>
                  <a:gd name="T94" fmla="*/ 193 w 801"/>
                  <a:gd name="T95" fmla="*/ 265 h 3732"/>
                  <a:gd name="T96" fmla="*/ 178 w 801"/>
                  <a:gd name="T97" fmla="*/ 175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1" h="3732">
                    <a:moveTo>
                      <a:pt x="583" y="70"/>
                    </a:moveTo>
                    <a:cubicBezTo>
                      <a:pt x="518" y="48"/>
                      <a:pt x="453" y="32"/>
                      <a:pt x="388" y="10"/>
                    </a:cubicBezTo>
                    <a:cubicBezTo>
                      <a:pt x="338" y="15"/>
                      <a:pt x="281" y="0"/>
                      <a:pt x="238" y="25"/>
                    </a:cubicBezTo>
                    <a:cubicBezTo>
                      <a:pt x="211" y="41"/>
                      <a:pt x="208" y="115"/>
                      <a:pt x="208" y="115"/>
                    </a:cubicBezTo>
                    <a:cubicBezTo>
                      <a:pt x="213" y="150"/>
                      <a:pt x="201" y="192"/>
                      <a:pt x="223" y="220"/>
                    </a:cubicBezTo>
                    <a:cubicBezTo>
                      <a:pt x="242" y="245"/>
                      <a:pt x="283" y="240"/>
                      <a:pt x="313" y="250"/>
                    </a:cubicBezTo>
                    <a:cubicBezTo>
                      <a:pt x="330" y="256"/>
                      <a:pt x="342" y="272"/>
                      <a:pt x="358" y="280"/>
                    </a:cubicBezTo>
                    <a:cubicBezTo>
                      <a:pt x="372" y="287"/>
                      <a:pt x="388" y="290"/>
                      <a:pt x="403" y="295"/>
                    </a:cubicBezTo>
                    <a:cubicBezTo>
                      <a:pt x="503" y="290"/>
                      <a:pt x="604" y="298"/>
                      <a:pt x="703" y="280"/>
                    </a:cubicBezTo>
                    <a:cubicBezTo>
                      <a:pt x="721" y="277"/>
                      <a:pt x="733" y="253"/>
                      <a:pt x="733" y="235"/>
                    </a:cubicBezTo>
                    <a:cubicBezTo>
                      <a:pt x="733" y="162"/>
                      <a:pt x="697" y="106"/>
                      <a:pt x="643" y="70"/>
                    </a:cubicBezTo>
                    <a:cubicBezTo>
                      <a:pt x="648" y="85"/>
                      <a:pt x="650" y="101"/>
                      <a:pt x="658" y="115"/>
                    </a:cubicBezTo>
                    <a:cubicBezTo>
                      <a:pt x="676" y="147"/>
                      <a:pt x="718" y="205"/>
                      <a:pt x="718" y="205"/>
                    </a:cubicBezTo>
                    <a:cubicBezTo>
                      <a:pt x="801" y="701"/>
                      <a:pt x="741" y="1401"/>
                      <a:pt x="733" y="1810"/>
                    </a:cubicBezTo>
                    <a:cubicBezTo>
                      <a:pt x="728" y="2035"/>
                      <a:pt x="734" y="2262"/>
                      <a:pt x="703" y="2485"/>
                    </a:cubicBezTo>
                    <a:cubicBezTo>
                      <a:pt x="698" y="2521"/>
                      <a:pt x="654" y="2541"/>
                      <a:pt x="643" y="2575"/>
                    </a:cubicBezTo>
                    <a:cubicBezTo>
                      <a:pt x="628" y="2620"/>
                      <a:pt x="598" y="2710"/>
                      <a:pt x="598" y="2710"/>
                    </a:cubicBezTo>
                    <a:cubicBezTo>
                      <a:pt x="587" y="2826"/>
                      <a:pt x="612" y="2890"/>
                      <a:pt x="523" y="2950"/>
                    </a:cubicBezTo>
                    <a:cubicBezTo>
                      <a:pt x="487" y="3057"/>
                      <a:pt x="476" y="3038"/>
                      <a:pt x="538" y="3130"/>
                    </a:cubicBezTo>
                    <a:cubicBezTo>
                      <a:pt x="548" y="3115"/>
                      <a:pt x="565" y="3103"/>
                      <a:pt x="568" y="3085"/>
                    </a:cubicBezTo>
                    <a:cubicBezTo>
                      <a:pt x="578" y="3014"/>
                      <a:pt x="513" y="2997"/>
                      <a:pt x="463" y="2980"/>
                    </a:cubicBezTo>
                    <a:cubicBezTo>
                      <a:pt x="458" y="2995"/>
                      <a:pt x="448" y="3009"/>
                      <a:pt x="448" y="3025"/>
                    </a:cubicBezTo>
                    <a:cubicBezTo>
                      <a:pt x="448" y="3172"/>
                      <a:pt x="476" y="3114"/>
                      <a:pt x="628" y="3100"/>
                    </a:cubicBezTo>
                    <a:cubicBezTo>
                      <a:pt x="607" y="3037"/>
                      <a:pt x="585" y="2997"/>
                      <a:pt x="538" y="2950"/>
                    </a:cubicBezTo>
                    <a:cubicBezTo>
                      <a:pt x="508" y="2960"/>
                      <a:pt x="478" y="2970"/>
                      <a:pt x="448" y="2980"/>
                    </a:cubicBezTo>
                    <a:cubicBezTo>
                      <a:pt x="433" y="2985"/>
                      <a:pt x="403" y="2995"/>
                      <a:pt x="403" y="2995"/>
                    </a:cubicBezTo>
                    <a:cubicBezTo>
                      <a:pt x="292" y="3162"/>
                      <a:pt x="488" y="3418"/>
                      <a:pt x="313" y="3535"/>
                    </a:cubicBezTo>
                    <a:cubicBezTo>
                      <a:pt x="318" y="3580"/>
                      <a:pt x="317" y="3626"/>
                      <a:pt x="328" y="3670"/>
                    </a:cubicBezTo>
                    <a:cubicBezTo>
                      <a:pt x="332" y="3687"/>
                      <a:pt x="341" y="3710"/>
                      <a:pt x="358" y="3715"/>
                    </a:cubicBezTo>
                    <a:cubicBezTo>
                      <a:pt x="383" y="3722"/>
                      <a:pt x="408" y="3705"/>
                      <a:pt x="433" y="3700"/>
                    </a:cubicBezTo>
                    <a:cubicBezTo>
                      <a:pt x="438" y="3665"/>
                      <a:pt x="425" y="3622"/>
                      <a:pt x="448" y="3595"/>
                    </a:cubicBezTo>
                    <a:cubicBezTo>
                      <a:pt x="461" y="3579"/>
                      <a:pt x="488" y="3604"/>
                      <a:pt x="508" y="3610"/>
                    </a:cubicBezTo>
                    <a:cubicBezTo>
                      <a:pt x="538" y="3619"/>
                      <a:pt x="598" y="3640"/>
                      <a:pt x="598" y="3640"/>
                    </a:cubicBezTo>
                    <a:cubicBezTo>
                      <a:pt x="603" y="3655"/>
                      <a:pt x="603" y="3673"/>
                      <a:pt x="613" y="3685"/>
                    </a:cubicBezTo>
                    <a:cubicBezTo>
                      <a:pt x="624" y="3699"/>
                      <a:pt x="653" y="3732"/>
                      <a:pt x="658" y="3715"/>
                    </a:cubicBezTo>
                    <a:cubicBezTo>
                      <a:pt x="670" y="3671"/>
                      <a:pt x="648" y="3625"/>
                      <a:pt x="643" y="3580"/>
                    </a:cubicBezTo>
                    <a:cubicBezTo>
                      <a:pt x="630" y="3452"/>
                      <a:pt x="672" y="3270"/>
                      <a:pt x="553" y="3190"/>
                    </a:cubicBezTo>
                    <a:cubicBezTo>
                      <a:pt x="527" y="3111"/>
                      <a:pt x="551" y="3154"/>
                      <a:pt x="448" y="3085"/>
                    </a:cubicBezTo>
                    <a:cubicBezTo>
                      <a:pt x="433" y="3075"/>
                      <a:pt x="403" y="3055"/>
                      <a:pt x="403" y="3055"/>
                    </a:cubicBezTo>
                    <a:cubicBezTo>
                      <a:pt x="378" y="2980"/>
                      <a:pt x="353" y="2905"/>
                      <a:pt x="328" y="2830"/>
                    </a:cubicBezTo>
                    <a:cubicBezTo>
                      <a:pt x="321" y="2810"/>
                      <a:pt x="298" y="2800"/>
                      <a:pt x="283" y="2785"/>
                    </a:cubicBezTo>
                    <a:cubicBezTo>
                      <a:pt x="278" y="2770"/>
                      <a:pt x="275" y="2754"/>
                      <a:pt x="268" y="2740"/>
                    </a:cubicBezTo>
                    <a:cubicBezTo>
                      <a:pt x="260" y="2724"/>
                      <a:pt x="245" y="2711"/>
                      <a:pt x="238" y="2695"/>
                    </a:cubicBezTo>
                    <a:cubicBezTo>
                      <a:pt x="225" y="2666"/>
                      <a:pt x="208" y="2605"/>
                      <a:pt x="208" y="2605"/>
                    </a:cubicBezTo>
                    <a:cubicBezTo>
                      <a:pt x="201" y="2470"/>
                      <a:pt x="208" y="2304"/>
                      <a:pt x="163" y="2170"/>
                    </a:cubicBezTo>
                    <a:cubicBezTo>
                      <a:pt x="152" y="1885"/>
                      <a:pt x="148" y="1843"/>
                      <a:pt x="118" y="1630"/>
                    </a:cubicBezTo>
                    <a:cubicBezTo>
                      <a:pt x="118" y="1628"/>
                      <a:pt x="0" y="622"/>
                      <a:pt x="208" y="310"/>
                    </a:cubicBezTo>
                    <a:cubicBezTo>
                      <a:pt x="203" y="295"/>
                      <a:pt x="193" y="281"/>
                      <a:pt x="193" y="265"/>
                    </a:cubicBezTo>
                    <a:cubicBezTo>
                      <a:pt x="193" y="242"/>
                      <a:pt x="235" y="175"/>
                      <a:pt x="178"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0" name="Freeform 59"/>
              <p:cNvSpPr>
                <a:spLocks/>
              </p:cNvSpPr>
              <p:nvPr/>
            </p:nvSpPr>
            <p:spPr bwMode="auto">
              <a:xfrm>
                <a:off x="4935" y="6660"/>
                <a:ext cx="645" cy="138"/>
              </a:xfrm>
              <a:custGeom>
                <a:avLst/>
                <a:gdLst>
                  <a:gd name="T0" fmla="*/ 0 w 645"/>
                  <a:gd name="T1" fmla="*/ 0 h 138"/>
                  <a:gd name="T2" fmla="*/ 15 w 645"/>
                  <a:gd name="T3" fmla="*/ 45 h 138"/>
                  <a:gd name="T4" fmla="*/ 75 w 645"/>
                  <a:gd name="T5" fmla="*/ 60 h 138"/>
                  <a:gd name="T6" fmla="*/ 120 w 645"/>
                  <a:gd name="T7" fmla="*/ 90 h 138"/>
                  <a:gd name="T8" fmla="*/ 210 w 645"/>
                  <a:gd name="T9" fmla="*/ 105 h 138"/>
                  <a:gd name="T10" fmla="*/ 300 w 645"/>
                  <a:gd name="T11" fmla="*/ 135 h 138"/>
                  <a:gd name="T12" fmla="*/ 510 w 645"/>
                  <a:gd name="T13" fmla="*/ 120 h 138"/>
                  <a:gd name="T14" fmla="*/ 525 w 645"/>
                  <a:gd name="T15" fmla="*/ 75 h 138"/>
                  <a:gd name="T16" fmla="*/ 630 w 645"/>
                  <a:gd name="T17" fmla="*/ 60 h 138"/>
                  <a:gd name="T18" fmla="*/ 645 w 645"/>
                  <a:gd name="T19"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5" h="138">
                    <a:moveTo>
                      <a:pt x="0" y="0"/>
                    </a:moveTo>
                    <a:cubicBezTo>
                      <a:pt x="5" y="15"/>
                      <a:pt x="3" y="35"/>
                      <a:pt x="15" y="45"/>
                    </a:cubicBezTo>
                    <a:cubicBezTo>
                      <a:pt x="31" y="58"/>
                      <a:pt x="56" y="52"/>
                      <a:pt x="75" y="60"/>
                    </a:cubicBezTo>
                    <a:cubicBezTo>
                      <a:pt x="92" y="67"/>
                      <a:pt x="103" y="84"/>
                      <a:pt x="120" y="90"/>
                    </a:cubicBezTo>
                    <a:cubicBezTo>
                      <a:pt x="149" y="100"/>
                      <a:pt x="180" y="98"/>
                      <a:pt x="210" y="105"/>
                    </a:cubicBezTo>
                    <a:cubicBezTo>
                      <a:pt x="241" y="113"/>
                      <a:pt x="300" y="135"/>
                      <a:pt x="300" y="135"/>
                    </a:cubicBezTo>
                    <a:cubicBezTo>
                      <a:pt x="370" y="130"/>
                      <a:pt x="442" y="138"/>
                      <a:pt x="510" y="120"/>
                    </a:cubicBezTo>
                    <a:cubicBezTo>
                      <a:pt x="525" y="116"/>
                      <a:pt x="511" y="82"/>
                      <a:pt x="525" y="75"/>
                    </a:cubicBezTo>
                    <a:cubicBezTo>
                      <a:pt x="557" y="59"/>
                      <a:pt x="595" y="65"/>
                      <a:pt x="630" y="60"/>
                    </a:cubicBezTo>
                    <a:cubicBezTo>
                      <a:pt x="635" y="45"/>
                      <a:pt x="645" y="15"/>
                      <a:pt x="64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62" name="AutoShape 145"/>
              <p:cNvCxnSpPr>
                <a:cxnSpLocks noChangeShapeType="1"/>
              </p:cNvCxnSpPr>
              <p:nvPr/>
            </p:nvCxnSpPr>
            <p:spPr bwMode="auto">
              <a:xfrm>
                <a:off x="4839" y="7380"/>
                <a:ext cx="441" cy="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40" name="Group 39"/>
            <p:cNvGrpSpPr>
              <a:grpSpLocks/>
            </p:cNvGrpSpPr>
            <p:nvPr/>
          </p:nvGrpSpPr>
          <p:grpSpPr bwMode="auto">
            <a:xfrm>
              <a:off x="2956560" y="3677285"/>
              <a:ext cx="556260" cy="2369820"/>
              <a:chOff x="6144" y="5810"/>
              <a:chExt cx="876" cy="3732"/>
            </a:xfrm>
          </p:grpSpPr>
          <p:sp>
            <p:nvSpPr>
              <p:cNvPr id="55" name="Freeform 54"/>
              <p:cNvSpPr>
                <a:spLocks/>
              </p:cNvSpPr>
              <p:nvPr/>
            </p:nvSpPr>
            <p:spPr bwMode="auto">
              <a:xfrm>
                <a:off x="6144" y="5810"/>
                <a:ext cx="801" cy="3732"/>
              </a:xfrm>
              <a:custGeom>
                <a:avLst/>
                <a:gdLst>
                  <a:gd name="T0" fmla="*/ 583 w 801"/>
                  <a:gd name="T1" fmla="*/ 70 h 3732"/>
                  <a:gd name="T2" fmla="*/ 388 w 801"/>
                  <a:gd name="T3" fmla="*/ 10 h 3732"/>
                  <a:gd name="T4" fmla="*/ 238 w 801"/>
                  <a:gd name="T5" fmla="*/ 25 h 3732"/>
                  <a:gd name="T6" fmla="*/ 208 w 801"/>
                  <a:gd name="T7" fmla="*/ 115 h 3732"/>
                  <a:gd name="T8" fmla="*/ 223 w 801"/>
                  <a:gd name="T9" fmla="*/ 220 h 3732"/>
                  <a:gd name="T10" fmla="*/ 313 w 801"/>
                  <a:gd name="T11" fmla="*/ 250 h 3732"/>
                  <a:gd name="T12" fmla="*/ 358 w 801"/>
                  <a:gd name="T13" fmla="*/ 280 h 3732"/>
                  <a:gd name="T14" fmla="*/ 403 w 801"/>
                  <a:gd name="T15" fmla="*/ 295 h 3732"/>
                  <a:gd name="T16" fmla="*/ 703 w 801"/>
                  <a:gd name="T17" fmla="*/ 280 h 3732"/>
                  <a:gd name="T18" fmla="*/ 733 w 801"/>
                  <a:gd name="T19" fmla="*/ 235 h 3732"/>
                  <a:gd name="T20" fmla="*/ 643 w 801"/>
                  <a:gd name="T21" fmla="*/ 70 h 3732"/>
                  <a:gd name="T22" fmla="*/ 658 w 801"/>
                  <a:gd name="T23" fmla="*/ 115 h 3732"/>
                  <a:gd name="T24" fmla="*/ 718 w 801"/>
                  <a:gd name="T25" fmla="*/ 205 h 3732"/>
                  <a:gd name="T26" fmla="*/ 733 w 801"/>
                  <a:gd name="T27" fmla="*/ 1810 h 3732"/>
                  <a:gd name="T28" fmla="*/ 703 w 801"/>
                  <a:gd name="T29" fmla="*/ 2485 h 3732"/>
                  <a:gd name="T30" fmla="*/ 643 w 801"/>
                  <a:gd name="T31" fmla="*/ 2575 h 3732"/>
                  <a:gd name="T32" fmla="*/ 598 w 801"/>
                  <a:gd name="T33" fmla="*/ 2710 h 3732"/>
                  <a:gd name="T34" fmla="*/ 523 w 801"/>
                  <a:gd name="T35" fmla="*/ 2950 h 3732"/>
                  <a:gd name="T36" fmla="*/ 538 w 801"/>
                  <a:gd name="T37" fmla="*/ 3130 h 3732"/>
                  <a:gd name="T38" fmla="*/ 568 w 801"/>
                  <a:gd name="T39" fmla="*/ 3085 h 3732"/>
                  <a:gd name="T40" fmla="*/ 463 w 801"/>
                  <a:gd name="T41" fmla="*/ 2980 h 3732"/>
                  <a:gd name="T42" fmla="*/ 448 w 801"/>
                  <a:gd name="T43" fmla="*/ 3025 h 3732"/>
                  <a:gd name="T44" fmla="*/ 628 w 801"/>
                  <a:gd name="T45" fmla="*/ 3100 h 3732"/>
                  <a:gd name="T46" fmla="*/ 538 w 801"/>
                  <a:gd name="T47" fmla="*/ 2950 h 3732"/>
                  <a:gd name="T48" fmla="*/ 448 w 801"/>
                  <a:gd name="T49" fmla="*/ 2980 h 3732"/>
                  <a:gd name="T50" fmla="*/ 403 w 801"/>
                  <a:gd name="T51" fmla="*/ 2995 h 3732"/>
                  <a:gd name="T52" fmla="*/ 313 w 801"/>
                  <a:gd name="T53" fmla="*/ 3535 h 3732"/>
                  <a:gd name="T54" fmla="*/ 328 w 801"/>
                  <a:gd name="T55" fmla="*/ 3670 h 3732"/>
                  <a:gd name="T56" fmla="*/ 358 w 801"/>
                  <a:gd name="T57" fmla="*/ 3715 h 3732"/>
                  <a:gd name="T58" fmla="*/ 433 w 801"/>
                  <a:gd name="T59" fmla="*/ 3700 h 3732"/>
                  <a:gd name="T60" fmla="*/ 448 w 801"/>
                  <a:gd name="T61" fmla="*/ 3595 h 3732"/>
                  <a:gd name="T62" fmla="*/ 508 w 801"/>
                  <a:gd name="T63" fmla="*/ 3610 h 3732"/>
                  <a:gd name="T64" fmla="*/ 598 w 801"/>
                  <a:gd name="T65" fmla="*/ 3640 h 3732"/>
                  <a:gd name="T66" fmla="*/ 613 w 801"/>
                  <a:gd name="T67" fmla="*/ 3685 h 3732"/>
                  <a:gd name="T68" fmla="*/ 658 w 801"/>
                  <a:gd name="T69" fmla="*/ 3715 h 3732"/>
                  <a:gd name="T70" fmla="*/ 643 w 801"/>
                  <a:gd name="T71" fmla="*/ 3580 h 3732"/>
                  <a:gd name="T72" fmla="*/ 553 w 801"/>
                  <a:gd name="T73" fmla="*/ 3190 h 3732"/>
                  <a:gd name="T74" fmla="*/ 448 w 801"/>
                  <a:gd name="T75" fmla="*/ 3085 h 3732"/>
                  <a:gd name="T76" fmla="*/ 403 w 801"/>
                  <a:gd name="T77" fmla="*/ 3055 h 3732"/>
                  <a:gd name="T78" fmla="*/ 328 w 801"/>
                  <a:gd name="T79" fmla="*/ 2830 h 3732"/>
                  <a:gd name="T80" fmla="*/ 283 w 801"/>
                  <a:gd name="T81" fmla="*/ 2785 h 3732"/>
                  <a:gd name="T82" fmla="*/ 268 w 801"/>
                  <a:gd name="T83" fmla="*/ 2740 h 3732"/>
                  <a:gd name="T84" fmla="*/ 238 w 801"/>
                  <a:gd name="T85" fmla="*/ 2695 h 3732"/>
                  <a:gd name="T86" fmla="*/ 208 w 801"/>
                  <a:gd name="T87" fmla="*/ 2605 h 3732"/>
                  <a:gd name="T88" fmla="*/ 163 w 801"/>
                  <a:gd name="T89" fmla="*/ 2170 h 3732"/>
                  <a:gd name="T90" fmla="*/ 118 w 801"/>
                  <a:gd name="T91" fmla="*/ 1630 h 3732"/>
                  <a:gd name="T92" fmla="*/ 208 w 801"/>
                  <a:gd name="T93" fmla="*/ 310 h 3732"/>
                  <a:gd name="T94" fmla="*/ 193 w 801"/>
                  <a:gd name="T95" fmla="*/ 265 h 3732"/>
                  <a:gd name="T96" fmla="*/ 178 w 801"/>
                  <a:gd name="T97" fmla="*/ 175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1" h="3732">
                    <a:moveTo>
                      <a:pt x="583" y="70"/>
                    </a:moveTo>
                    <a:cubicBezTo>
                      <a:pt x="518" y="48"/>
                      <a:pt x="453" y="32"/>
                      <a:pt x="388" y="10"/>
                    </a:cubicBezTo>
                    <a:cubicBezTo>
                      <a:pt x="338" y="15"/>
                      <a:pt x="281" y="0"/>
                      <a:pt x="238" y="25"/>
                    </a:cubicBezTo>
                    <a:cubicBezTo>
                      <a:pt x="211" y="41"/>
                      <a:pt x="208" y="115"/>
                      <a:pt x="208" y="115"/>
                    </a:cubicBezTo>
                    <a:cubicBezTo>
                      <a:pt x="213" y="150"/>
                      <a:pt x="201" y="192"/>
                      <a:pt x="223" y="220"/>
                    </a:cubicBezTo>
                    <a:cubicBezTo>
                      <a:pt x="242" y="245"/>
                      <a:pt x="283" y="240"/>
                      <a:pt x="313" y="250"/>
                    </a:cubicBezTo>
                    <a:cubicBezTo>
                      <a:pt x="330" y="256"/>
                      <a:pt x="342" y="272"/>
                      <a:pt x="358" y="280"/>
                    </a:cubicBezTo>
                    <a:cubicBezTo>
                      <a:pt x="372" y="287"/>
                      <a:pt x="388" y="290"/>
                      <a:pt x="403" y="295"/>
                    </a:cubicBezTo>
                    <a:cubicBezTo>
                      <a:pt x="503" y="290"/>
                      <a:pt x="604" y="298"/>
                      <a:pt x="703" y="280"/>
                    </a:cubicBezTo>
                    <a:cubicBezTo>
                      <a:pt x="721" y="277"/>
                      <a:pt x="733" y="253"/>
                      <a:pt x="733" y="235"/>
                    </a:cubicBezTo>
                    <a:cubicBezTo>
                      <a:pt x="733" y="162"/>
                      <a:pt x="697" y="106"/>
                      <a:pt x="643" y="70"/>
                    </a:cubicBezTo>
                    <a:cubicBezTo>
                      <a:pt x="648" y="85"/>
                      <a:pt x="650" y="101"/>
                      <a:pt x="658" y="115"/>
                    </a:cubicBezTo>
                    <a:cubicBezTo>
                      <a:pt x="676" y="147"/>
                      <a:pt x="718" y="205"/>
                      <a:pt x="718" y="205"/>
                    </a:cubicBezTo>
                    <a:cubicBezTo>
                      <a:pt x="801" y="701"/>
                      <a:pt x="741" y="1401"/>
                      <a:pt x="733" y="1810"/>
                    </a:cubicBezTo>
                    <a:cubicBezTo>
                      <a:pt x="728" y="2035"/>
                      <a:pt x="734" y="2262"/>
                      <a:pt x="703" y="2485"/>
                    </a:cubicBezTo>
                    <a:cubicBezTo>
                      <a:pt x="698" y="2521"/>
                      <a:pt x="654" y="2541"/>
                      <a:pt x="643" y="2575"/>
                    </a:cubicBezTo>
                    <a:cubicBezTo>
                      <a:pt x="628" y="2620"/>
                      <a:pt x="598" y="2710"/>
                      <a:pt x="598" y="2710"/>
                    </a:cubicBezTo>
                    <a:cubicBezTo>
                      <a:pt x="587" y="2826"/>
                      <a:pt x="612" y="2890"/>
                      <a:pt x="523" y="2950"/>
                    </a:cubicBezTo>
                    <a:cubicBezTo>
                      <a:pt x="487" y="3057"/>
                      <a:pt x="476" y="3038"/>
                      <a:pt x="538" y="3130"/>
                    </a:cubicBezTo>
                    <a:cubicBezTo>
                      <a:pt x="548" y="3115"/>
                      <a:pt x="565" y="3103"/>
                      <a:pt x="568" y="3085"/>
                    </a:cubicBezTo>
                    <a:cubicBezTo>
                      <a:pt x="578" y="3014"/>
                      <a:pt x="513" y="2997"/>
                      <a:pt x="463" y="2980"/>
                    </a:cubicBezTo>
                    <a:cubicBezTo>
                      <a:pt x="458" y="2995"/>
                      <a:pt x="448" y="3009"/>
                      <a:pt x="448" y="3025"/>
                    </a:cubicBezTo>
                    <a:cubicBezTo>
                      <a:pt x="448" y="3172"/>
                      <a:pt x="476" y="3114"/>
                      <a:pt x="628" y="3100"/>
                    </a:cubicBezTo>
                    <a:cubicBezTo>
                      <a:pt x="607" y="3037"/>
                      <a:pt x="585" y="2997"/>
                      <a:pt x="538" y="2950"/>
                    </a:cubicBezTo>
                    <a:cubicBezTo>
                      <a:pt x="508" y="2960"/>
                      <a:pt x="478" y="2970"/>
                      <a:pt x="448" y="2980"/>
                    </a:cubicBezTo>
                    <a:cubicBezTo>
                      <a:pt x="433" y="2985"/>
                      <a:pt x="403" y="2995"/>
                      <a:pt x="403" y="2995"/>
                    </a:cubicBezTo>
                    <a:cubicBezTo>
                      <a:pt x="292" y="3162"/>
                      <a:pt x="488" y="3418"/>
                      <a:pt x="313" y="3535"/>
                    </a:cubicBezTo>
                    <a:cubicBezTo>
                      <a:pt x="318" y="3580"/>
                      <a:pt x="317" y="3626"/>
                      <a:pt x="328" y="3670"/>
                    </a:cubicBezTo>
                    <a:cubicBezTo>
                      <a:pt x="332" y="3687"/>
                      <a:pt x="341" y="3710"/>
                      <a:pt x="358" y="3715"/>
                    </a:cubicBezTo>
                    <a:cubicBezTo>
                      <a:pt x="383" y="3722"/>
                      <a:pt x="408" y="3705"/>
                      <a:pt x="433" y="3700"/>
                    </a:cubicBezTo>
                    <a:cubicBezTo>
                      <a:pt x="438" y="3665"/>
                      <a:pt x="425" y="3622"/>
                      <a:pt x="448" y="3595"/>
                    </a:cubicBezTo>
                    <a:cubicBezTo>
                      <a:pt x="461" y="3579"/>
                      <a:pt x="488" y="3604"/>
                      <a:pt x="508" y="3610"/>
                    </a:cubicBezTo>
                    <a:cubicBezTo>
                      <a:pt x="538" y="3619"/>
                      <a:pt x="598" y="3640"/>
                      <a:pt x="598" y="3640"/>
                    </a:cubicBezTo>
                    <a:cubicBezTo>
                      <a:pt x="603" y="3655"/>
                      <a:pt x="603" y="3673"/>
                      <a:pt x="613" y="3685"/>
                    </a:cubicBezTo>
                    <a:cubicBezTo>
                      <a:pt x="624" y="3699"/>
                      <a:pt x="653" y="3732"/>
                      <a:pt x="658" y="3715"/>
                    </a:cubicBezTo>
                    <a:cubicBezTo>
                      <a:pt x="670" y="3671"/>
                      <a:pt x="648" y="3625"/>
                      <a:pt x="643" y="3580"/>
                    </a:cubicBezTo>
                    <a:cubicBezTo>
                      <a:pt x="630" y="3452"/>
                      <a:pt x="672" y="3270"/>
                      <a:pt x="553" y="3190"/>
                    </a:cubicBezTo>
                    <a:cubicBezTo>
                      <a:pt x="527" y="3111"/>
                      <a:pt x="551" y="3154"/>
                      <a:pt x="448" y="3085"/>
                    </a:cubicBezTo>
                    <a:cubicBezTo>
                      <a:pt x="433" y="3075"/>
                      <a:pt x="403" y="3055"/>
                      <a:pt x="403" y="3055"/>
                    </a:cubicBezTo>
                    <a:cubicBezTo>
                      <a:pt x="378" y="2980"/>
                      <a:pt x="353" y="2905"/>
                      <a:pt x="328" y="2830"/>
                    </a:cubicBezTo>
                    <a:cubicBezTo>
                      <a:pt x="321" y="2810"/>
                      <a:pt x="298" y="2800"/>
                      <a:pt x="283" y="2785"/>
                    </a:cubicBezTo>
                    <a:cubicBezTo>
                      <a:pt x="278" y="2770"/>
                      <a:pt x="275" y="2754"/>
                      <a:pt x="268" y="2740"/>
                    </a:cubicBezTo>
                    <a:cubicBezTo>
                      <a:pt x="260" y="2724"/>
                      <a:pt x="245" y="2711"/>
                      <a:pt x="238" y="2695"/>
                    </a:cubicBezTo>
                    <a:cubicBezTo>
                      <a:pt x="225" y="2666"/>
                      <a:pt x="208" y="2605"/>
                      <a:pt x="208" y="2605"/>
                    </a:cubicBezTo>
                    <a:cubicBezTo>
                      <a:pt x="201" y="2470"/>
                      <a:pt x="208" y="2304"/>
                      <a:pt x="163" y="2170"/>
                    </a:cubicBezTo>
                    <a:cubicBezTo>
                      <a:pt x="152" y="1885"/>
                      <a:pt x="148" y="1843"/>
                      <a:pt x="118" y="1630"/>
                    </a:cubicBezTo>
                    <a:cubicBezTo>
                      <a:pt x="118" y="1628"/>
                      <a:pt x="0" y="622"/>
                      <a:pt x="208" y="310"/>
                    </a:cubicBezTo>
                    <a:cubicBezTo>
                      <a:pt x="203" y="295"/>
                      <a:pt x="193" y="281"/>
                      <a:pt x="193" y="265"/>
                    </a:cubicBezTo>
                    <a:cubicBezTo>
                      <a:pt x="193" y="242"/>
                      <a:pt x="235" y="175"/>
                      <a:pt x="178"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6" name="Freeform 55"/>
              <p:cNvSpPr>
                <a:spLocks/>
              </p:cNvSpPr>
              <p:nvPr/>
            </p:nvSpPr>
            <p:spPr bwMode="auto">
              <a:xfrm>
                <a:off x="6240" y="6735"/>
                <a:ext cx="645" cy="138"/>
              </a:xfrm>
              <a:custGeom>
                <a:avLst/>
                <a:gdLst>
                  <a:gd name="T0" fmla="*/ 0 w 645"/>
                  <a:gd name="T1" fmla="*/ 0 h 138"/>
                  <a:gd name="T2" fmla="*/ 15 w 645"/>
                  <a:gd name="T3" fmla="*/ 45 h 138"/>
                  <a:gd name="T4" fmla="*/ 75 w 645"/>
                  <a:gd name="T5" fmla="*/ 60 h 138"/>
                  <a:gd name="T6" fmla="*/ 120 w 645"/>
                  <a:gd name="T7" fmla="*/ 90 h 138"/>
                  <a:gd name="T8" fmla="*/ 210 w 645"/>
                  <a:gd name="T9" fmla="*/ 105 h 138"/>
                  <a:gd name="T10" fmla="*/ 300 w 645"/>
                  <a:gd name="T11" fmla="*/ 135 h 138"/>
                  <a:gd name="T12" fmla="*/ 510 w 645"/>
                  <a:gd name="T13" fmla="*/ 120 h 138"/>
                  <a:gd name="T14" fmla="*/ 525 w 645"/>
                  <a:gd name="T15" fmla="*/ 75 h 138"/>
                  <a:gd name="T16" fmla="*/ 630 w 645"/>
                  <a:gd name="T17" fmla="*/ 60 h 138"/>
                  <a:gd name="T18" fmla="*/ 645 w 645"/>
                  <a:gd name="T19"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5" h="138">
                    <a:moveTo>
                      <a:pt x="0" y="0"/>
                    </a:moveTo>
                    <a:cubicBezTo>
                      <a:pt x="5" y="15"/>
                      <a:pt x="3" y="35"/>
                      <a:pt x="15" y="45"/>
                    </a:cubicBezTo>
                    <a:cubicBezTo>
                      <a:pt x="31" y="58"/>
                      <a:pt x="56" y="52"/>
                      <a:pt x="75" y="60"/>
                    </a:cubicBezTo>
                    <a:cubicBezTo>
                      <a:pt x="92" y="67"/>
                      <a:pt x="103" y="84"/>
                      <a:pt x="120" y="90"/>
                    </a:cubicBezTo>
                    <a:cubicBezTo>
                      <a:pt x="149" y="100"/>
                      <a:pt x="180" y="98"/>
                      <a:pt x="210" y="105"/>
                    </a:cubicBezTo>
                    <a:cubicBezTo>
                      <a:pt x="241" y="113"/>
                      <a:pt x="300" y="135"/>
                      <a:pt x="300" y="135"/>
                    </a:cubicBezTo>
                    <a:cubicBezTo>
                      <a:pt x="370" y="130"/>
                      <a:pt x="442" y="138"/>
                      <a:pt x="510" y="120"/>
                    </a:cubicBezTo>
                    <a:cubicBezTo>
                      <a:pt x="525" y="116"/>
                      <a:pt x="511" y="82"/>
                      <a:pt x="525" y="75"/>
                    </a:cubicBezTo>
                    <a:cubicBezTo>
                      <a:pt x="557" y="59"/>
                      <a:pt x="595" y="65"/>
                      <a:pt x="630" y="60"/>
                    </a:cubicBezTo>
                    <a:cubicBezTo>
                      <a:pt x="635" y="45"/>
                      <a:pt x="645" y="15"/>
                      <a:pt x="64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58" name="AutoShape 147"/>
              <p:cNvCxnSpPr>
                <a:cxnSpLocks noChangeShapeType="1"/>
              </p:cNvCxnSpPr>
              <p:nvPr/>
            </p:nvCxnSpPr>
            <p:spPr bwMode="auto">
              <a:xfrm flipH="1">
                <a:off x="6690" y="7365"/>
                <a:ext cx="33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41" name="Freeform 40"/>
            <p:cNvSpPr>
              <a:spLocks/>
            </p:cNvSpPr>
            <p:nvPr/>
          </p:nvSpPr>
          <p:spPr bwMode="auto">
            <a:xfrm rot="16200000">
              <a:off x="6834138" y="3281680"/>
              <a:ext cx="486410" cy="2279650"/>
            </a:xfrm>
            <a:custGeom>
              <a:avLst/>
              <a:gdLst>
                <a:gd name="T0" fmla="*/ 79 w 766"/>
                <a:gd name="T1" fmla="*/ 330 h 3590"/>
                <a:gd name="T2" fmla="*/ 154 w 766"/>
                <a:gd name="T3" fmla="*/ 495 h 3590"/>
                <a:gd name="T4" fmla="*/ 274 w 766"/>
                <a:gd name="T5" fmla="*/ 720 h 3590"/>
                <a:gd name="T6" fmla="*/ 274 w 766"/>
                <a:gd name="T7" fmla="*/ 960 h 3590"/>
                <a:gd name="T8" fmla="*/ 304 w 766"/>
                <a:gd name="T9" fmla="*/ 795 h 3590"/>
                <a:gd name="T10" fmla="*/ 364 w 766"/>
                <a:gd name="T11" fmla="*/ 855 h 3590"/>
                <a:gd name="T12" fmla="*/ 184 w 766"/>
                <a:gd name="T13" fmla="*/ 885 h 3590"/>
                <a:gd name="T14" fmla="*/ 94 w 766"/>
                <a:gd name="T15" fmla="*/ 1230 h 3590"/>
                <a:gd name="T16" fmla="*/ 64 w 766"/>
                <a:gd name="T17" fmla="*/ 2595 h 3590"/>
                <a:gd name="T18" fmla="*/ 109 w 766"/>
                <a:gd name="T19" fmla="*/ 2715 h 3590"/>
                <a:gd name="T20" fmla="*/ 259 w 766"/>
                <a:gd name="T21" fmla="*/ 2835 h 3590"/>
                <a:gd name="T22" fmla="*/ 334 w 766"/>
                <a:gd name="T23" fmla="*/ 2790 h 3590"/>
                <a:gd name="T24" fmla="*/ 409 w 766"/>
                <a:gd name="T25" fmla="*/ 2880 h 3590"/>
                <a:gd name="T26" fmla="*/ 439 w 766"/>
                <a:gd name="T27" fmla="*/ 2820 h 3590"/>
                <a:gd name="T28" fmla="*/ 274 w 766"/>
                <a:gd name="T29" fmla="*/ 2880 h 3590"/>
                <a:gd name="T30" fmla="*/ 154 w 766"/>
                <a:gd name="T31" fmla="*/ 3405 h 3590"/>
                <a:gd name="T32" fmla="*/ 259 w 766"/>
                <a:gd name="T33" fmla="*/ 3480 h 3590"/>
                <a:gd name="T34" fmla="*/ 379 w 766"/>
                <a:gd name="T35" fmla="*/ 3525 h 3590"/>
                <a:gd name="T36" fmla="*/ 499 w 766"/>
                <a:gd name="T37" fmla="*/ 3405 h 3590"/>
                <a:gd name="T38" fmla="*/ 439 w 766"/>
                <a:gd name="T39" fmla="*/ 3165 h 3590"/>
                <a:gd name="T40" fmla="*/ 379 w 766"/>
                <a:gd name="T41" fmla="*/ 2985 h 3590"/>
                <a:gd name="T42" fmla="*/ 289 w 766"/>
                <a:gd name="T43" fmla="*/ 2820 h 3590"/>
                <a:gd name="T44" fmla="*/ 394 w 766"/>
                <a:gd name="T45" fmla="*/ 2925 h 3590"/>
                <a:gd name="T46" fmla="*/ 349 w 766"/>
                <a:gd name="T47" fmla="*/ 2865 h 3590"/>
                <a:gd name="T48" fmla="*/ 439 w 766"/>
                <a:gd name="T49" fmla="*/ 2820 h 3590"/>
                <a:gd name="T50" fmla="*/ 589 w 766"/>
                <a:gd name="T51" fmla="*/ 2310 h 3590"/>
                <a:gd name="T52" fmla="*/ 559 w 766"/>
                <a:gd name="T53" fmla="*/ 1440 h 3590"/>
                <a:gd name="T54" fmla="*/ 334 w 766"/>
                <a:gd name="T55" fmla="*/ 900 h 3590"/>
                <a:gd name="T56" fmla="*/ 334 w 766"/>
                <a:gd name="T57" fmla="*/ 765 h 3590"/>
                <a:gd name="T58" fmla="*/ 409 w 766"/>
                <a:gd name="T59" fmla="*/ 90 h 3590"/>
                <a:gd name="T60" fmla="*/ 364 w 766"/>
                <a:gd name="T61" fmla="*/ 180 h 3590"/>
                <a:gd name="T62" fmla="*/ 139 w 766"/>
                <a:gd name="T63" fmla="*/ 180 h 3590"/>
                <a:gd name="T64" fmla="*/ 49 w 766"/>
                <a:gd name="T65" fmla="*/ 60 h 3590"/>
                <a:gd name="T66" fmla="*/ 64 w 766"/>
                <a:gd name="T67" fmla="*/ 0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3590">
                  <a:moveTo>
                    <a:pt x="64" y="0"/>
                  </a:moveTo>
                  <a:cubicBezTo>
                    <a:pt x="69" y="110"/>
                    <a:pt x="61" y="221"/>
                    <a:pt x="79" y="330"/>
                  </a:cubicBezTo>
                  <a:cubicBezTo>
                    <a:pt x="82" y="348"/>
                    <a:pt x="113" y="346"/>
                    <a:pt x="124" y="360"/>
                  </a:cubicBezTo>
                  <a:cubicBezTo>
                    <a:pt x="140" y="380"/>
                    <a:pt x="154" y="494"/>
                    <a:pt x="154" y="495"/>
                  </a:cubicBezTo>
                  <a:cubicBezTo>
                    <a:pt x="179" y="594"/>
                    <a:pt x="185" y="587"/>
                    <a:pt x="244" y="675"/>
                  </a:cubicBezTo>
                  <a:cubicBezTo>
                    <a:pt x="254" y="690"/>
                    <a:pt x="274" y="720"/>
                    <a:pt x="274" y="720"/>
                  </a:cubicBezTo>
                  <a:cubicBezTo>
                    <a:pt x="207" y="742"/>
                    <a:pt x="206" y="760"/>
                    <a:pt x="184" y="825"/>
                  </a:cubicBezTo>
                  <a:cubicBezTo>
                    <a:pt x="201" y="895"/>
                    <a:pt x="214" y="920"/>
                    <a:pt x="274" y="960"/>
                  </a:cubicBezTo>
                  <a:cubicBezTo>
                    <a:pt x="403" y="951"/>
                    <a:pt x="592" y="982"/>
                    <a:pt x="424" y="870"/>
                  </a:cubicBezTo>
                  <a:cubicBezTo>
                    <a:pt x="346" y="753"/>
                    <a:pt x="403" y="777"/>
                    <a:pt x="304" y="795"/>
                  </a:cubicBezTo>
                  <a:cubicBezTo>
                    <a:pt x="269" y="801"/>
                    <a:pt x="234" y="805"/>
                    <a:pt x="199" y="810"/>
                  </a:cubicBezTo>
                  <a:cubicBezTo>
                    <a:pt x="254" y="892"/>
                    <a:pt x="265" y="871"/>
                    <a:pt x="364" y="855"/>
                  </a:cubicBezTo>
                  <a:cubicBezTo>
                    <a:pt x="359" y="830"/>
                    <a:pt x="372" y="790"/>
                    <a:pt x="349" y="780"/>
                  </a:cubicBezTo>
                  <a:cubicBezTo>
                    <a:pt x="209" y="718"/>
                    <a:pt x="226" y="832"/>
                    <a:pt x="184" y="885"/>
                  </a:cubicBezTo>
                  <a:cubicBezTo>
                    <a:pt x="173" y="899"/>
                    <a:pt x="154" y="905"/>
                    <a:pt x="139" y="915"/>
                  </a:cubicBezTo>
                  <a:cubicBezTo>
                    <a:pt x="105" y="1017"/>
                    <a:pt x="125" y="1127"/>
                    <a:pt x="94" y="1230"/>
                  </a:cubicBezTo>
                  <a:cubicBezTo>
                    <a:pt x="84" y="1262"/>
                    <a:pt x="60" y="1288"/>
                    <a:pt x="49" y="1320"/>
                  </a:cubicBezTo>
                  <a:cubicBezTo>
                    <a:pt x="54" y="1745"/>
                    <a:pt x="50" y="2170"/>
                    <a:pt x="64" y="2595"/>
                  </a:cubicBezTo>
                  <a:cubicBezTo>
                    <a:pt x="65" y="2613"/>
                    <a:pt x="88" y="2623"/>
                    <a:pt x="94" y="2640"/>
                  </a:cubicBezTo>
                  <a:cubicBezTo>
                    <a:pt x="103" y="2664"/>
                    <a:pt x="102" y="2690"/>
                    <a:pt x="109" y="2715"/>
                  </a:cubicBezTo>
                  <a:cubicBezTo>
                    <a:pt x="117" y="2746"/>
                    <a:pt x="108" y="2797"/>
                    <a:pt x="139" y="2805"/>
                  </a:cubicBezTo>
                  <a:cubicBezTo>
                    <a:pt x="179" y="2815"/>
                    <a:pt x="259" y="2835"/>
                    <a:pt x="259" y="2835"/>
                  </a:cubicBezTo>
                  <a:cubicBezTo>
                    <a:pt x="316" y="2873"/>
                    <a:pt x="355" y="2881"/>
                    <a:pt x="424" y="2895"/>
                  </a:cubicBezTo>
                  <a:cubicBezTo>
                    <a:pt x="402" y="2830"/>
                    <a:pt x="401" y="2812"/>
                    <a:pt x="334" y="2790"/>
                  </a:cubicBezTo>
                  <a:cubicBezTo>
                    <a:pt x="324" y="2805"/>
                    <a:pt x="300" y="2817"/>
                    <a:pt x="304" y="2835"/>
                  </a:cubicBezTo>
                  <a:cubicBezTo>
                    <a:pt x="309" y="2862"/>
                    <a:pt x="396" y="2877"/>
                    <a:pt x="409" y="2880"/>
                  </a:cubicBezTo>
                  <a:cubicBezTo>
                    <a:pt x="429" y="2875"/>
                    <a:pt x="460" y="2883"/>
                    <a:pt x="469" y="2865"/>
                  </a:cubicBezTo>
                  <a:cubicBezTo>
                    <a:pt x="477" y="2849"/>
                    <a:pt x="454" y="2830"/>
                    <a:pt x="439" y="2820"/>
                  </a:cubicBezTo>
                  <a:cubicBezTo>
                    <a:pt x="409" y="2800"/>
                    <a:pt x="369" y="2802"/>
                    <a:pt x="334" y="2790"/>
                  </a:cubicBezTo>
                  <a:cubicBezTo>
                    <a:pt x="314" y="2820"/>
                    <a:pt x="294" y="2850"/>
                    <a:pt x="274" y="2880"/>
                  </a:cubicBezTo>
                  <a:cubicBezTo>
                    <a:pt x="257" y="2905"/>
                    <a:pt x="247" y="3003"/>
                    <a:pt x="244" y="3015"/>
                  </a:cubicBezTo>
                  <a:cubicBezTo>
                    <a:pt x="215" y="3145"/>
                    <a:pt x="186" y="3276"/>
                    <a:pt x="154" y="3405"/>
                  </a:cubicBezTo>
                  <a:cubicBezTo>
                    <a:pt x="159" y="3450"/>
                    <a:pt x="145" y="3502"/>
                    <a:pt x="169" y="3540"/>
                  </a:cubicBezTo>
                  <a:cubicBezTo>
                    <a:pt x="200" y="3590"/>
                    <a:pt x="258" y="3481"/>
                    <a:pt x="259" y="3480"/>
                  </a:cubicBezTo>
                  <a:cubicBezTo>
                    <a:pt x="284" y="3485"/>
                    <a:pt x="310" y="3486"/>
                    <a:pt x="334" y="3495"/>
                  </a:cubicBezTo>
                  <a:cubicBezTo>
                    <a:pt x="351" y="3501"/>
                    <a:pt x="362" y="3520"/>
                    <a:pt x="379" y="3525"/>
                  </a:cubicBezTo>
                  <a:cubicBezTo>
                    <a:pt x="438" y="3541"/>
                    <a:pt x="500" y="3540"/>
                    <a:pt x="559" y="3555"/>
                  </a:cubicBezTo>
                  <a:cubicBezTo>
                    <a:pt x="523" y="3501"/>
                    <a:pt x="526" y="3459"/>
                    <a:pt x="499" y="3405"/>
                  </a:cubicBezTo>
                  <a:cubicBezTo>
                    <a:pt x="441" y="3289"/>
                    <a:pt x="492" y="3428"/>
                    <a:pt x="454" y="3315"/>
                  </a:cubicBezTo>
                  <a:cubicBezTo>
                    <a:pt x="449" y="3265"/>
                    <a:pt x="454" y="3213"/>
                    <a:pt x="439" y="3165"/>
                  </a:cubicBezTo>
                  <a:cubicBezTo>
                    <a:pt x="424" y="3116"/>
                    <a:pt x="380" y="3079"/>
                    <a:pt x="364" y="3030"/>
                  </a:cubicBezTo>
                  <a:cubicBezTo>
                    <a:pt x="369" y="3015"/>
                    <a:pt x="384" y="3000"/>
                    <a:pt x="379" y="2985"/>
                  </a:cubicBezTo>
                  <a:cubicBezTo>
                    <a:pt x="371" y="2960"/>
                    <a:pt x="310" y="2924"/>
                    <a:pt x="289" y="2910"/>
                  </a:cubicBezTo>
                  <a:cubicBezTo>
                    <a:pt x="286" y="2901"/>
                    <a:pt x="252" y="2829"/>
                    <a:pt x="289" y="2820"/>
                  </a:cubicBezTo>
                  <a:cubicBezTo>
                    <a:pt x="323" y="2811"/>
                    <a:pt x="359" y="2830"/>
                    <a:pt x="394" y="2835"/>
                  </a:cubicBezTo>
                  <a:cubicBezTo>
                    <a:pt x="399" y="2849"/>
                    <a:pt x="429" y="2911"/>
                    <a:pt x="394" y="2925"/>
                  </a:cubicBezTo>
                  <a:cubicBezTo>
                    <a:pt x="375" y="2933"/>
                    <a:pt x="354" y="2915"/>
                    <a:pt x="334" y="2910"/>
                  </a:cubicBezTo>
                  <a:cubicBezTo>
                    <a:pt x="339" y="2895"/>
                    <a:pt x="338" y="2876"/>
                    <a:pt x="349" y="2865"/>
                  </a:cubicBezTo>
                  <a:cubicBezTo>
                    <a:pt x="360" y="2854"/>
                    <a:pt x="380" y="2857"/>
                    <a:pt x="394" y="2850"/>
                  </a:cubicBezTo>
                  <a:cubicBezTo>
                    <a:pt x="410" y="2842"/>
                    <a:pt x="424" y="2830"/>
                    <a:pt x="439" y="2820"/>
                  </a:cubicBezTo>
                  <a:cubicBezTo>
                    <a:pt x="462" y="2706"/>
                    <a:pt x="493" y="2573"/>
                    <a:pt x="559" y="2475"/>
                  </a:cubicBezTo>
                  <a:cubicBezTo>
                    <a:pt x="562" y="2449"/>
                    <a:pt x="567" y="2350"/>
                    <a:pt x="589" y="2310"/>
                  </a:cubicBezTo>
                  <a:cubicBezTo>
                    <a:pt x="626" y="2243"/>
                    <a:pt x="670" y="2201"/>
                    <a:pt x="694" y="2130"/>
                  </a:cubicBezTo>
                  <a:cubicBezTo>
                    <a:pt x="689" y="1960"/>
                    <a:pt x="766" y="1578"/>
                    <a:pt x="559" y="1440"/>
                  </a:cubicBezTo>
                  <a:cubicBezTo>
                    <a:pt x="538" y="1254"/>
                    <a:pt x="541" y="1172"/>
                    <a:pt x="439" y="1020"/>
                  </a:cubicBezTo>
                  <a:cubicBezTo>
                    <a:pt x="403" y="966"/>
                    <a:pt x="386" y="935"/>
                    <a:pt x="334" y="900"/>
                  </a:cubicBezTo>
                  <a:cubicBezTo>
                    <a:pt x="324" y="885"/>
                    <a:pt x="304" y="873"/>
                    <a:pt x="304" y="855"/>
                  </a:cubicBezTo>
                  <a:cubicBezTo>
                    <a:pt x="304" y="823"/>
                    <a:pt x="334" y="765"/>
                    <a:pt x="334" y="765"/>
                  </a:cubicBezTo>
                  <a:cubicBezTo>
                    <a:pt x="340" y="680"/>
                    <a:pt x="291" y="309"/>
                    <a:pt x="439" y="210"/>
                  </a:cubicBezTo>
                  <a:cubicBezTo>
                    <a:pt x="486" y="140"/>
                    <a:pt x="477" y="135"/>
                    <a:pt x="409" y="90"/>
                  </a:cubicBezTo>
                  <a:cubicBezTo>
                    <a:pt x="399" y="105"/>
                    <a:pt x="387" y="119"/>
                    <a:pt x="379" y="135"/>
                  </a:cubicBezTo>
                  <a:cubicBezTo>
                    <a:pt x="372" y="149"/>
                    <a:pt x="377" y="171"/>
                    <a:pt x="364" y="180"/>
                  </a:cubicBezTo>
                  <a:cubicBezTo>
                    <a:pt x="330" y="203"/>
                    <a:pt x="283" y="197"/>
                    <a:pt x="244" y="210"/>
                  </a:cubicBezTo>
                  <a:cubicBezTo>
                    <a:pt x="240" y="209"/>
                    <a:pt x="149" y="188"/>
                    <a:pt x="139" y="180"/>
                  </a:cubicBezTo>
                  <a:cubicBezTo>
                    <a:pt x="69" y="124"/>
                    <a:pt x="142" y="150"/>
                    <a:pt x="94" y="90"/>
                  </a:cubicBezTo>
                  <a:cubicBezTo>
                    <a:pt x="83" y="76"/>
                    <a:pt x="65" y="68"/>
                    <a:pt x="49" y="60"/>
                  </a:cubicBezTo>
                  <a:cubicBezTo>
                    <a:pt x="35" y="53"/>
                    <a:pt x="0" y="60"/>
                    <a:pt x="4" y="45"/>
                  </a:cubicBezTo>
                  <a:cubicBezTo>
                    <a:pt x="10" y="21"/>
                    <a:pt x="44" y="15"/>
                    <a:pt x="64" y="0"/>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grpSp>
          <p:nvGrpSpPr>
            <p:cNvPr id="42" name="Group 41"/>
            <p:cNvGrpSpPr>
              <a:grpSpLocks/>
            </p:cNvGrpSpPr>
            <p:nvPr/>
          </p:nvGrpSpPr>
          <p:grpSpPr bwMode="auto">
            <a:xfrm>
              <a:off x="5775325" y="4025900"/>
              <a:ext cx="2606675" cy="657860"/>
              <a:chOff x="10469" y="5864"/>
              <a:chExt cx="4105" cy="1036"/>
            </a:xfrm>
          </p:grpSpPr>
          <p:cxnSp>
            <p:nvCxnSpPr>
              <p:cNvPr id="52" name="AutoShape 156"/>
              <p:cNvCxnSpPr>
                <a:cxnSpLocks noChangeShapeType="1"/>
              </p:cNvCxnSpPr>
              <p:nvPr/>
            </p:nvCxnSpPr>
            <p:spPr bwMode="auto">
              <a:xfrm>
                <a:off x="10469" y="5864"/>
                <a:ext cx="309" cy="102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157"/>
              <p:cNvCxnSpPr>
                <a:cxnSpLocks noChangeShapeType="1"/>
              </p:cNvCxnSpPr>
              <p:nvPr/>
            </p:nvCxnSpPr>
            <p:spPr bwMode="auto">
              <a:xfrm flipV="1">
                <a:off x="14265" y="5879"/>
                <a:ext cx="309" cy="102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158"/>
              <p:cNvCxnSpPr>
                <a:cxnSpLocks noChangeShapeType="1"/>
              </p:cNvCxnSpPr>
              <p:nvPr/>
            </p:nvCxnSpPr>
            <p:spPr bwMode="auto">
              <a:xfrm>
                <a:off x="10764" y="6900"/>
                <a:ext cx="3501"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43" name="Freeform 42"/>
            <p:cNvSpPr>
              <a:spLocks/>
            </p:cNvSpPr>
            <p:nvPr/>
          </p:nvSpPr>
          <p:spPr bwMode="auto">
            <a:xfrm>
              <a:off x="5887353" y="4116705"/>
              <a:ext cx="2460625" cy="362585"/>
            </a:xfrm>
            <a:custGeom>
              <a:avLst/>
              <a:gdLst>
                <a:gd name="T0" fmla="*/ 0 w 3875"/>
                <a:gd name="T1" fmla="*/ 540 h 571"/>
                <a:gd name="T2" fmla="*/ 60 w 3875"/>
                <a:gd name="T3" fmla="*/ 465 h 571"/>
                <a:gd name="T4" fmla="*/ 105 w 3875"/>
                <a:gd name="T5" fmla="*/ 450 h 571"/>
                <a:gd name="T6" fmla="*/ 150 w 3875"/>
                <a:gd name="T7" fmla="*/ 420 h 571"/>
                <a:gd name="T8" fmla="*/ 165 w 3875"/>
                <a:gd name="T9" fmla="*/ 210 h 571"/>
                <a:gd name="T10" fmla="*/ 150 w 3875"/>
                <a:gd name="T11" fmla="*/ 165 h 571"/>
                <a:gd name="T12" fmla="*/ 195 w 3875"/>
                <a:gd name="T13" fmla="*/ 180 h 571"/>
                <a:gd name="T14" fmla="*/ 270 w 3875"/>
                <a:gd name="T15" fmla="*/ 195 h 571"/>
                <a:gd name="T16" fmla="*/ 300 w 3875"/>
                <a:gd name="T17" fmla="*/ 240 h 571"/>
                <a:gd name="T18" fmla="*/ 315 w 3875"/>
                <a:gd name="T19" fmla="*/ 285 h 571"/>
                <a:gd name="T20" fmla="*/ 525 w 3875"/>
                <a:gd name="T21" fmla="*/ 375 h 571"/>
                <a:gd name="T22" fmla="*/ 735 w 3875"/>
                <a:gd name="T23" fmla="*/ 360 h 571"/>
                <a:gd name="T24" fmla="*/ 765 w 3875"/>
                <a:gd name="T25" fmla="*/ 315 h 571"/>
                <a:gd name="T26" fmla="*/ 1035 w 3875"/>
                <a:gd name="T27" fmla="*/ 300 h 571"/>
                <a:gd name="T28" fmla="*/ 1140 w 3875"/>
                <a:gd name="T29" fmla="*/ 240 h 571"/>
                <a:gd name="T30" fmla="*/ 1230 w 3875"/>
                <a:gd name="T31" fmla="*/ 165 h 571"/>
                <a:gd name="T32" fmla="*/ 1365 w 3875"/>
                <a:gd name="T33" fmla="*/ 150 h 571"/>
                <a:gd name="T34" fmla="*/ 1470 w 3875"/>
                <a:gd name="T35" fmla="*/ 30 h 571"/>
                <a:gd name="T36" fmla="*/ 1560 w 3875"/>
                <a:gd name="T37" fmla="*/ 75 h 571"/>
                <a:gd name="T38" fmla="*/ 1740 w 3875"/>
                <a:gd name="T39" fmla="*/ 90 h 571"/>
                <a:gd name="T40" fmla="*/ 2040 w 3875"/>
                <a:gd name="T41" fmla="*/ 0 h 571"/>
                <a:gd name="T42" fmla="*/ 2190 w 3875"/>
                <a:gd name="T43" fmla="*/ 15 h 571"/>
                <a:gd name="T44" fmla="*/ 2340 w 3875"/>
                <a:gd name="T45" fmla="*/ 75 h 571"/>
                <a:gd name="T46" fmla="*/ 2445 w 3875"/>
                <a:gd name="T47" fmla="*/ 135 h 571"/>
                <a:gd name="T48" fmla="*/ 2565 w 3875"/>
                <a:gd name="T49" fmla="*/ 165 h 571"/>
                <a:gd name="T50" fmla="*/ 2685 w 3875"/>
                <a:gd name="T51" fmla="*/ 150 h 571"/>
                <a:gd name="T52" fmla="*/ 2715 w 3875"/>
                <a:gd name="T53" fmla="*/ 105 h 571"/>
                <a:gd name="T54" fmla="*/ 2805 w 3875"/>
                <a:gd name="T55" fmla="*/ 60 h 571"/>
                <a:gd name="T56" fmla="*/ 2895 w 3875"/>
                <a:gd name="T57" fmla="*/ 165 h 571"/>
                <a:gd name="T58" fmla="*/ 3090 w 3875"/>
                <a:gd name="T59" fmla="*/ 165 h 571"/>
                <a:gd name="T60" fmla="*/ 3105 w 3875"/>
                <a:gd name="T61" fmla="*/ 255 h 571"/>
                <a:gd name="T62" fmla="*/ 3180 w 3875"/>
                <a:gd name="T63" fmla="*/ 240 h 571"/>
                <a:gd name="T64" fmla="*/ 3210 w 3875"/>
                <a:gd name="T65" fmla="*/ 195 h 571"/>
                <a:gd name="T66" fmla="*/ 3270 w 3875"/>
                <a:gd name="T67" fmla="*/ 180 h 571"/>
                <a:gd name="T68" fmla="*/ 3315 w 3875"/>
                <a:gd name="T69" fmla="*/ 150 h 571"/>
                <a:gd name="T70" fmla="*/ 3480 w 3875"/>
                <a:gd name="T71" fmla="*/ 180 h 571"/>
                <a:gd name="T72" fmla="*/ 3675 w 3875"/>
                <a:gd name="T73" fmla="*/ 195 h 571"/>
                <a:gd name="T74" fmla="*/ 3810 w 3875"/>
                <a:gd name="T75" fmla="*/ 18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5" h="571">
                  <a:moveTo>
                    <a:pt x="0" y="540"/>
                  </a:moveTo>
                  <a:cubicBezTo>
                    <a:pt x="93" y="571"/>
                    <a:pt x="6" y="559"/>
                    <a:pt x="60" y="465"/>
                  </a:cubicBezTo>
                  <a:cubicBezTo>
                    <a:pt x="68" y="451"/>
                    <a:pt x="91" y="457"/>
                    <a:pt x="105" y="450"/>
                  </a:cubicBezTo>
                  <a:cubicBezTo>
                    <a:pt x="121" y="442"/>
                    <a:pt x="135" y="430"/>
                    <a:pt x="150" y="420"/>
                  </a:cubicBezTo>
                  <a:cubicBezTo>
                    <a:pt x="199" y="321"/>
                    <a:pt x="189" y="368"/>
                    <a:pt x="165" y="210"/>
                  </a:cubicBezTo>
                  <a:cubicBezTo>
                    <a:pt x="163" y="194"/>
                    <a:pt x="139" y="176"/>
                    <a:pt x="150" y="165"/>
                  </a:cubicBezTo>
                  <a:cubicBezTo>
                    <a:pt x="161" y="154"/>
                    <a:pt x="180" y="176"/>
                    <a:pt x="195" y="180"/>
                  </a:cubicBezTo>
                  <a:cubicBezTo>
                    <a:pt x="220" y="186"/>
                    <a:pt x="245" y="190"/>
                    <a:pt x="270" y="195"/>
                  </a:cubicBezTo>
                  <a:cubicBezTo>
                    <a:pt x="280" y="210"/>
                    <a:pt x="292" y="224"/>
                    <a:pt x="300" y="240"/>
                  </a:cubicBezTo>
                  <a:cubicBezTo>
                    <a:pt x="307" y="254"/>
                    <a:pt x="305" y="273"/>
                    <a:pt x="315" y="285"/>
                  </a:cubicBezTo>
                  <a:cubicBezTo>
                    <a:pt x="346" y="324"/>
                    <a:pt x="479" y="363"/>
                    <a:pt x="525" y="375"/>
                  </a:cubicBezTo>
                  <a:cubicBezTo>
                    <a:pt x="595" y="370"/>
                    <a:pt x="667" y="377"/>
                    <a:pt x="735" y="360"/>
                  </a:cubicBezTo>
                  <a:cubicBezTo>
                    <a:pt x="752" y="356"/>
                    <a:pt x="747" y="319"/>
                    <a:pt x="765" y="315"/>
                  </a:cubicBezTo>
                  <a:cubicBezTo>
                    <a:pt x="853" y="297"/>
                    <a:pt x="945" y="305"/>
                    <a:pt x="1035" y="300"/>
                  </a:cubicBezTo>
                  <a:cubicBezTo>
                    <a:pt x="1094" y="280"/>
                    <a:pt x="1082" y="290"/>
                    <a:pt x="1140" y="240"/>
                  </a:cubicBezTo>
                  <a:cubicBezTo>
                    <a:pt x="1161" y="222"/>
                    <a:pt x="1199" y="173"/>
                    <a:pt x="1230" y="165"/>
                  </a:cubicBezTo>
                  <a:cubicBezTo>
                    <a:pt x="1274" y="154"/>
                    <a:pt x="1320" y="155"/>
                    <a:pt x="1365" y="150"/>
                  </a:cubicBezTo>
                  <a:cubicBezTo>
                    <a:pt x="1435" y="45"/>
                    <a:pt x="1395" y="80"/>
                    <a:pt x="1470" y="30"/>
                  </a:cubicBezTo>
                  <a:cubicBezTo>
                    <a:pt x="1502" y="41"/>
                    <a:pt x="1527" y="68"/>
                    <a:pt x="1560" y="75"/>
                  </a:cubicBezTo>
                  <a:cubicBezTo>
                    <a:pt x="1619" y="87"/>
                    <a:pt x="1680" y="85"/>
                    <a:pt x="1740" y="90"/>
                  </a:cubicBezTo>
                  <a:cubicBezTo>
                    <a:pt x="1847" y="75"/>
                    <a:pt x="1949" y="61"/>
                    <a:pt x="2040" y="0"/>
                  </a:cubicBezTo>
                  <a:cubicBezTo>
                    <a:pt x="2090" y="5"/>
                    <a:pt x="2140" y="7"/>
                    <a:pt x="2190" y="15"/>
                  </a:cubicBezTo>
                  <a:cubicBezTo>
                    <a:pt x="2243" y="23"/>
                    <a:pt x="2280" y="60"/>
                    <a:pt x="2340" y="75"/>
                  </a:cubicBezTo>
                  <a:cubicBezTo>
                    <a:pt x="2366" y="152"/>
                    <a:pt x="2338" y="112"/>
                    <a:pt x="2445" y="135"/>
                  </a:cubicBezTo>
                  <a:cubicBezTo>
                    <a:pt x="2485" y="144"/>
                    <a:pt x="2565" y="165"/>
                    <a:pt x="2565" y="165"/>
                  </a:cubicBezTo>
                  <a:cubicBezTo>
                    <a:pt x="2605" y="160"/>
                    <a:pt x="2648" y="165"/>
                    <a:pt x="2685" y="150"/>
                  </a:cubicBezTo>
                  <a:cubicBezTo>
                    <a:pt x="2702" y="143"/>
                    <a:pt x="2702" y="118"/>
                    <a:pt x="2715" y="105"/>
                  </a:cubicBezTo>
                  <a:cubicBezTo>
                    <a:pt x="2744" y="76"/>
                    <a:pt x="2768" y="72"/>
                    <a:pt x="2805" y="60"/>
                  </a:cubicBezTo>
                  <a:cubicBezTo>
                    <a:pt x="2827" y="125"/>
                    <a:pt x="2828" y="143"/>
                    <a:pt x="2895" y="165"/>
                  </a:cubicBezTo>
                  <a:cubicBezTo>
                    <a:pt x="2955" y="150"/>
                    <a:pt x="3031" y="124"/>
                    <a:pt x="3090" y="165"/>
                  </a:cubicBezTo>
                  <a:cubicBezTo>
                    <a:pt x="3115" y="182"/>
                    <a:pt x="3100" y="225"/>
                    <a:pt x="3105" y="255"/>
                  </a:cubicBezTo>
                  <a:cubicBezTo>
                    <a:pt x="3130" y="250"/>
                    <a:pt x="3158" y="253"/>
                    <a:pt x="3180" y="240"/>
                  </a:cubicBezTo>
                  <a:cubicBezTo>
                    <a:pt x="3196" y="231"/>
                    <a:pt x="3195" y="205"/>
                    <a:pt x="3210" y="195"/>
                  </a:cubicBezTo>
                  <a:cubicBezTo>
                    <a:pt x="3227" y="184"/>
                    <a:pt x="3250" y="185"/>
                    <a:pt x="3270" y="180"/>
                  </a:cubicBezTo>
                  <a:cubicBezTo>
                    <a:pt x="3285" y="170"/>
                    <a:pt x="3297" y="152"/>
                    <a:pt x="3315" y="150"/>
                  </a:cubicBezTo>
                  <a:cubicBezTo>
                    <a:pt x="3520" y="131"/>
                    <a:pt x="3370" y="166"/>
                    <a:pt x="3480" y="180"/>
                  </a:cubicBezTo>
                  <a:cubicBezTo>
                    <a:pt x="3545" y="188"/>
                    <a:pt x="3610" y="190"/>
                    <a:pt x="3675" y="195"/>
                  </a:cubicBezTo>
                  <a:cubicBezTo>
                    <a:pt x="3830" y="180"/>
                    <a:pt x="3875" y="180"/>
                    <a:pt x="3810" y="180"/>
                  </a:cubicBezTo>
                </a:path>
              </a:pathLst>
            </a:custGeom>
            <a:noFill/>
            <a:ln w="9525" cap="rnd">
              <a:solidFill>
                <a:srgbClr val="000000"/>
              </a:solidFill>
              <a:prstDash val="sysDot"/>
              <a:round/>
              <a:headEnd/>
              <a:tailEnd/>
            </a:ln>
            <a:extLst>
              <a:ext uri="{909E8E84-426E-40DD-AFC4-6F175D3DCCD1}">
                <a14:hiddenFill xmlns:a14="http://schemas.microsoft.com/office/drawing/2010/main">
                  <a:blipFill dpi="0" rotWithShape="0">
                    <a:blip/>
                    <a:srcRect/>
                    <a:tile tx="0" ty="0" sx="100000" sy="100000" flip="none" algn="tl"/>
                  </a:blipFill>
                </a14:hiddenFill>
              </a:ext>
            </a:extLst>
          </p:spPr>
          <p:txBody>
            <a:bodyPr rot="0" vert="horz" wrap="square" lIns="91440" tIns="45720" rIns="91440" bIns="45720" anchor="t" anchorCtr="0" upright="1">
              <a:noAutofit/>
            </a:bodyPr>
            <a:lstStyle/>
            <a:p>
              <a:endParaRPr lang="en-US" dirty="0"/>
            </a:p>
          </p:txBody>
        </p:sp>
        <p:grpSp>
          <p:nvGrpSpPr>
            <p:cNvPr id="44" name="Group 43"/>
            <p:cNvGrpSpPr>
              <a:grpSpLocks/>
            </p:cNvGrpSpPr>
            <p:nvPr/>
          </p:nvGrpSpPr>
          <p:grpSpPr bwMode="auto">
            <a:xfrm>
              <a:off x="5703570" y="3100070"/>
              <a:ext cx="2615565" cy="657860"/>
              <a:chOff x="9270" y="5980"/>
              <a:chExt cx="4119" cy="1036"/>
            </a:xfrm>
          </p:grpSpPr>
          <p:sp>
            <p:nvSpPr>
              <p:cNvPr id="46" name="Freeform 45"/>
              <p:cNvSpPr>
                <a:spLocks/>
              </p:cNvSpPr>
              <p:nvPr/>
            </p:nvSpPr>
            <p:spPr bwMode="auto">
              <a:xfrm>
                <a:off x="9480" y="6081"/>
                <a:ext cx="3875" cy="571"/>
              </a:xfrm>
              <a:custGeom>
                <a:avLst/>
                <a:gdLst>
                  <a:gd name="T0" fmla="*/ 0 w 3875"/>
                  <a:gd name="T1" fmla="*/ 342900 h 571"/>
                  <a:gd name="T2" fmla="*/ 38100 w 3875"/>
                  <a:gd name="T3" fmla="*/ 295275 h 571"/>
                  <a:gd name="T4" fmla="*/ 66675 w 3875"/>
                  <a:gd name="T5" fmla="*/ 285750 h 571"/>
                  <a:gd name="T6" fmla="*/ 95250 w 3875"/>
                  <a:gd name="T7" fmla="*/ 266700 h 571"/>
                  <a:gd name="T8" fmla="*/ 104775 w 3875"/>
                  <a:gd name="T9" fmla="*/ 133350 h 571"/>
                  <a:gd name="T10" fmla="*/ 95250 w 3875"/>
                  <a:gd name="T11" fmla="*/ 104775 h 571"/>
                  <a:gd name="T12" fmla="*/ 123825 w 3875"/>
                  <a:gd name="T13" fmla="*/ 114300 h 571"/>
                  <a:gd name="T14" fmla="*/ 171450 w 3875"/>
                  <a:gd name="T15" fmla="*/ 123825 h 571"/>
                  <a:gd name="T16" fmla="*/ 190500 w 3875"/>
                  <a:gd name="T17" fmla="*/ 152400 h 571"/>
                  <a:gd name="T18" fmla="*/ 200025 w 3875"/>
                  <a:gd name="T19" fmla="*/ 180975 h 571"/>
                  <a:gd name="T20" fmla="*/ 333375 w 3875"/>
                  <a:gd name="T21" fmla="*/ 238125 h 571"/>
                  <a:gd name="T22" fmla="*/ 466725 w 3875"/>
                  <a:gd name="T23" fmla="*/ 228600 h 571"/>
                  <a:gd name="T24" fmla="*/ 485775 w 3875"/>
                  <a:gd name="T25" fmla="*/ 200025 h 571"/>
                  <a:gd name="T26" fmla="*/ 657225 w 3875"/>
                  <a:gd name="T27" fmla="*/ 190500 h 571"/>
                  <a:gd name="T28" fmla="*/ 723900 w 3875"/>
                  <a:gd name="T29" fmla="*/ 152400 h 571"/>
                  <a:gd name="T30" fmla="*/ 781050 w 3875"/>
                  <a:gd name="T31" fmla="*/ 104775 h 571"/>
                  <a:gd name="T32" fmla="*/ 866775 w 3875"/>
                  <a:gd name="T33" fmla="*/ 95250 h 571"/>
                  <a:gd name="T34" fmla="*/ 933450 w 3875"/>
                  <a:gd name="T35" fmla="*/ 19050 h 571"/>
                  <a:gd name="T36" fmla="*/ 990600 w 3875"/>
                  <a:gd name="T37" fmla="*/ 47625 h 571"/>
                  <a:gd name="T38" fmla="*/ 1104900 w 3875"/>
                  <a:gd name="T39" fmla="*/ 57150 h 571"/>
                  <a:gd name="T40" fmla="*/ 1295400 w 3875"/>
                  <a:gd name="T41" fmla="*/ 0 h 571"/>
                  <a:gd name="T42" fmla="*/ 1390650 w 3875"/>
                  <a:gd name="T43" fmla="*/ 9525 h 571"/>
                  <a:gd name="T44" fmla="*/ 1485900 w 3875"/>
                  <a:gd name="T45" fmla="*/ 47625 h 571"/>
                  <a:gd name="T46" fmla="*/ 1552575 w 3875"/>
                  <a:gd name="T47" fmla="*/ 85725 h 571"/>
                  <a:gd name="T48" fmla="*/ 1628775 w 3875"/>
                  <a:gd name="T49" fmla="*/ 104775 h 571"/>
                  <a:gd name="T50" fmla="*/ 1704975 w 3875"/>
                  <a:gd name="T51" fmla="*/ 95250 h 571"/>
                  <a:gd name="T52" fmla="*/ 1724025 w 3875"/>
                  <a:gd name="T53" fmla="*/ 66675 h 571"/>
                  <a:gd name="T54" fmla="*/ 1781175 w 3875"/>
                  <a:gd name="T55" fmla="*/ 38100 h 571"/>
                  <a:gd name="T56" fmla="*/ 1838325 w 3875"/>
                  <a:gd name="T57" fmla="*/ 104775 h 571"/>
                  <a:gd name="T58" fmla="*/ 1962150 w 3875"/>
                  <a:gd name="T59" fmla="*/ 104775 h 571"/>
                  <a:gd name="T60" fmla="*/ 1971675 w 3875"/>
                  <a:gd name="T61" fmla="*/ 161925 h 571"/>
                  <a:gd name="T62" fmla="*/ 2019300 w 3875"/>
                  <a:gd name="T63" fmla="*/ 152400 h 571"/>
                  <a:gd name="T64" fmla="*/ 2038350 w 3875"/>
                  <a:gd name="T65" fmla="*/ 123825 h 571"/>
                  <a:gd name="T66" fmla="*/ 2076450 w 3875"/>
                  <a:gd name="T67" fmla="*/ 114300 h 571"/>
                  <a:gd name="T68" fmla="*/ 2105025 w 3875"/>
                  <a:gd name="T69" fmla="*/ 95250 h 571"/>
                  <a:gd name="T70" fmla="*/ 2209800 w 3875"/>
                  <a:gd name="T71" fmla="*/ 114300 h 571"/>
                  <a:gd name="T72" fmla="*/ 2333625 w 3875"/>
                  <a:gd name="T73" fmla="*/ 123825 h 571"/>
                  <a:gd name="T74" fmla="*/ 2419350 w 3875"/>
                  <a:gd name="T75" fmla="*/ 114300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75" h="571">
                    <a:moveTo>
                      <a:pt x="0" y="540"/>
                    </a:moveTo>
                    <a:cubicBezTo>
                      <a:pt x="93" y="571"/>
                      <a:pt x="6" y="559"/>
                      <a:pt x="60" y="465"/>
                    </a:cubicBezTo>
                    <a:cubicBezTo>
                      <a:pt x="68" y="451"/>
                      <a:pt x="91" y="457"/>
                      <a:pt x="105" y="450"/>
                    </a:cubicBezTo>
                    <a:cubicBezTo>
                      <a:pt x="121" y="442"/>
                      <a:pt x="135" y="430"/>
                      <a:pt x="150" y="420"/>
                    </a:cubicBezTo>
                    <a:cubicBezTo>
                      <a:pt x="199" y="321"/>
                      <a:pt x="189" y="368"/>
                      <a:pt x="165" y="210"/>
                    </a:cubicBezTo>
                    <a:cubicBezTo>
                      <a:pt x="163" y="194"/>
                      <a:pt x="139" y="176"/>
                      <a:pt x="150" y="165"/>
                    </a:cubicBezTo>
                    <a:cubicBezTo>
                      <a:pt x="161" y="154"/>
                      <a:pt x="180" y="176"/>
                      <a:pt x="195" y="180"/>
                    </a:cubicBezTo>
                    <a:cubicBezTo>
                      <a:pt x="220" y="186"/>
                      <a:pt x="245" y="190"/>
                      <a:pt x="270" y="195"/>
                    </a:cubicBezTo>
                    <a:cubicBezTo>
                      <a:pt x="280" y="210"/>
                      <a:pt x="292" y="224"/>
                      <a:pt x="300" y="240"/>
                    </a:cubicBezTo>
                    <a:cubicBezTo>
                      <a:pt x="307" y="254"/>
                      <a:pt x="305" y="273"/>
                      <a:pt x="315" y="285"/>
                    </a:cubicBezTo>
                    <a:cubicBezTo>
                      <a:pt x="346" y="324"/>
                      <a:pt x="479" y="363"/>
                      <a:pt x="525" y="375"/>
                    </a:cubicBezTo>
                    <a:cubicBezTo>
                      <a:pt x="595" y="370"/>
                      <a:pt x="667" y="377"/>
                      <a:pt x="735" y="360"/>
                    </a:cubicBezTo>
                    <a:cubicBezTo>
                      <a:pt x="752" y="356"/>
                      <a:pt x="747" y="319"/>
                      <a:pt x="765" y="315"/>
                    </a:cubicBezTo>
                    <a:cubicBezTo>
                      <a:pt x="853" y="297"/>
                      <a:pt x="945" y="305"/>
                      <a:pt x="1035" y="300"/>
                    </a:cubicBezTo>
                    <a:cubicBezTo>
                      <a:pt x="1094" y="280"/>
                      <a:pt x="1082" y="290"/>
                      <a:pt x="1140" y="240"/>
                    </a:cubicBezTo>
                    <a:cubicBezTo>
                      <a:pt x="1161" y="222"/>
                      <a:pt x="1199" y="173"/>
                      <a:pt x="1230" y="165"/>
                    </a:cubicBezTo>
                    <a:cubicBezTo>
                      <a:pt x="1274" y="154"/>
                      <a:pt x="1320" y="155"/>
                      <a:pt x="1365" y="150"/>
                    </a:cubicBezTo>
                    <a:cubicBezTo>
                      <a:pt x="1435" y="45"/>
                      <a:pt x="1395" y="80"/>
                      <a:pt x="1470" y="30"/>
                    </a:cubicBezTo>
                    <a:cubicBezTo>
                      <a:pt x="1502" y="41"/>
                      <a:pt x="1527" y="68"/>
                      <a:pt x="1560" y="75"/>
                    </a:cubicBezTo>
                    <a:cubicBezTo>
                      <a:pt x="1619" y="87"/>
                      <a:pt x="1680" y="85"/>
                      <a:pt x="1740" y="90"/>
                    </a:cubicBezTo>
                    <a:cubicBezTo>
                      <a:pt x="1847" y="75"/>
                      <a:pt x="1949" y="61"/>
                      <a:pt x="2040" y="0"/>
                    </a:cubicBezTo>
                    <a:cubicBezTo>
                      <a:pt x="2090" y="5"/>
                      <a:pt x="2140" y="7"/>
                      <a:pt x="2190" y="15"/>
                    </a:cubicBezTo>
                    <a:cubicBezTo>
                      <a:pt x="2243" y="23"/>
                      <a:pt x="2280" y="60"/>
                      <a:pt x="2340" y="75"/>
                    </a:cubicBezTo>
                    <a:cubicBezTo>
                      <a:pt x="2366" y="152"/>
                      <a:pt x="2338" y="112"/>
                      <a:pt x="2445" y="135"/>
                    </a:cubicBezTo>
                    <a:cubicBezTo>
                      <a:pt x="2485" y="144"/>
                      <a:pt x="2565" y="165"/>
                      <a:pt x="2565" y="165"/>
                    </a:cubicBezTo>
                    <a:cubicBezTo>
                      <a:pt x="2605" y="160"/>
                      <a:pt x="2648" y="165"/>
                      <a:pt x="2685" y="150"/>
                    </a:cubicBezTo>
                    <a:cubicBezTo>
                      <a:pt x="2702" y="143"/>
                      <a:pt x="2702" y="118"/>
                      <a:pt x="2715" y="105"/>
                    </a:cubicBezTo>
                    <a:cubicBezTo>
                      <a:pt x="2744" y="76"/>
                      <a:pt x="2768" y="72"/>
                      <a:pt x="2805" y="60"/>
                    </a:cubicBezTo>
                    <a:cubicBezTo>
                      <a:pt x="2827" y="125"/>
                      <a:pt x="2828" y="143"/>
                      <a:pt x="2895" y="165"/>
                    </a:cubicBezTo>
                    <a:cubicBezTo>
                      <a:pt x="2955" y="150"/>
                      <a:pt x="3031" y="124"/>
                      <a:pt x="3090" y="165"/>
                    </a:cubicBezTo>
                    <a:cubicBezTo>
                      <a:pt x="3115" y="182"/>
                      <a:pt x="3100" y="225"/>
                      <a:pt x="3105" y="255"/>
                    </a:cubicBezTo>
                    <a:cubicBezTo>
                      <a:pt x="3130" y="250"/>
                      <a:pt x="3158" y="253"/>
                      <a:pt x="3180" y="240"/>
                    </a:cubicBezTo>
                    <a:cubicBezTo>
                      <a:pt x="3196" y="231"/>
                      <a:pt x="3195" y="205"/>
                      <a:pt x="3210" y="195"/>
                    </a:cubicBezTo>
                    <a:cubicBezTo>
                      <a:pt x="3227" y="184"/>
                      <a:pt x="3250" y="185"/>
                      <a:pt x="3270" y="180"/>
                    </a:cubicBezTo>
                    <a:cubicBezTo>
                      <a:pt x="3285" y="170"/>
                      <a:pt x="3297" y="152"/>
                      <a:pt x="3315" y="150"/>
                    </a:cubicBezTo>
                    <a:cubicBezTo>
                      <a:pt x="3520" y="131"/>
                      <a:pt x="3370" y="166"/>
                      <a:pt x="3480" y="180"/>
                    </a:cubicBezTo>
                    <a:cubicBezTo>
                      <a:pt x="3545" y="188"/>
                      <a:pt x="3610" y="190"/>
                      <a:pt x="3675" y="195"/>
                    </a:cubicBezTo>
                    <a:cubicBezTo>
                      <a:pt x="3830" y="180"/>
                      <a:pt x="3875" y="180"/>
                      <a:pt x="3810" y="180"/>
                    </a:cubicBezTo>
                  </a:path>
                </a:pathLst>
              </a:custGeom>
              <a:noFill/>
              <a:ln w="9525" cap="rnd">
                <a:solidFill>
                  <a:srgbClr val="000000"/>
                </a:solidFill>
                <a:prstDash val="sysDot"/>
                <a:round/>
                <a:headEnd/>
                <a:tailEnd/>
              </a:ln>
              <a:extLst>
                <a:ext uri="{909E8E84-426E-40DD-AFC4-6F175D3DCCD1}">
                  <a14:hiddenFill xmlns:a14="http://schemas.microsoft.com/office/drawing/2010/main">
                    <a:blipFill dpi="0" rotWithShape="0">
                      <a:blip/>
                      <a:srcRect/>
                      <a:tile tx="0" ty="0" sx="100000" sy="100000" flip="none" algn="tl"/>
                    </a:blipFill>
                  </a14:hiddenFill>
                </a:ext>
              </a:extLst>
            </p:spPr>
            <p:txBody>
              <a:bodyPr rot="0" vert="horz" wrap="square" lIns="91440" tIns="45720" rIns="91440" bIns="45720" anchor="t" anchorCtr="0" upright="1">
                <a:noAutofit/>
              </a:bodyPr>
              <a:lstStyle/>
              <a:p>
                <a:endParaRPr lang="en-US" dirty="0"/>
              </a:p>
            </p:txBody>
          </p:sp>
          <p:sp>
            <p:nvSpPr>
              <p:cNvPr id="47" name="Freeform 46"/>
              <p:cNvSpPr>
                <a:spLocks/>
              </p:cNvSpPr>
              <p:nvPr/>
            </p:nvSpPr>
            <p:spPr bwMode="auto">
              <a:xfrm rot="-5400000">
                <a:off x="10991" y="4711"/>
                <a:ext cx="766" cy="3590"/>
              </a:xfrm>
              <a:custGeom>
                <a:avLst/>
                <a:gdLst>
                  <a:gd name="T0" fmla="*/ 50165 w 766"/>
                  <a:gd name="T1" fmla="*/ 209550 h 3590"/>
                  <a:gd name="T2" fmla="*/ 97790 w 766"/>
                  <a:gd name="T3" fmla="*/ 314325 h 3590"/>
                  <a:gd name="T4" fmla="*/ 173990 w 766"/>
                  <a:gd name="T5" fmla="*/ 457200 h 3590"/>
                  <a:gd name="T6" fmla="*/ 173990 w 766"/>
                  <a:gd name="T7" fmla="*/ 609600 h 3590"/>
                  <a:gd name="T8" fmla="*/ 193040 w 766"/>
                  <a:gd name="T9" fmla="*/ 504825 h 3590"/>
                  <a:gd name="T10" fmla="*/ 231140 w 766"/>
                  <a:gd name="T11" fmla="*/ 542925 h 3590"/>
                  <a:gd name="T12" fmla="*/ 116840 w 766"/>
                  <a:gd name="T13" fmla="*/ 561975 h 3590"/>
                  <a:gd name="T14" fmla="*/ 59690 w 766"/>
                  <a:gd name="T15" fmla="*/ 781050 h 3590"/>
                  <a:gd name="T16" fmla="*/ 40640 w 766"/>
                  <a:gd name="T17" fmla="*/ 1647825 h 3590"/>
                  <a:gd name="T18" fmla="*/ 69215 w 766"/>
                  <a:gd name="T19" fmla="*/ 1724025 h 3590"/>
                  <a:gd name="T20" fmla="*/ 164465 w 766"/>
                  <a:gd name="T21" fmla="*/ 1800225 h 3590"/>
                  <a:gd name="T22" fmla="*/ 212090 w 766"/>
                  <a:gd name="T23" fmla="*/ 1771650 h 3590"/>
                  <a:gd name="T24" fmla="*/ 259715 w 766"/>
                  <a:gd name="T25" fmla="*/ 1828800 h 3590"/>
                  <a:gd name="T26" fmla="*/ 278765 w 766"/>
                  <a:gd name="T27" fmla="*/ 1790700 h 3590"/>
                  <a:gd name="T28" fmla="*/ 173990 w 766"/>
                  <a:gd name="T29" fmla="*/ 1828800 h 3590"/>
                  <a:gd name="T30" fmla="*/ 97790 w 766"/>
                  <a:gd name="T31" fmla="*/ 2162175 h 3590"/>
                  <a:gd name="T32" fmla="*/ 164465 w 766"/>
                  <a:gd name="T33" fmla="*/ 2209800 h 3590"/>
                  <a:gd name="T34" fmla="*/ 240665 w 766"/>
                  <a:gd name="T35" fmla="*/ 2238375 h 3590"/>
                  <a:gd name="T36" fmla="*/ 316865 w 766"/>
                  <a:gd name="T37" fmla="*/ 2162175 h 3590"/>
                  <a:gd name="T38" fmla="*/ 278765 w 766"/>
                  <a:gd name="T39" fmla="*/ 2009775 h 3590"/>
                  <a:gd name="T40" fmla="*/ 240665 w 766"/>
                  <a:gd name="T41" fmla="*/ 1895475 h 3590"/>
                  <a:gd name="T42" fmla="*/ 183515 w 766"/>
                  <a:gd name="T43" fmla="*/ 1790700 h 3590"/>
                  <a:gd name="T44" fmla="*/ 250190 w 766"/>
                  <a:gd name="T45" fmla="*/ 1857375 h 3590"/>
                  <a:gd name="T46" fmla="*/ 221615 w 766"/>
                  <a:gd name="T47" fmla="*/ 1819275 h 3590"/>
                  <a:gd name="T48" fmla="*/ 278765 w 766"/>
                  <a:gd name="T49" fmla="*/ 1790700 h 3590"/>
                  <a:gd name="T50" fmla="*/ 374015 w 766"/>
                  <a:gd name="T51" fmla="*/ 1466850 h 3590"/>
                  <a:gd name="T52" fmla="*/ 354965 w 766"/>
                  <a:gd name="T53" fmla="*/ 914400 h 3590"/>
                  <a:gd name="T54" fmla="*/ 212090 w 766"/>
                  <a:gd name="T55" fmla="*/ 571500 h 3590"/>
                  <a:gd name="T56" fmla="*/ 212090 w 766"/>
                  <a:gd name="T57" fmla="*/ 485775 h 3590"/>
                  <a:gd name="T58" fmla="*/ 259715 w 766"/>
                  <a:gd name="T59" fmla="*/ 57150 h 3590"/>
                  <a:gd name="T60" fmla="*/ 231140 w 766"/>
                  <a:gd name="T61" fmla="*/ 114300 h 3590"/>
                  <a:gd name="T62" fmla="*/ 88265 w 766"/>
                  <a:gd name="T63" fmla="*/ 114300 h 3590"/>
                  <a:gd name="T64" fmla="*/ 31115 w 766"/>
                  <a:gd name="T65" fmla="*/ 38100 h 3590"/>
                  <a:gd name="T66" fmla="*/ 40640 w 766"/>
                  <a:gd name="T67" fmla="*/ 0 h 3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66" h="3590">
                    <a:moveTo>
                      <a:pt x="64" y="0"/>
                    </a:moveTo>
                    <a:cubicBezTo>
                      <a:pt x="69" y="110"/>
                      <a:pt x="61" y="221"/>
                      <a:pt x="79" y="330"/>
                    </a:cubicBezTo>
                    <a:cubicBezTo>
                      <a:pt x="82" y="348"/>
                      <a:pt x="113" y="346"/>
                      <a:pt x="124" y="360"/>
                    </a:cubicBezTo>
                    <a:cubicBezTo>
                      <a:pt x="140" y="380"/>
                      <a:pt x="154" y="494"/>
                      <a:pt x="154" y="495"/>
                    </a:cubicBezTo>
                    <a:cubicBezTo>
                      <a:pt x="179" y="594"/>
                      <a:pt x="185" y="587"/>
                      <a:pt x="244" y="675"/>
                    </a:cubicBezTo>
                    <a:cubicBezTo>
                      <a:pt x="254" y="690"/>
                      <a:pt x="274" y="720"/>
                      <a:pt x="274" y="720"/>
                    </a:cubicBezTo>
                    <a:cubicBezTo>
                      <a:pt x="207" y="742"/>
                      <a:pt x="206" y="760"/>
                      <a:pt x="184" y="825"/>
                    </a:cubicBezTo>
                    <a:cubicBezTo>
                      <a:pt x="201" y="895"/>
                      <a:pt x="214" y="920"/>
                      <a:pt x="274" y="960"/>
                    </a:cubicBezTo>
                    <a:cubicBezTo>
                      <a:pt x="403" y="951"/>
                      <a:pt x="592" y="982"/>
                      <a:pt x="424" y="870"/>
                    </a:cubicBezTo>
                    <a:cubicBezTo>
                      <a:pt x="346" y="753"/>
                      <a:pt x="403" y="777"/>
                      <a:pt x="304" y="795"/>
                    </a:cubicBezTo>
                    <a:cubicBezTo>
                      <a:pt x="269" y="801"/>
                      <a:pt x="234" y="805"/>
                      <a:pt x="199" y="810"/>
                    </a:cubicBezTo>
                    <a:cubicBezTo>
                      <a:pt x="254" y="892"/>
                      <a:pt x="265" y="871"/>
                      <a:pt x="364" y="855"/>
                    </a:cubicBezTo>
                    <a:cubicBezTo>
                      <a:pt x="359" y="830"/>
                      <a:pt x="372" y="790"/>
                      <a:pt x="349" y="780"/>
                    </a:cubicBezTo>
                    <a:cubicBezTo>
                      <a:pt x="209" y="718"/>
                      <a:pt x="226" y="832"/>
                      <a:pt x="184" y="885"/>
                    </a:cubicBezTo>
                    <a:cubicBezTo>
                      <a:pt x="173" y="899"/>
                      <a:pt x="154" y="905"/>
                      <a:pt x="139" y="915"/>
                    </a:cubicBezTo>
                    <a:cubicBezTo>
                      <a:pt x="105" y="1017"/>
                      <a:pt x="125" y="1127"/>
                      <a:pt x="94" y="1230"/>
                    </a:cubicBezTo>
                    <a:cubicBezTo>
                      <a:pt x="84" y="1262"/>
                      <a:pt x="60" y="1288"/>
                      <a:pt x="49" y="1320"/>
                    </a:cubicBezTo>
                    <a:cubicBezTo>
                      <a:pt x="54" y="1745"/>
                      <a:pt x="50" y="2170"/>
                      <a:pt x="64" y="2595"/>
                    </a:cubicBezTo>
                    <a:cubicBezTo>
                      <a:pt x="65" y="2613"/>
                      <a:pt x="88" y="2623"/>
                      <a:pt x="94" y="2640"/>
                    </a:cubicBezTo>
                    <a:cubicBezTo>
                      <a:pt x="103" y="2664"/>
                      <a:pt x="102" y="2690"/>
                      <a:pt x="109" y="2715"/>
                    </a:cubicBezTo>
                    <a:cubicBezTo>
                      <a:pt x="117" y="2746"/>
                      <a:pt x="108" y="2797"/>
                      <a:pt x="139" y="2805"/>
                    </a:cubicBezTo>
                    <a:cubicBezTo>
                      <a:pt x="179" y="2815"/>
                      <a:pt x="259" y="2835"/>
                      <a:pt x="259" y="2835"/>
                    </a:cubicBezTo>
                    <a:cubicBezTo>
                      <a:pt x="316" y="2873"/>
                      <a:pt x="355" y="2881"/>
                      <a:pt x="424" y="2895"/>
                    </a:cubicBezTo>
                    <a:cubicBezTo>
                      <a:pt x="402" y="2830"/>
                      <a:pt x="401" y="2812"/>
                      <a:pt x="334" y="2790"/>
                    </a:cubicBezTo>
                    <a:cubicBezTo>
                      <a:pt x="324" y="2805"/>
                      <a:pt x="300" y="2817"/>
                      <a:pt x="304" y="2835"/>
                    </a:cubicBezTo>
                    <a:cubicBezTo>
                      <a:pt x="309" y="2862"/>
                      <a:pt x="396" y="2877"/>
                      <a:pt x="409" y="2880"/>
                    </a:cubicBezTo>
                    <a:cubicBezTo>
                      <a:pt x="429" y="2875"/>
                      <a:pt x="460" y="2883"/>
                      <a:pt x="469" y="2865"/>
                    </a:cubicBezTo>
                    <a:cubicBezTo>
                      <a:pt x="477" y="2849"/>
                      <a:pt x="454" y="2830"/>
                      <a:pt x="439" y="2820"/>
                    </a:cubicBezTo>
                    <a:cubicBezTo>
                      <a:pt x="409" y="2800"/>
                      <a:pt x="369" y="2802"/>
                      <a:pt x="334" y="2790"/>
                    </a:cubicBezTo>
                    <a:cubicBezTo>
                      <a:pt x="314" y="2820"/>
                      <a:pt x="294" y="2850"/>
                      <a:pt x="274" y="2880"/>
                    </a:cubicBezTo>
                    <a:cubicBezTo>
                      <a:pt x="257" y="2905"/>
                      <a:pt x="247" y="3003"/>
                      <a:pt x="244" y="3015"/>
                    </a:cubicBezTo>
                    <a:cubicBezTo>
                      <a:pt x="215" y="3145"/>
                      <a:pt x="186" y="3276"/>
                      <a:pt x="154" y="3405"/>
                    </a:cubicBezTo>
                    <a:cubicBezTo>
                      <a:pt x="159" y="3450"/>
                      <a:pt x="145" y="3502"/>
                      <a:pt x="169" y="3540"/>
                    </a:cubicBezTo>
                    <a:cubicBezTo>
                      <a:pt x="200" y="3590"/>
                      <a:pt x="258" y="3481"/>
                      <a:pt x="259" y="3480"/>
                    </a:cubicBezTo>
                    <a:cubicBezTo>
                      <a:pt x="284" y="3485"/>
                      <a:pt x="310" y="3486"/>
                      <a:pt x="334" y="3495"/>
                    </a:cubicBezTo>
                    <a:cubicBezTo>
                      <a:pt x="351" y="3501"/>
                      <a:pt x="362" y="3520"/>
                      <a:pt x="379" y="3525"/>
                    </a:cubicBezTo>
                    <a:cubicBezTo>
                      <a:pt x="438" y="3541"/>
                      <a:pt x="500" y="3540"/>
                      <a:pt x="559" y="3555"/>
                    </a:cubicBezTo>
                    <a:cubicBezTo>
                      <a:pt x="523" y="3501"/>
                      <a:pt x="526" y="3459"/>
                      <a:pt x="499" y="3405"/>
                    </a:cubicBezTo>
                    <a:cubicBezTo>
                      <a:pt x="441" y="3289"/>
                      <a:pt x="492" y="3428"/>
                      <a:pt x="454" y="3315"/>
                    </a:cubicBezTo>
                    <a:cubicBezTo>
                      <a:pt x="449" y="3265"/>
                      <a:pt x="454" y="3213"/>
                      <a:pt x="439" y="3165"/>
                    </a:cubicBezTo>
                    <a:cubicBezTo>
                      <a:pt x="424" y="3116"/>
                      <a:pt x="380" y="3079"/>
                      <a:pt x="364" y="3030"/>
                    </a:cubicBezTo>
                    <a:cubicBezTo>
                      <a:pt x="369" y="3015"/>
                      <a:pt x="384" y="3000"/>
                      <a:pt x="379" y="2985"/>
                    </a:cubicBezTo>
                    <a:cubicBezTo>
                      <a:pt x="371" y="2960"/>
                      <a:pt x="310" y="2924"/>
                      <a:pt x="289" y="2910"/>
                    </a:cubicBezTo>
                    <a:cubicBezTo>
                      <a:pt x="286" y="2901"/>
                      <a:pt x="252" y="2829"/>
                      <a:pt x="289" y="2820"/>
                    </a:cubicBezTo>
                    <a:cubicBezTo>
                      <a:pt x="323" y="2811"/>
                      <a:pt x="359" y="2830"/>
                      <a:pt x="394" y="2835"/>
                    </a:cubicBezTo>
                    <a:cubicBezTo>
                      <a:pt x="399" y="2849"/>
                      <a:pt x="429" y="2911"/>
                      <a:pt x="394" y="2925"/>
                    </a:cubicBezTo>
                    <a:cubicBezTo>
                      <a:pt x="375" y="2933"/>
                      <a:pt x="354" y="2915"/>
                      <a:pt x="334" y="2910"/>
                    </a:cubicBezTo>
                    <a:cubicBezTo>
                      <a:pt x="339" y="2895"/>
                      <a:pt x="338" y="2876"/>
                      <a:pt x="349" y="2865"/>
                    </a:cubicBezTo>
                    <a:cubicBezTo>
                      <a:pt x="360" y="2854"/>
                      <a:pt x="380" y="2857"/>
                      <a:pt x="394" y="2850"/>
                    </a:cubicBezTo>
                    <a:cubicBezTo>
                      <a:pt x="410" y="2842"/>
                      <a:pt x="424" y="2830"/>
                      <a:pt x="439" y="2820"/>
                    </a:cubicBezTo>
                    <a:cubicBezTo>
                      <a:pt x="462" y="2706"/>
                      <a:pt x="493" y="2573"/>
                      <a:pt x="559" y="2475"/>
                    </a:cubicBezTo>
                    <a:cubicBezTo>
                      <a:pt x="562" y="2449"/>
                      <a:pt x="567" y="2350"/>
                      <a:pt x="589" y="2310"/>
                    </a:cubicBezTo>
                    <a:cubicBezTo>
                      <a:pt x="626" y="2243"/>
                      <a:pt x="670" y="2201"/>
                      <a:pt x="694" y="2130"/>
                    </a:cubicBezTo>
                    <a:cubicBezTo>
                      <a:pt x="689" y="1960"/>
                      <a:pt x="766" y="1578"/>
                      <a:pt x="559" y="1440"/>
                    </a:cubicBezTo>
                    <a:cubicBezTo>
                      <a:pt x="538" y="1254"/>
                      <a:pt x="541" y="1172"/>
                      <a:pt x="439" y="1020"/>
                    </a:cubicBezTo>
                    <a:cubicBezTo>
                      <a:pt x="403" y="966"/>
                      <a:pt x="386" y="935"/>
                      <a:pt x="334" y="900"/>
                    </a:cubicBezTo>
                    <a:cubicBezTo>
                      <a:pt x="324" y="885"/>
                      <a:pt x="304" y="873"/>
                      <a:pt x="304" y="855"/>
                    </a:cubicBezTo>
                    <a:cubicBezTo>
                      <a:pt x="304" y="823"/>
                      <a:pt x="334" y="765"/>
                      <a:pt x="334" y="765"/>
                    </a:cubicBezTo>
                    <a:cubicBezTo>
                      <a:pt x="340" y="680"/>
                      <a:pt x="291" y="309"/>
                      <a:pt x="439" y="210"/>
                    </a:cubicBezTo>
                    <a:cubicBezTo>
                      <a:pt x="486" y="140"/>
                      <a:pt x="477" y="135"/>
                      <a:pt x="409" y="90"/>
                    </a:cubicBezTo>
                    <a:cubicBezTo>
                      <a:pt x="399" y="105"/>
                      <a:pt x="387" y="119"/>
                      <a:pt x="379" y="135"/>
                    </a:cubicBezTo>
                    <a:cubicBezTo>
                      <a:pt x="372" y="149"/>
                      <a:pt x="377" y="171"/>
                      <a:pt x="364" y="180"/>
                    </a:cubicBezTo>
                    <a:cubicBezTo>
                      <a:pt x="330" y="203"/>
                      <a:pt x="283" y="197"/>
                      <a:pt x="244" y="210"/>
                    </a:cubicBezTo>
                    <a:cubicBezTo>
                      <a:pt x="240" y="209"/>
                      <a:pt x="149" y="188"/>
                      <a:pt x="139" y="180"/>
                    </a:cubicBezTo>
                    <a:cubicBezTo>
                      <a:pt x="69" y="124"/>
                      <a:pt x="142" y="150"/>
                      <a:pt x="94" y="90"/>
                    </a:cubicBezTo>
                    <a:cubicBezTo>
                      <a:pt x="83" y="76"/>
                      <a:pt x="65" y="68"/>
                      <a:pt x="49" y="60"/>
                    </a:cubicBezTo>
                    <a:cubicBezTo>
                      <a:pt x="35" y="53"/>
                      <a:pt x="0" y="60"/>
                      <a:pt x="4" y="45"/>
                    </a:cubicBezTo>
                    <a:cubicBezTo>
                      <a:pt x="10" y="21"/>
                      <a:pt x="44" y="15"/>
                      <a:pt x="64" y="0"/>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grpSp>
            <p:nvGrpSpPr>
              <p:cNvPr id="48" name="Group 47"/>
              <p:cNvGrpSpPr>
                <a:grpSpLocks/>
              </p:cNvGrpSpPr>
              <p:nvPr/>
            </p:nvGrpSpPr>
            <p:grpSpPr bwMode="auto">
              <a:xfrm>
                <a:off x="9270" y="5980"/>
                <a:ext cx="4119" cy="1036"/>
                <a:chOff x="10665" y="5864"/>
                <a:chExt cx="4119" cy="1036"/>
              </a:xfrm>
            </p:grpSpPr>
            <p:cxnSp>
              <p:nvCxnSpPr>
                <p:cNvPr id="49" name="AutoShape 151" descr="Newsprint"/>
                <p:cNvCxnSpPr>
                  <a:cxnSpLocks noChangeShapeType="1"/>
                </p:cNvCxnSpPr>
                <p:nvPr/>
              </p:nvCxnSpPr>
              <p:spPr bwMode="auto">
                <a:xfrm>
                  <a:off x="10665" y="5864"/>
                  <a:ext cx="309" cy="102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52" descr="Newsprint"/>
                <p:cNvCxnSpPr>
                  <a:cxnSpLocks noChangeShapeType="1"/>
                </p:cNvCxnSpPr>
                <p:nvPr/>
              </p:nvCxnSpPr>
              <p:spPr bwMode="auto">
                <a:xfrm flipV="1">
                  <a:off x="14475" y="5879"/>
                  <a:ext cx="309" cy="102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153" descr="Newsprint"/>
                <p:cNvCxnSpPr>
                  <a:cxnSpLocks noChangeShapeType="1"/>
                </p:cNvCxnSpPr>
                <p:nvPr/>
              </p:nvCxnSpPr>
              <p:spPr bwMode="auto">
                <a:xfrm>
                  <a:off x="10974" y="6900"/>
                  <a:ext cx="3501"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sp>
          <p:nvSpPr>
            <p:cNvPr id="45" name="Rectangle 44"/>
            <p:cNvSpPr>
              <a:spLocks noChangeArrowheads="1"/>
            </p:cNvSpPr>
            <p:nvPr/>
          </p:nvSpPr>
          <p:spPr bwMode="auto">
            <a:xfrm>
              <a:off x="0" y="637401"/>
              <a:ext cx="13889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3" name="Text Box 132"/>
          <p:cNvSpPr txBox="1">
            <a:spLocks noChangeArrowheads="1"/>
          </p:cNvSpPr>
          <p:nvPr/>
        </p:nvSpPr>
        <p:spPr bwMode="auto">
          <a:xfrm>
            <a:off x="5636810" y="3201109"/>
            <a:ext cx="1925624" cy="7175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smtClean="0"/>
              <a:t>Step 4:</a:t>
            </a:r>
            <a:r>
              <a:rPr lang="en-US" sz="1100" dirty="0" smtClean="0"/>
              <a:t> Weigh each tube and record the mass on Student  Sheet 3.</a:t>
            </a:r>
            <a:endParaRPr lang="en-US" sz="1100" dirty="0"/>
          </a:p>
        </p:txBody>
      </p:sp>
      <p:sp>
        <p:nvSpPr>
          <p:cNvPr id="64" name="Text Box 123"/>
          <p:cNvSpPr txBox="1">
            <a:spLocks noChangeArrowheads="1"/>
          </p:cNvSpPr>
          <p:nvPr/>
        </p:nvSpPr>
        <p:spPr bwMode="auto">
          <a:xfrm>
            <a:off x="8289470" y="5717595"/>
            <a:ext cx="3243157" cy="6839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1100" b="1" dirty="0" smtClean="0"/>
              <a:t>Step 7:</a:t>
            </a:r>
            <a:r>
              <a:rPr lang="en-US" sz="1100" dirty="0" smtClean="0"/>
              <a:t> Rinse dialysis </a:t>
            </a:r>
            <a:r>
              <a:rPr lang="en-US" sz="1100" smtClean="0"/>
              <a:t>tubes to </a:t>
            </a:r>
            <a:r>
              <a:rPr lang="en-US" sz="1100" dirty="0" smtClean="0"/>
              <a:t>remove salt and blot with a paper towel to dry. Then re-weigh, and record the mass of each on Student Lab Sheet 3.</a:t>
            </a:r>
          </a:p>
          <a:p>
            <a:pPr marL="0" marR="0">
              <a:spcBef>
                <a:spcPts val="0"/>
              </a:spcBef>
              <a:spcAft>
                <a:spcPts val="0"/>
              </a:spcAft>
            </a:pPr>
            <a:r>
              <a:rPr lang="en-US" sz="1200" dirty="0">
                <a:effectLst/>
                <a:latin typeface="Calibri"/>
                <a:ea typeface="Times New Roman"/>
                <a:cs typeface="Times New Roman"/>
              </a:rPr>
              <a:t> </a:t>
            </a:r>
          </a:p>
        </p:txBody>
      </p:sp>
      <p:sp>
        <p:nvSpPr>
          <p:cNvPr id="65" name="Text Box 143"/>
          <p:cNvSpPr txBox="1">
            <a:spLocks noChangeArrowheads="1"/>
          </p:cNvSpPr>
          <p:nvPr/>
        </p:nvSpPr>
        <p:spPr bwMode="auto">
          <a:xfrm>
            <a:off x="3057918" y="4714062"/>
            <a:ext cx="67945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Calibri"/>
                <a:ea typeface="Times New Roman"/>
                <a:cs typeface="Times New Roman"/>
              </a:rPr>
              <a:t>Low glycerol</a:t>
            </a:r>
            <a:endParaRPr lang="en-US" sz="1200" dirty="0">
              <a:effectLst/>
              <a:latin typeface="Calibri"/>
              <a:ea typeface="Times New Roman"/>
              <a:cs typeface="Times New Roman"/>
            </a:endParaRPr>
          </a:p>
          <a:p>
            <a:pPr marL="0" marR="0">
              <a:spcBef>
                <a:spcPts val="0"/>
              </a:spcBef>
              <a:spcAft>
                <a:spcPts val="0"/>
              </a:spcAft>
            </a:pPr>
            <a:r>
              <a:rPr lang="en-US" sz="1100" dirty="0">
                <a:effectLst/>
                <a:latin typeface="Calibri"/>
                <a:ea typeface="Times New Roman"/>
                <a:cs typeface="Times New Roman"/>
              </a:rPr>
              <a:t>soln.</a:t>
            </a:r>
            <a:endParaRPr lang="en-US" sz="1200" dirty="0">
              <a:effectLst/>
              <a:latin typeface="Calibri"/>
              <a:ea typeface="Times New Roman"/>
              <a:cs typeface="Times New Roman"/>
            </a:endParaRPr>
          </a:p>
        </p:txBody>
      </p:sp>
      <p:sp>
        <p:nvSpPr>
          <p:cNvPr id="66" name="Text Box 143"/>
          <p:cNvSpPr txBox="1">
            <a:spLocks noChangeArrowheads="1"/>
          </p:cNvSpPr>
          <p:nvPr/>
        </p:nvSpPr>
        <p:spPr bwMode="auto">
          <a:xfrm>
            <a:off x="5144840" y="4698187"/>
            <a:ext cx="67945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dirty="0" smtClean="0">
                <a:effectLst/>
                <a:latin typeface="Calibri"/>
                <a:ea typeface="Times New Roman"/>
                <a:cs typeface="Times New Roman"/>
              </a:rPr>
              <a:t>High </a:t>
            </a:r>
            <a:r>
              <a:rPr lang="en-US" sz="1100" dirty="0">
                <a:effectLst/>
                <a:latin typeface="Calibri"/>
                <a:ea typeface="Times New Roman"/>
                <a:cs typeface="Times New Roman"/>
              </a:rPr>
              <a:t>glycerol</a:t>
            </a:r>
            <a:endParaRPr lang="en-US" sz="1200" dirty="0">
              <a:effectLst/>
              <a:latin typeface="Calibri"/>
              <a:ea typeface="Times New Roman"/>
              <a:cs typeface="Times New Roman"/>
            </a:endParaRPr>
          </a:p>
          <a:p>
            <a:pPr marL="0" marR="0">
              <a:spcBef>
                <a:spcPts val="0"/>
              </a:spcBef>
              <a:spcAft>
                <a:spcPts val="0"/>
              </a:spcAft>
            </a:pPr>
            <a:r>
              <a:rPr lang="en-US" sz="1100" dirty="0">
                <a:effectLst/>
                <a:latin typeface="Calibri"/>
                <a:ea typeface="Times New Roman"/>
                <a:cs typeface="Times New Roman"/>
              </a:rPr>
              <a:t>soln.</a:t>
            </a:r>
            <a:endParaRPr lang="en-US" sz="1200" dirty="0">
              <a:effectLst/>
              <a:latin typeface="Calibri"/>
              <a:ea typeface="Times New Roman"/>
              <a:cs typeface="Times New Roman"/>
            </a:endParaRPr>
          </a:p>
        </p:txBody>
      </p:sp>
      <p:pic>
        <p:nvPicPr>
          <p:cNvPr id="5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4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5146098" y="373269"/>
            <a:ext cx="6997595" cy="683359"/>
          </a:xfrm>
          <a:prstGeom prst="rect">
            <a:avLst/>
          </a:prstGeom>
          <a:noFill/>
        </p:spPr>
        <p:txBody>
          <a:bodyPr wrap="square" lIns="97630" tIns="48815" rIns="97630" bIns="48815" rtlCol="0">
            <a:spAutoFit/>
          </a:bodyPr>
          <a:lstStyle/>
          <a:p>
            <a:r>
              <a:rPr lang="en-US" sz="3800" dirty="0"/>
              <a:t>Discussion </a:t>
            </a:r>
            <a:r>
              <a:rPr lang="en-US" sz="3800" i="1" dirty="0"/>
              <a:t>Wows! </a:t>
            </a:r>
            <a:r>
              <a:rPr lang="en-US" sz="3800" dirty="0"/>
              <a:t>and </a:t>
            </a:r>
            <a:r>
              <a:rPr lang="en-US" sz="3800" i="1" dirty="0"/>
              <a:t>Wonders?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1118905" y="1562100"/>
            <a:ext cx="10368245" cy="4373563"/>
          </a:xfrm>
          <a:prstGeom prst="rect">
            <a:avLst/>
          </a:prstGeom>
        </p:spPr>
        <p:txBody>
          <a:bodyPr lIns="97630" tIns="48815" rIns="97630" bIns="488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Lesson Three</a:t>
            </a:r>
          </a:p>
          <a:p>
            <a:pPr marL="488152" lvl="1" indent="0">
              <a:buNone/>
            </a:pPr>
            <a:endParaRPr lang="en-US" sz="3000" dirty="0" smtClean="0"/>
          </a:p>
          <a:p>
            <a:pPr marL="488152" lvl="1" indent="0">
              <a:buNone/>
            </a:pPr>
            <a:r>
              <a:rPr lang="en-US" sz="3000" dirty="0" smtClean="0"/>
              <a:t>How </a:t>
            </a:r>
            <a:r>
              <a:rPr lang="en-US" sz="3000" dirty="0"/>
              <a:t>does glycerol prevent water from moving through the dialysis tubing into the salt</a:t>
            </a:r>
            <a:r>
              <a:rPr lang="en-US" sz="3000" dirty="0" smtClean="0"/>
              <a:t>? </a:t>
            </a:r>
          </a:p>
          <a:p>
            <a:pPr marL="488152" lvl="1" indent="0">
              <a:buNone/>
            </a:pPr>
            <a:endParaRPr lang="en-US" sz="3000" dirty="0"/>
          </a:p>
          <a:p>
            <a:pPr marL="1828800" lvl="1" indent="-1341438">
              <a:buNone/>
            </a:pPr>
            <a:r>
              <a:rPr lang="en-US" sz="3000" dirty="0" smtClean="0"/>
              <a:t>                How </a:t>
            </a:r>
            <a:r>
              <a:rPr lang="en-US" sz="3000" dirty="0"/>
              <a:t>does this model help explain what is </a:t>
            </a:r>
            <a:r>
              <a:rPr lang="en-US" sz="3000" dirty="0" smtClean="0"/>
              <a:t>happening </a:t>
            </a:r>
            <a:r>
              <a:rPr lang="en-US" sz="3000" dirty="0"/>
              <a:t>in </a:t>
            </a:r>
            <a:r>
              <a:rPr lang="en-US" sz="3000" dirty="0" smtClean="0"/>
              <a:t>different strains of </a:t>
            </a:r>
            <a:r>
              <a:rPr lang="en-US" sz="3000" i="1" dirty="0"/>
              <a:t>C. elegans </a:t>
            </a:r>
            <a:r>
              <a:rPr lang="en-US" sz="3000" dirty="0"/>
              <a:t>in different </a:t>
            </a:r>
            <a:r>
              <a:rPr lang="en-US" sz="3000" dirty="0" smtClean="0"/>
              <a:t>environments?</a:t>
            </a:r>
            <a:endParaRPr lang="en-US" sz="3000" dirty="0"/>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12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205164" y="347648"/>
            <a:ext cx="8156210" cy="560248"/>
          </a:xfrm>
          <a:prstGeom prst="rect">
            <a:avLst/>
          </a:prstGeom>
          <a:noFill/>
        </p:spPr>
        <p:txBody>
          <a:bodyPr wrap="square" lIns="97630" tIns="48815" rIns="97630" bIns="48815" rtlCol="0">
            <a:spAutoFit/>
          </a:bodyPr>
          <a:lstStyle/>
          <a:p>
            <a:r>
              <a:rPr lang="en-US" sz="3000" dirty="0"/>
              <a:t>Lesson </a:t>
            </a:r>
            <a:r>
              <a:rPr lang="en-US" sz="3000" dirty="0" smtClean="0"/>
              <a:t>Four: </a:t>
            </a:r>
            <a:r>
              <a:rPr lang="en-US" sz="3000" dirty="0"/>
              <a:t>Entrance Activity</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9"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692" y="1563135"/>
            <a:ext cx="5931505" cy="4448629"/>
          </a:xfrm>
          <a:prstGeom prst="rect">
            <a:avLst/>
          </a:prstGeom>
        </p:spPr>
      </p:pic>
      <p:sp>
        <p:nvSpPr>
          <p:cNvPr id="2" name="TextBox 1"/>
          <p:cNvSpPr txBox="1"/>
          <p:nvPr/>
        </p:nvSpPr>
        <p:spPr>
          <a:xfrm>
            <a:off x="4072802" y="1249251"/>
            <a:ext cx="7958666" cy="4884509"/>
          </a:xfrm>
          <a:prstGeom prst="rect">
            <a:avLst/>
          </a:prstGeom>
          <a:solidFill>
            <a:schemeClr val="bg1"/>
          </a:solidFill>
        </p:spPr>
        <p:txBody>
          <a:bodyPr wrap="square" lIns="97630" tIns="48815" rIns="97630" bIns="48815" rtlCol="0">
            <a:spAutoFit/>
          </a:bodyPr>
          <a:lstStyle/>
          <a:p>
            <a:endParaRPr lang="en-US" sz="3000" dirty="0" smtClean="0"/>
          </a:p>
          <a:p>
            <a:pPr marL="231775"/>
            <a:r>
              <a:rPr lang="en-US" sz="3000" dirty="0" smtClean="0"/>
              <a:t>Your body is constantly performing a balancing act that allows you to remain alive and functional as external conditions change.</a:t>
            </a:r>
          </a:p>
          <a:p>
            <a:pPr marL="231775"/>
            <a:endParaRPr lang="en-US" sz="3000" dirty="0" smtClean="0"/>
          </a:p>
          <a:p>
            <a:pPr marL="231775"/>
            <a:r>
              <a:rPr lang="en-US" sz="3000" dirty="0" smtClean="0"/>
              <a:t>Using </a:t>
            </a:r>
            <a:r>
              <a:rPr lang="en-US" sz="3000" dirty="0"/>
              <a:t>pictures and words, describe </a:t>
            </a:r>
            <a:r>
              <a:rPr lang="en-US" sz="3000" dirty="0" smtClean="0"/>
              <a:t>how a warm-blooded animal (like you!) …</a:t>
            </a:r>
          </a:p>
          <a:p>
            <a:pPr marL="231775"/>
            <a:r>
              <a:rPr lang="en-US" sz="3000" dirty="0" smtClean="0"/>
              <a:t>         keeps warm in the cold</a:t>
            </a:r>
          </a:p>
          <a:p>
            <a:pPr marL="231775"/>
            <a:r>
              <a:rPr lang="en-US" sz="3000" dirty="0" smtClean="0"/>
              <a:t>            </a:t>
            </a:r>
            <a:r>
              <a:rPr lang="en-US" sz="3000" i="1" dirty="0" smtClean="0"/>
              <a:t>or</a:t>
            </a:r>
          </a:p>
          <a:p>
            <a:pPr marL="231775"/>
            <a:r>
              <a:rPr lang="en-US" sz="3000" dirty="0" smtClean="0"/>
              <a:t>         stays cool in the heat</a:t>
            </a:r>
            <a:endParaRPr lang="en-US" sz="3000" dirty="0"/>
          </a:p>
          <a:p>
            <a:pPr marL="911896" lvl="4" indent="64409"/>
            <a:endParaRPr lang="en-US" sz="1100" dirty="0"/>
          </a:p>
        </p:txBody>
      </p:sp>
      <p:sp>
        <p:nvSpPr>
          <p:cNvPr id="4" name="TextBox 3"/>
          <p:cNvSpPr txBox="1"/>
          <p:nvPr/>
        </p:nvSpPr>
        <p:spPr>
          <a:xfrm>
            <a:off x="275771" y="6133760"/>
            <a:ext cx="3078413" cy="246221"/>
          </a:xfrm>
          <a:prstGeom prst="rect">
            <a:avLst/>
          </a:prstGeom>
          <a:noFill/>
        </p:spPr>
        <p:txBody>
          <a:bodyPr wrap="square" rtlCol="0">
            <a:spAutoFit/>
          </a:bodyPr>
          <a:lstStyle/>
          <a:p>
            <a:r>
              <a:rPr lang="en-US" sz="1000" dirty="0" smtClean="0"/>
              <a:t>© </a:t>
            </a:r>
            <a:r>
              <a:rPr lang="en-US" sz="1000" dirty="0" err="1" smtClean="0"/>
              <a:t>Nevit</a:t>
            </a:r>
            <a:r>
              <a:rPr lang="en-US" sz="1000" dirty="0" smtClean="0"/>
              <a:t> </a:t>
            </a:r>
            <a:r>
              <a:rPr lang="en-US" sz="1000" dirty="0" err="1" smtClean="0"/>
              <a:t>Dilmen</a:t>
            </a:r>
            <a:r>
              <a:rPr lang="en-US" sz="1000" dirty="0" smtClean="0"/>
              <a:t> / Wikimedia Commons</a:t>
            </a:r>
            <a:endParaRPr lang="en-US" sz="1000" dirty="0"/>
          </a:p>
        </p:txBody>
      </p:sp>
    </p:spTree>
    <p:extLst>
      <p:ext uri="{BB962C8B-B14F-4D97-AF65-F5344CB8AC3E}">
        <p14:creationId xmlns:p14="http://schemas.microsoft.com/office/powerpoint/2010/main" val="31675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719772" y="347995"/>
            <a:ext cx="8156210" cy="560248"/>
          </a:xfrm>
          <a:prstGeom prst="rect">
            <a:avLst/>
          </a:prstGeom>
          <a:noFill/>
        </p:spPr>
        <p:txBody>
          <a:bodyPr wrap="square" lIns="97630" tIns="48815" rIns="97630" bIns="48815" rtlCol="0">
            <a:spAutoFit/>
          </a:bodyPr>
          <a:lstStyle/>
          <a:p>
            <a:r>
              <a:rPr lang="en-US" sz="3000" dirty="0"/>
              <a:t>Lesson One: What can we learn from worms?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866702" y="1430528"/>
            <a:ext cx="9492598" cy="4862870"/>
          </a:xfrm>
          <a:prstGeom prst="rect">
            <a:avLst/>
          </a:prstGeom>
          <a:noFill/>
        </p:spPr>
        <p:txBody>
          <a:bodyPr wrap="square" lIns="97630" tIns="48815" rIns="97630" bIns="48815" rtlCol="0">
            <a:spAutoFit/>
          </a:bodyPr>
          <a:lstStyle/>
          <a:p>
            <a:r>
              <a:rPr lang="en-US" sz="3000" dirty="0"/>
              <a:t>Today we will learn about…</a:t>
            </a:r>
          </a:p>
          <a:p>
            <a:endParaRPr lang="en-US" sz="1100" dirty="0"/>
          </a:p>
          <a:p>
            <a:pPr marL="793248" lvl="1" indent="-305095">
              <a:buClr>
                <a:schemeClr val="accent3"/>
              </a:buClr>
              <a:buFont typeface="Wingdings" panose="05000000000000000000" pitchFamily="2" charset="2"/>
              <a:buChar char="§"/>
            </a:pPr>
            <a:r>
              <a:rPr lang="en-US" sz="3000" dirty="0"/>
              <a:t>Worm Basics</a:t>
            </a:r>
          </a:p>
          <a:p>
            <a:pPr marL="793248" lvl="1" indent="-305095">
              <a:buClr>
                <a:schemeClr val="accent3"/>
              </a:buClr>
              <a:buFont typeface="Wingdings" panose="05000000000000000000" pitchFamily="2" charset="2"/>
              <a:buChar char="§"/>
            </a:pPr>
            <a:r>
              <a:rPr lang="en-US" sz="3000" dirty="0"/>
              <a:t>Worm Plate Orientation</a:t>
            </a:r>
          </a:p>
          <a:p>
            <a:pPr marL="793248" lvl="1" indent="-305095">
              <a:buClr>
                <a:schemeClr val="accent3"/>
              </a:buClr>
              <a:buFont typeface="Wingdings" panose="05000000000000000000" pitchFamily="2" charset="2"/>
              <a:buChar char="§"/>
            </a:pPr>
            <a:r>
              <a:rPr lang="en-US" sz="3000" dirty="0"/>
              <a:t>Worm Rules</a:t>
            </a:r>
          </a:p>
          <a:p>
            <a:pPr marL="793248" lvl="1" indent="-305095">
              <a:buClr>
                <a:schemeClr val="accent3"/>
              </a:buClr>
              <a:buFont typeface="Wingdings" panose="05000000000000000000" pitchFamily="2" charset="2"/>
              <a:buChar char="§"/>
            </a:pPr>
            <a:r>
              <a:rPr lang="en-US" sz="3000" dirty="0"/>
              <a:t>Tips on observing wild type and mutant worms</a:t>
            </a:r>
          </a:p>
          <a:p>
            <a:pPr marL="793248" lvl="1" indent="-305095">
              <a:buClr>
                <a:schemeClr val="accent3"/>
              </a:buClr>
              <a:buFont typeface="Wingdings" panose="05000000000000000000" pitchFamily="2" charset="2"/>
              <a:buChar char="§"/>
            </a:pPr>
            <a:r>
              <a:rPr lang="en-US" sz="3000" dirty="0"/>
              <a:t>Drawing to scale</a:t>
            </a:r>
          </a:p>
          <a:p>
            <a:endParaRPr lang="en-US" sz="1100" dirty="0"/>
          </a:p>
          <a:p>
            <a:endParaRPr lang="en-US" sz="1100" dirty="0"/>
          </a:p>
          <a:p>
            <a:pPr lvl="4"/>
            <a:r>
              <a:rPr lang="en-US" sz="3000" dirty="0"/>
              <a:t>Then we will…</a:t>
            </a:r>
          </a:p>
          <a:p>
            <a:pPr marL="2745857" lvl="5" indent="-305095">
              <a:buClr>
                <a:schemeClr val="accent4"/>
              </a:buClr>
              <a:buFont typeface="Wingdings" panose="05000000000000000000" pitchFamily="2" charset="2"/>
              <a:buChar char="§"/>
            </a:pPr>
            <a:r>
              <a:rPr lang="en-US" sz="3000" dirty="0"/>
              <a:t>Compare Notes</a:t>
            </a:r>
          </a:p>
          <a:p>
            <a:pPr marL="2745857" lvl="5" indent="-305095">
              <a:buClr>
                <a:schemeClr val="accent4"/>
              </a:buClr>
              <a:buFont typeface="Wingdings" panose="05000000000000000000" pitchFamily="2" charset="2"/>
              <a:buChar char="§"/>
            </a:pPr>
            <a:r>
              <a:rPr lang="en-US" sz="3000" dirty="0"/>
              <a:t>Discuss </a:t>
            </a:r>
            <a:r>
              <a:rPr lang="en-US" sz="3000" i="1" dirty="0"/>
              <a:t>Wows! and Wonders?</a:t>
            </a:r>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156960" y="347648"/>
            <a:ext cx="5013960" cy="1021913"/>
          </a:xfrm>
          <a:prstGeom prst="rect">
            <a:avLst/>
          </a:prstGeom>
          <a:noFill/>
        </p:spPr>
        <p:txBody>
          <a:bodyPr wrap="square" lIns="97630" tIns="48815" rIns="97630" bIns="48815" rtlCol="0">
            <a:spAutoFit/>
          </a:bodyPr>
          <a:lstStyle/>
          <a:p>
            <a:pPr algn="r"/>
            <a:r>
              <a:rPr lang="en-US" sz="3000" dirty="0"/>
              <a:t>Lesson </a:t>
            </a:r>
            <a:r>
              <a:rPr lang="en-US" sz="3000" dirty="0" smtClean="0"/>
              <a:t>Four: Using evidence </a:t>
            </a:r>
          </a:p>
          <a:p>
            <a:pPr algn="r"/>
            <a:r>
              <a:rPr lang="en-US" sz="3000" dirty="0" smtClean="0"/>
              <a:t>to develop an explanation</a:t>
            </a:r>
            <a:endParaRPr lang="en-US" sz="30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866702" y="1430528"/>
            <a:ext cx="9492598" cy="4592121"/>
          </a:xfrm>
          <a:prstGeom prst="rect">
            <a:avLst/>
          </a:prstGeom>
          <a:noFill/>
        </p:spPr>
        <p:txBody>
          <a:bodyPr wrap="square" lIns="97630" tIns="48815" rIns="97630" bIns="48815" rtlCol="0">
            <a:spAutoFit/>
          </a:bodyPr>
          <a:lstStyle/>
          <a:p>
            <a:r>
              <a:rPr lang="en-US" sz="3000" dirty="0"/>
              <a:t>Today we will…</a:t>
            </a:r>
          </a:p>
          <a:p>
            <a:pPr lvl="1">
              <a:buClr>
                <a:schemeClr val="accent3"/>
              </a:buClr>
            </a:pPr>
            <a:endParaRPr lang="en-US" sz="3000" dirty="0"/>
          </a:p>
          <a:p>
            <a:pPr marL="793248" lvl="1" indent="-305095">
              <a:buClr>
                <a:schemeClr val="accent3"/>
              </a:buClr>
              <a:buFont typeface="Wingdings" panose="05000000000000000000" pitchFamily="2" charset="2"/>
              <a:buChar char="§"/>
            </a:pPr>
            <a:r>
              <a:rPr lang="en-US" sz="3000" dirty="0" smtClean="0"/>
              <a:t>Make 48-hour observations of worms</a:t>
            </a:r>
          </a:p>
          <a:p>
            <a:pPr marL="793248" lvl="1" indent="-305095">
              <a:buClr>
                <a:schemeClr val="accent3"/>
              </a:buClr>
              <a:buFont typeface="Wingdings" panose="05000000000000000000" pitchFamily="2" charset="2"/>
              <a:buChar char="§"/>
            </a:pPr>
            <a:r>
              <a:rPr lang="en-US" sz="3000" dirty="0" smtClean="0"/>
              <a:t>Interpret data from scientific literature</a:t>
            </a:r>
          </a:p>
          <a:p>
            <a:pPr marL="793248" lvl="1" indent="-305095">
              <a:buClr>
                <a:schemeClr val="accent3"/>
              </a:buClr>
              <a:buFont typeface="Wingdings" panose="05000000000000000000" pitchFamily="2" charset="2"/>
              <a:buChar char="§"/>
            </a:pPr>
            <a:r>
              <a:rPr lang="en-US" sz="3000" dirty="0" smtClean="0"/>
              <a:t>Develop explanations for worm behavior in differing salt conditions</a:t>
            </a:r>
            <a:endParaRPr lang="en-US" sz="3000" dirty="0"/>
          </a:p>
          <a:p>
            <a:endParaRPr lang="en-US" sz="1100" dirty="0"/>
          </a:p>
          <a:p>
            <a:endParaRPr lang="en-US" sz="1100" dirty="0"/>
          </a:p>
          <a:p>
            <a:pPr lvl="4"/>
            <a:r>
              <a:rPr lang="en-US" sz="3000" dirty="0"/>
              <a:t>Then we will…</a:t>
            </a:r>
          </a:p>
          <a:p>
            <a:pPr marL="2745857" lvl="5" indent="-305095">
              <a:buClr>
                <a:schemeClr val="accent4"/>
              </a:buClr>
              <a:buFont typeface="Wingdings" panose="05000000000000000000" pitchFamily="2" charset="2"/>
              <a:buChar char="§"/>
            </a:pPr>
            <a:r>
              <a:rPr lang="en-US" sz="3000" dirty="0"/>
              <a:t>Compare Notes</a:t>
            </a:r>
          </a:p>
          <a:p>
            <a:pPr marL="2745857" lvl="5" indent="-305095">
              <a:buClr>
                <a:schemeClr val="accent4"/>
              </a:buClr>
              <a:buFont typeface="Wingdings" panose="05000000000000000000" pitchFamily="2" charset="2"/>
              <a:buChar char="§"/>
            </a:pPr>
            <a:r>
              <a:rPr lang="en-US" sz="3000" dirty="0"/>
              <a:t>Discuss </a:t>
            </a:r>
            <a:r>
              <a:rPr lang="en-US" sz="3000" i="1" dirty="0"/>
              <a:t>Wows! </a:t>
            </a:r>
            <a:r>
              <a:rPr lang="en-US" sz="3000" dirty="0"/>
              <a:t>and</a:t>
            </a:r>
            <a:r>
              <a:rPr lang="en-US" sz="3000" i="1" dirty="0"/>
              <a:t> Wonders?</a:t>
            </a:r>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60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112" name="Group 111"/>
          <p:cNvGrpSpPr/>
          <p:nvPr/>
        </p:nvGrpSpPr>
        <p:grpSpPr>
          <a:xfrm>
            <a:off x="74244" y="1464288"/>
            <a:ext cx="5774955" cy="5324448"/>
            <a:chOff x="381356" y="1261953"/>
            <a:chExt cx="6019198" cy="5534330"/>
          </a:xfrm>
        </p:grpSpPr>
        <p:grpSp>
          <p:nvGrpSpPr>
            <p:cNvPr id="113" name="Group 6"/>
            <p:cNvGrpSpPr>
              <a:grpSpLocks noChangeAspect="1"/>
            </p:cNvGrpSpPr>
            <p:nvPr/>
          </p:nvGrpSpPr>
          <p:grpSpPr bwMode="auto">
            <a:xfrm>
              <a:off x="381356" y="1261953"/>
              <a:ext cx="6019198" cy="5534330"/>
              <a:chOff x="-167" y="3175"/>
              <a:chExt cx="6387" cy="5873"/>
            </a:xfrm>
          </p:grpSpPr>
          <p:sp>
            <p:nvSpPr>
              <p:cNvPr id="119" name="Text Box 19"/>
              <p:cNvSpPr txBox="1">
                <a:spLocks noChangeArrowheads="1"/>
              </p:cNvSpPr>
              <p:nvPr/>
            </p:nvSpPr>
            <p:spPr bwMode="auto">
              <a:xfrm>
                <a:off x="-167" y="4922"/>
                <a:ext cx="2507"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100" b="1" dirty="0">
                    <a:latin typeface="Calibri" pitchFamily="34" charset="0"/>
                    <a:ea typeface="Calibri" pitchFamily="34" charset="0"/>
                    <a:cs typeface="Times New Roman" pitchFamily="18" charset="0"/>
                  </a:rPr>
                  <a:t>Worm</a:t>
                </a:r>
                <a:endParaRPr lang="en-US" sz="2100" dirty="0">
                  <a:latin typeface="Arial" pitchFamily="34" charset="0"/>
                  <a:cs typeface="Arial" pitchFamily="34" charset="0"/>
                </a:endParaRPr>
              </a:p>
              <a:p>
                <a:pPr algn="ctr" eaLnBrk="0" fontAlgn="base" hangingPunct="0">
                  <a:spcBef>
                    <a:spcPct val="0"/>
                  </a:spcBef>
                  <a:spcAft>
                    <a:spcPct val="0"/>
                  </a:spcAft>
                </a:pPr>
                <a:r>
                  <a:rPr lang="en-US" sz="2100" b="1" dirty="0">
                    <a:latin typeface="Calibri" pitchFamily="34" charset="0"/>
                    <a:ea typeface="Calibri" pitchFamily="34" charset="0"/>
                    <a:cs typeface="Times New Roman" pitchFamily="18" charset="0"/>
                  </a:rPr>
                  <a:t> Glycerol</a:t>
                </a:r>
                <a:endParaRPr lang="en-US" sz="2100" dirty="0">
                  <a:latin typeface="Arial" pitchFamily="34" charset="0"/>
                  <a:cs typeface="Arial" pitchFamily="34" charset="0"/>
                </a:endParaRPr>
              </a:p>
              <a:p>
                <a:pPr algn="ctr" eaLnBrk="0" fontAlgn="base" hangingPunct="0">
                  <a:spcBef>
                    <a:spcPct val="0"/>
                  </a:spcBef>
                  <a:spcAft>
                    <a:spcPct val="0"/>
                  </a:spcAft>
                </a:pPr>
                <a:r>
                  <a:rPr lang="en-US" sz="2100" dirty="0">
                    <a:latin typeface="Calibri" pitchFamily="34" charset="0"/>
                    <a:ea typeface="Calibri" pitchFamily="34" charset="0"/>
                    <a:cs typeface="Times New Roman" pitchFamily="18" charset="0"/>
                  </a:rPr>
                  <a:t>(nmol/ mg protein)</a:t>
                </a:r>
                <a:endParaRPr lang="en-US" sz="21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grpSp>
            <p:nvGrpSpPr>
              <p:cNvPr id="121" name="Group 7"/>
              <p:cNvGrpSpPr>
                <a:grpSpLocks/>
              </p:cNvGrpSpPr>
              <p:nvPr/>
            </p:nvGrpSpPr>
            <p:grpSpPr bwMode="auto">
              <a:xfrm>
                <a:off x="2925" y="3175"/>
                <a:ext cx="3295" cy="5873"/>
                <a:chOff x="2925" y="3520"/>
                <a:chExt cx="3295" cy="5873"/>
              </a:xfrm>
            </p:grpSpPr>
            <p:sp>
              <p:nvSpPr>
                <p:cNvPr id="122" name="AutoShape 17"/>
                <p:cNvSpPr>
                  <a:spLocks noChangeShapeType="1"/>
                </p:cNvSpPr>
                <p:nvPr/>
              </p:nvSpPr>
              <p:spPr bwMode="auto">
                <a:xfrm flipH="1">
                  <a:off x="2925" y="8303"/>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AutoShape 16"/>
                <p:cNvSpPr>
                  <a:spLocks noChangeShapeType="1"/>
                </p:cNvSpPr>
                <p:nvPr/>
              </p:nvSpPr>
              <p:spPr bwMode="auto">
                <a:xfrm flipH="1">
                  <a:off x="2925" y="7210"/>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AutoShape 15"/>
                <p:cNvSpPr>
                  <a:spLocks noChangeShapeType="1"/>
                </p:cNvSpPr>
                <p:nvPr/>
              </p:nvSpPr>
              <p:spPr bwMode="auto">
                <a:xfrm flipH="1">
                  <a:off x="2925" y="6100"/>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AutoShape 14"/>
                <p:cNvSpPr>
                  <a:spLocks noChangeShapeType="1"/>
                </p:cNvSpPr>
                <p:nvPr/>
              </p:nvSpPr>
              <p:spPr bwMode="auto">
                <a:xfrm flipH="1">
                  <a:off x="2925" y="3993"/>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AutoShape 13"/>
                <p:cNvSpPr>
                  <a:spLocks noChangeShapeType="1"/>
                </p:cNvSpPr>
                <p:nvPr/>
              </p:nvSpPr>
              <p:spPr bwMode="auto">
                <a:xfrm flipH="1">
                  <a:off x="2925" y="5050"/>
                  <a:ext cx="1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AutoShape 12"/>
                <p:cNvSpPr>
                  <a:spLocks noChangeShapeType="1"/>
                </p:cNvSpPr>
                <p:nvPr/>
              </p:nvSpPr>
              <p:spPr bwMode="auto">
                <a:xfrm flipV="1">
                  <a:off x="3105" y="3520"/>
                  <a:ext cx="15" cy="478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AutoShape 11"/>
                <p:cNvSpPr>
                  <a:spLocks noChangeShapeType="1"/>
                </p:cNvSpPr>
                <p:nvPr/>
              </p:nvSpPr>
              <p:spPr bwMode="auto">
                <a:xfrm>
                  <a:off x="3105" y="8303"/>
                  <a:ext cx="288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Text Box 10"/>
                <p:cNvSpPr txBox="1">
                  <a:spLocks noChangeArrowheads="1"/>
                </p:cNvSpPr>
                <p:nvPr/>
              </p:nvSpPr>
              <p:spPr bwMode="auto">
                <a:xfrm>
                  <a:off x="3203" y="8516"/>
                  <a:ext cx="3017"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300" b="1" dirty="0">
                      <a:latin typeface="Calibri" pitchFamily="34" charset="0"/>
                      <a:ea typeface="Calibri" pitchFamily="34" charset="0"/>
                      <a:cs typeface="Times New Roman" pitchFamily="18" charset="0"/>
                    </a:rPr>
                    <a:t>    </a:t>
                  </a:r>
                  <a:r>
                    <a:rPr lang="en-US" sz="2600" b="1" dirty="0">
                      <a:latin typeface="Calibri" pitchFamily="34" charset="0"/>
                      <a:ea typeface="Calibri" pitchFamily="34" charset="0"/>
                      <a:cs typeface="Times New Roman" pitchFamily="18" charset="0"/>
                    </a:rPr>
                    <a:t>WT           Mutant   </a:t>
                  </a:r>
                  <a:endParaRPr lang="en-US" sz="26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130" name="Rectangle 179"/>
                <p:cNvSpPr>
                  <a:spLocks noChangeArrowheads="1"/>
                </p:cNvSpPr>
                <p:nvPr/>
              </p:nvSpPr>
              <p:spPr bwMode="auto">
                <a:xfrm>
                  <a:off x="4725" y="4394"/>
                  <a:ext cx="840" cy="390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AutoShape 178"/>
                <p:cNvSpPr>
                  <a:spLocks noChangeShapeType="1"/>
                </p:cNvSpPr>
                <p:nvPr/>
              </p:nvSpPr>
              <p:spPr bwMode="auto">
                <a:xfrm>
                  <a:off x="3315" y="8273"/>
                  <a:ext cx="840"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4" name="TextBox 113"/>
            <p:cNvSpPr txBox="1"/>
            <p:nvPr/>
          </p:nvSpPr>
          <p:spPr>
            <a:xfrm>
              <a:off x="2667000" y="1508528"/>
              <a:ext cx="762000" cy="399886"/>
            </a:xfrm>
            <a:prstGeom prst="rect">
              <a:avLst/>
            </a:prstGeom>
            <a:noFill/>
          </p:spPr>
          <p:txBody>
            <a:bodyPr wrap="square" rtlCol="0">
              <a:spAutoFit/>
            </a:bodyPr>
            <a:lstStyle/>
            <a:p>
              <a:r>
                <a:rPr lang="en-US" dirty="0" smtClean="0"/>
                <a:t>2000</a:t>
              </a:r>
              <a:endParaRPr lang="en-US" dirty="0"/>
            </a:p>
          </p:txBody>
        </p:sp>
        <p:sp>
          <p:nvSpPr>
            <p:cNvPr id="115" name="TextBox 114"/>
            <p:cNvSpPr txBox="1"/>
            <p:nvPr/>
          </p:nvSpPr>
          <p:spPr>
            <a:xfrm>
              <a:off x="2667000" y="2504576"/>
              <a:ext cx="762000" cy="399886"/>
            </a:xfrm>
            <a:prstGeom prst="rect">
              <a:avLst/>
            </a:prstGeom>
            <a:noFill/>
          </p:spPr>
          <p:txBody>
            <a:bodyPr wrap="square" rtlCol="0">
              <a:spAutoFit/>
            </a:bodyPr>
            <a:lstStyle/>
            <a:p>
              <a:r>
                <a:rPr lang="en-US" dirty="0" smtClean="0"/>
                <a:t>1500</a:t>
              </a:r>
              <a:endParaRPr lang="en-US" dirty="0"/>
            </a:p>
          </p:txBody>
        </p:sp>
        <p:sp>
          <p:nvSpPr>
            <p:cNvPr id="116" name="TextBox 115"/>
            <p:cNvSpPr txBox="1"/>
            <p:nvPr/>
          </p:nvSpPr>
          <p:spPr>
            <a:xfrm>
              <a:off x="2667000" y="3505200"/>
              <a:ext cx="762000" cy="399886"/>
            </a:xfrm>
            <a:prstGeom prst="rect">
              <a:avLst/>
            </a:prstGeom>
            <a:noFill/>
          </p:spPr>
          <p:txBody>
            <a:bodyPr wrap="square" rtlCol="0">
              <a:spAutoFit/>
            </a:bodyPr>
            <a:lstStyle/>
            <a:p>
              <a:r>
                <a:rPr lang="en-US" dirty="0"/>
                <a:t>1</a:t>
              </a:r>
              <a:r>
                <a:rPr lang="en-US" dirty="0" smtClean="0"/>
                <a:t>000</a:t>
              </a:r>
              <a:endParaRPr lang="en-US" dirty="0"/>
            </a:p>
          </p:txBody>
        </p:sp>
        <p:sp>
          <p:nvSpPr>
            <p:cNvPr id="117" name="TextBox 116"/>
            <p:cNvSpPr txBox="1"/>
            <p:nvPr/>
          </p:nvSpPr>
          <p:spPr>
            <a:xfrm>
              <a:off x="2797536" y="4540018"/>
              <a:ext cx="631465" cy="399886"/>
            </a:xfrm>
            <a:prstGeom prst="rect">
              <a:avLst/>
            </a:prstGeom>
            <a:noFill/>
          </p:spPr>
          <p:txBody>
            <a:bodyPr wrap="square" rtlCol="0">
              <a:spAutoFit/>
            </a:bodyPr>
            <a:lstStyle/>
            <a:p>
              <a:r>
                <a:rPr lang="en-US" dirty="0"/>
                <a:t>5</a:t>
              </a:r>
              <a:r>
                <a:rPr lang="en-US" dirty="0" smtClean="0"/>
                <a:t>00</a:t>
              </a:r>
              <a:endParaRPr lang="en-US" dirty="0"/>
            </a:p>
          </p:txBody>
        </p:sp>
        <p:sp>
          <p:nvSpPr>
            <p:cNvPr id="118" name="TextBox 117"/>
            <p:cNvSpPr txBox="1"/>
            <p:nvPr/>
          </p:nvSpPr>
          <p:spPr>
            <a:xfrm>
              <a:off x="3009199" y="5594010"/>
              <a:ext cx="286100" cy="399886"/>
            </a:xfrm>
            <a:prstGeom prst="rect">
              <a:avLst/>
            </a:prstGeom>
            <a:noFill/>
          </p:spPr>
          <p:txBody>
            <a:bodyPr wrap="square" rtlCol="0">
              <a:spAutoFit/>
            </a:bodyPr>
            <a:lstStyle/>
            <a:p>
              <a:r>
                <a:rPr lang="en-US" dirty="0" smtClean="0"/>
                <a:t>0</a:t>
              </a:r>
              <a:endParaRPr lang="en-US" dirty="0"/>
            </a:p>
          </p:txBody>
        </p:sp>
      </p:grpSp>
      <p:sp>
        <p:nvSpPr>
          <p:cNvPr id="133" name="Text Box 183"/>
          <p:cNvSpPr txBox="1">
            <a:spLocks noChangeArrowheads="1"/>
          </p:cNvSpPr>
          <p:nvPr/>
        </p:nvSpPr>
        <p:spPr bwMode="auto">
          <a:xfrm>
            <a:off x="6249663" y="2775322"/>
            <a:ext cx="4452756" cy="67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630" tIns="48815" rIns="97630" bIns="48815" numCol="1" anchor="t" anchorCtr="0" compatLnSpc="1">
            <a:prstTxWarp prst="textNoShape">
              <a:avLst/>
            </a:prstTxWarp>
          </a:bodyPr>
          <a:lstStyle/>
          <a:p>
            <a:pPr algn="ctr" fontAlgn="base">
              <a:spcBef>
                <a:spcPct val="0"/>
              </a:spcBef>
              <a:spcAft>
                <a:spcPct val="0"/>
              </a:spcAft>
            </a:pPr>
            <a:r>
              <a:rPr lang="en-US" sz="2800" b="1" smtClean="0">
                <a:ea typeface="Calibri" pitchFamily="34" charset="0"/>
                <a:cs typeface="Times New Roman" pitchFamily="18" charset="0"/>
              </a:rPr>
              <a:t>Graph A:</a:t>
            </a:r>
            <a:endParaRPr lang="en-US" sz="2800" b="1" dirty="0" smtClean="0">
              <a:ea typeface="Calibri" pitchFamily="34" charset="0"/>
              <a:cs typeface="Times New Roman" pitchFamily="18" charset="0"/>
            </a:endParaRPr>
          </a:p>
          <a:p>
            <a:pPr algn="ctr" fontAlgn="base">
              <a:spcBef>
                <a:spcPct val="0"/>
              </a:spcBef>
              <a:spcAft>
                <a:spcPct val="0"/>
              </a:spcAft>
            </a:pPr>
            <a:r>
              <a:rPr lang="en-US" sz="2800" dirty="0" smtClean="0">
                <a:ea typeface="Calibri" pitchFamily="34" charset="0"/>
                <a:cs typeface="Times New Roman" pitchFamily="18" charset="0"/>
              </a:rPr>
              <a:t>Glycerol </a:t>
            </a:r>
            <a:r>
              <a:rPr lang="en-US" sz="2800" dirty="0">
                <a:ea typeface="Calibri" pitchFamily="34" charset="0"/>
                <a:cs typeface="Times New Roman" pitchFamily="18" charset="0"/>
              </a:rPr>
              <a:t>content of wild type &amp; mutant worms in low salt</a:t>
            </a:r>
            <a:endParaRPr lang="en-US" sz="2800" dirty="0">
              <a:cs typeface="Arial" pitchFamily="34" charset="0"/>
            </a:endParaRPr>
          </a:p>
        </p:txBody>
      </p:sp>
      <p:pic>
        <p:nvPicPr>
          <p:cNvPr id="26"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8088905" y="6164494"/>
            <a:ext cx="39385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cs typeface="Arial" pitchFamily="34" charset="0"/>
              </a:rPr>
              <a:t>Data from this figure originally published in </a:t>
            </a:r>
            <a:r>
              <a:rPr kumimoji="0" lang="en-US" altLang="en-US" sz="1000" b="0" i="1" u="none" strike="noStrike" cap="none" normalizeH="0" baseline="0" dirty="0" err="1" smtClean="0">
                <a:ln>
                  <a:noFill/>
                </a:ln>
                <a:solidFill>
                  <a:schemeClr val="tx1"/>
                </a:solidFill>
                <a:effectLst/>
                <a:latin typeface="Calibri" pitchFamily="34" charset="0"/>
                <a:cs typeface="Arial" pitchFamily="34" charset="0"/>
              </a:rPr>
              <a:t>PLoS</a:t>
            </a:r>
            <a:r>
              <a:rPr kumimoji="0" lang="en-US" altLang="en-US" sz="1000" b="0" i="1" u="none" strike="noStrike" cap="none" normalizeH="0" baseline="0" dirty="0" smtClean="0">
                <a:ln>
                  <a:noFill/>
                </a:ln>
                <a:solidFill>
                  <a:schemeClr val="tx1"/>
                </a:solidFill>
                <a:effectLst/>
                <a:latin typeface="Calibri" pitchFamily="34" charset="0"/>
                <a:cs typeface="Arial" pitchFamily="34" charset="0"/>
              </a:rPr>
              <a:t> Genetics</a:t>
            </a:r>
            <a:r>
              <a:rPr kumimoji="0" lang="en-US" altLang="en-US" sz="1000" b="0" i="0" u="none" strike="noStrike" cap="none" normalizeH="0" baseline="0" dirty="0" smtClean="0">
                <a:ln>
                  <a:noFill/>
                </a:ln>
                <a:solidFill>
                  <a:schemeClr val="tx1"/>
                </a:solidFill>
                <a:effectLst/>
                <a:latin typeface="Calibri" pitchFamily="34" charset="0"/>
                <a:cs typeface="Arial" pitchFamily="34" charset="0"/>
              </a:rPr>
              <a:t> in 2011</a:t>
            </a:r>
            <a:r>
              <a:rPr kumimoji="0" lang="en-US" altLang="en-US" sz="1000" b="0" i="0" u="none" strike="noStrike" cap="none" normalizeH="0" baseline="0" dirty="0" smtClean="0">
                <a:ln>
                  <a:noFill/>
                </a:ln>
                <a:solidFill>
                  <a:schemeClr val="tx1"/>
                </a:solidFill>
                <a:effectLst/>
                <a:latin typeface="Times New Roma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8200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877213" y="342046"/>
            <a:ext cx="6647601" cy="529471"/>
          </a:xfrm>
          <a:prstGeom prst="rect">
            <a:avLst/>
          </a:prstGeom>
          <a:noFill/>
        </p:spPr>
        <p:txBody>
          <a:bodyPr wrap="square" lIns="97630" tIns="48815" rIns="97630" bIns="48815" rtlCol="0">
            <a:spAutoFit/>
          </a:bodyPr>
          <a:lstStyle/>
          <a:p>
            <a:pPr algn="r"/>
            <a:r>
              <a:rPr lang="en-US" sz="2800" dirty="0" smtClean="0"/>
              <a:t>Graph B</a:t>
            </a:r>
            <a:endParaRPr lang="en-US" sz="28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3" name="Text Box 183"/>
          <p:cNvSpPr txBox="1">
            <a:spLocks noChangeArrowheads="1"/>
          </p:cNvSpPr>
          <p:nvPr/>
        </p:nvSpPr>
        <p:spPr bwMode="auto">
          <a:xfrm>
            <a:off x="424457" y="2347028"/>
            <a:ext cx="4452756" cy="67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630" tIns="48815" rIns="97630" bIns="48815" numCol="1" anchor="t" anchorCtr="0" compatLnSpc="1">
            <a:prstTxWarp prst="textNoShape">
              <a:avLst/>
            </a:prstTxWarp>
          </a:bodyPr>
          <a:lstStyle/>
          <a:p>
            <a:pPr algn="ctr" fontAlgn="base">
              <a:spcBef>
                <a:spcPct val="0"/>
              </a:spcBef>
              <a:spcAft>
                <a:spcPct val="0"/>
              </a:spcAft>
            </a:pPr>
            <a:r>
              <a:rPr lang="en-US" sz="2800" b="1" dirty="0" smtClean="0">
                <a:ea typeface="Calibri" pitchFamily="34" charset="0"/>
                <a:cs typeface="Times New Roman" pitchFamily="18" charset="0"/>
              </a:rPr>
              <a:t>Graph B</a:t>
            </a:r>
            <a:r>
              <a:rPr lang="en-US" sz="2800" dirty="0" smtClean="0">
                <a:ea typeface="Calibri" pitchFamily="34" charset="0"/>
                <a:cs typeface="Times New Roman" pitchFamily="18" charset="0"/>
              </a:rPr>
              <a:t>:</a:t>
            </a:r>
          </a:p>
          <a:p>
            <a:pPr algn="ctr" fontAlgn="base">
              <a:spcBef>
                <a:spcPct val="0"/>
              </a:spcBef>
              <a:spcAft>
                <a:spcPct val="0"/>
              </a:spcAft>
            </a:pPr>
            <a:r>
              <a:rPr lang="en-US" sz="2800" dirty="0" smtClean="0">
                <a:ea typeface="Calibri" pitchFamily="34" charset="0"/>
                <a:cs typeface="Times New Roman" pitchFamily="18" charset="0"/>
              </a:rPr>
              <a:t>Glycerol </a:t>
            </a:r>
            <a:r>
              <a:rPr lang="en-US" sz="2800" dirty="0">
                <a:ea typeface="Calibri" pitchFamily="34" charset="0"/>
                <a:cs typeface="Times New Roman" pitchFamily="18" charset="0"/>
              </a:rPr>
              <a:t>content of wild type </a:t>
            </a:r>
            <a:r>
              <a:rPr lang="en-US" sz="2800" dirty="0" smtClean="0">
                <a:ea typeface="Calibri" pitchFamily="34" charset="0"/>
                <a:cs typeface="Times New Roman" pitchFamily="18" charset="0"/>
              </a:rPr>
              <a:t>worms grown on low and medium salt for 18 hours</a:t>
            </a:r>
            <a:endParaRPr lang="en-US" sz="2800" dirty="0">
              <a:cs typeface="Arial" pitchFamily="34" charset="0"/>
            </a:endParaRPr>
          </a:p>
        </p:txBody>
      </p:sp>
      <p:pic>
        <p:nvPicPr>
          <p:cNvPr id="26"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126" y="342046"/>
            <a:ext cx="6413687" cy="624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76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3" name="Text Box 183"/>
          <p:cNvSpPr txBox="1">
            <a:spLocks noChangeArrowheads="1"/>
          </p:cNvSpPr>
          <p:nvPr/>
        </p:nvSpPr>
        <p:spPr bwMode="auto">
          <a:xfrm>
            <a:off x="424457" y="2347028"/>
            <a:ext cx="4452756" cy="67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630" tIns="48815" rIns="97630" bIns="48815" numCol="1" anchor="t" anchorCtr="0" compatLnSpc="1">
            <a:prstTxWarp prst="textNoShape">
              <a:avLst/>
            </a:prstTxWarp>
          </a:bodyPr>
          <a:lstStyle/>
          <a:p>
            <a:pPr algn="ctr" fontAlgn="base">
              <a:spcBef>
                <a:spcPct val="0"/>
              </a:spcBef>
              <a:spcAft>
                <a:spcPct val="0"/>
              </a:spcAft>
            </a:pPr>
            <a:r>
              <a:rPr lang="en-US" sz="2800" b="1" dirty="0" smtClean="0">
                <a:ea typeface="Calibri" pitchFamily="34" charset="0"/>
                <a:cs typeface="Times New Roman" pitchFamily="18" charset="0"/>
              </a:rPr>
              <a:t>Graph C</a:t>
            </a:r>
            <a:r>
              <a:rPr lang="en-US" sz="2800" dirty="0" smtClean="0">
                <a:ea typeface="Calibri" pitchFamily="34" charset="0"/>
                <a:cs typeface="Times New Roman" pitchFamily="18" charset="0"/>
              </a:rPr>
              <a:t>:</a:t>
            </a:r>
          </a:p>
          <a:p>
            <a:pPr algn="ctr" fontAlgn="base">
              <a:spcBef>
                <a:spcPct val="0"/>
              </a:spcBef>
              <a:spcAft>
                <a:spcPct val="0"/>
              </a:spcAft>
            </a:pPr>
            <a:r>
              <a:rPr lang="en-US" sz="2800" dirty="0" smtClean="0">
                <a:ea typeface="Calibri" pitchFamily="34" charset="0"/>
                <a:cs typeface="Times New Roman" pitchFamily="18" charset="0"/>
              </a:rPr>
              <a:t>Glycerol accumulation over time in wild type worms grown on medium salt</a:t>
            </a:r>
            <a:endParaRPr lang="en-US" sz="2800" dirty="0">
              <a:cs typeface="Arial" pitchFamily="34" charset="0"/>
            </a:endParaRPr>
          </a:p>
        </p:txBody>
      </p:sp>
      <p:pic>
        <p:nvPicPr>
          <p:cNvPr id="26"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047" y="350163"/>
            <a:ext cx="6925772" cy="700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686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3" name="Text Box 183"/>
          <p:cNvSpPr txBox="1">
            <a:spLocks noChangeArrowheads="1"/>
          </p:cNvSpPr>
          <p:nvPr/>
        </p:nvSpPr>
        <p:spPr bwMode="auto">
          <a:xfrm>
            <a:off x="251927" y="2347028"/>
            <a:ext cx="4452756" cy="67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630" tIns="48815" rIns="97630" bIns="48815" numCol="1" anchor="t" anchorCtr="0" compatLnSpc="1">
            <a:prstTxWarp prst="textNoShape">
              <a:avLst/>
            </a:prstTxWarp>
          </a:bodyPr>
          <a:lstStyle/>
          <a:p>
            <a:pPr algn="ctr" fontAlgn="base">
              <a:spcBef>
                <a:spcPct val="0"/>
              </a:spcBef>
              <a:spcAft>
                <a:spcPct val="0"/>
              </a:spcAft>
            </a:pPr>
            <a:r>
              <a:rPr lang="en-US" sz="2800" b="1" dirty="0" smtClean="0">
                <a:ea typeface="Calibri" pitchFamily="34" charset="0"/>
                <a:cs typeface="Times New Roman" pitchFamily="18" charset="0"/>
              </a:rPr>
              <a:t>Graph D</a:t>
            </a:r>
            <a:r>
              <a:rPr lang="en-US" sz="2800" dirty="0" smtClean="0">
                <a:ea typeface="Calibri" pitchFamily="34" charset="0"/>
                <a:cs typeface="Times New Roman" pitchFamily="18" charset="0"/>
              </a:rPr>
              <a:t>:</a:t>
            </a:r>
          </a:p>
          <a:p>
            <a:pPr algn="ctr" fontAlgn="base">
              <a:spcBef>
                <a:spcPct val="0"/>
              </a:spcBef>
              <a:spcAft>
                <a:spcPct val="0"/>
              </a:spcAft>
            </a:pPr>
            <a:r>
              <a:rPr lang="en-US" sz="2800" dirty="0" smtClean="0">
                <a:ea typeface="Calibri" pitchFamily="34" charset="0"/>
                <a:cs typeface="Times New Roman" pitchFamily="18" charset="0"/>
              </a:rPr>
              <a:t>Accumulation of GPD in wild type and mutant worms grown on low or medium salt for 18 hours</a:t>
            </a:r>
            <a:endParaRPr lang="en-US" sz="2800" dirty="0">
              <a:cs typeface="Arial" pitchFamily="34" charset="0"/>
            </a:endParaRPr>
          </a:p>
        </p:txBody>
      </p:sp>
      <p:pic>
        <p:nvPicPr>
          <p:cNvPr id="26"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515" y="273945"/>
            <a:ext cx="6896100"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208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5146098" y="373269"/>
            <a:ext cx="6997595" cy="683359"/>
          </a:xfrm>
          <a:prstGeom prst="rect">
            <a:avLst/>
          </a:prstGeom>
          <a:noFill/>
        </p:spPr>
        <p:txBody>
          <a:bodyPr wrap="square" lIns="97630" tIns="48815" rIns="97630" bIns="48815" rtlCol="0">
            <a:spAutoFit/>
          </a:bodyPr>
          <a:lstStyle/>
          <a:p>
            <a:r>
              <a:rPr lang="en-US" sz="3800" dirty="0"/>
              <a:t>Discussion </a:t>
            </a:r>
            <a:r>
              <a:rPr lang="en-US" sz="3800" i="1" dirty="0"/>
              <a:t>Wows! </a:t>
            </a:r>
            <a:r>
              <a:rPr lang="en-US" sz="3800" dirty="0"/>
              <a:t>and </a:t>
            </a:r>
            <a:r>
              <a:rPr lang="en-US" sz="3800" i="1" dirty="0"/>
              <a:t>Wonders?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1118905" y="1562100"/>
            <a:ext cx="10368245" cy="4373563"/>
          </a:xfrm>
          <a:prstGeom prst="rect">
            <a:avLst/>
          </a:prstGeom>
        </p:spPr>
        <p:txBody>
          <a:bodyPr lIns="97630" tIns="48815" rIns="97630" bIns="488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Lesson Four</a:t>
            </a:r>
          </a:p>
          <a:p>
            <a:pPr marL="488152" lvl="1" indent="0">
              <a:buNone/>
            </a:pPr>
            <a:endParaRPr lang="en-US" sz="3000" dirty="0" smtClean="0"/>
          </a:p>
          <a:p>
            <a:pPr marL="488152" lvl="1" indent="0">
              <a:buNone/>
            </a:pPr>
            <a:r>
              <a:rPr lang="en-US" sz="3000" dirty="0" smtClean="0"/>
              <a:t>How does </a:t>
            </a:r>
            <a:r>
              <a:rPr lang="en-US" sz="3000" i="1" dirty="0" smtClean="0"/>
              <a:t>C. elegans </a:t>
            </a:r>
            <a:r>
              <a:rPr lang="en-US" sz="3000" dirty="0" smtClean="0"/>
              <a:t>maintain homeostasis in a high salt environment?</a:t>
            </a:r>
          </a:p>
          <a:p>
            <a:pPr marL="488152" lvl="1" indent="0">
              <a:buNone/>
            </a:pPr>
            <a:endParaRPr lang="en-US" sz="3000" dirty="0"/>
          </a:p>
          <a:p>
            <a:pPr marL="1828800" lvl="1" indent="-1341438">
              <a:buNone/>
            </a:pPr>
            <a:r>
              <a:rPr lang="en-US" sz="3000" dirty="0" smtClean="0"/>
              <a:t>                Is it an advantage to always produce high levels of glycerol? Or is it better to be able to control glycerol production?</a:t>
            </a:r>
            <a:endParaRPr lang="en-US" sz="3000" dirty="0"/>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12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88147" y="3458744"/>
            <a:ext cx="4913889" cy="1483578"/>
          </a:xfrm>
          <a:prstGeom prst="rect">
            <a:avLst/>
          </a:prstGeom>
          <a:noFill/>
        </p:spPr>
        <p:txBody>
          <a:bodyPr wrap="square" lIns="97630" tIns="48815" rIns="97630" bIns="48815" rtlCol="0">
            <a:spAutoFit/>
          </a:bodyPr>
          <a:lstStyle/>
          <a:p>
            <a:r>
              <a:rPr lang="en-US" sz="3000" i="1" dirty="0" smtClean="0"/>
              <a:t>Turn to a neighbor and describe your understanding of this graphic to each other</a:t>
            </a:r>
            <a:endParaRPr lang="en-US" sz="3000" i="1"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4122" y="1443909"/>
            <a:ext cx="4732012" cy="1477328"/>
          </a:xfrm>
          <a:prstGeom prst="rect">
            <a:avLst/>
          </a:prstGeom>
        </p:spPr>
        <p:txBody>
          <a:bodyPr wrap="square">
            <a:spAutoFit/>
          </a:bodyPr>
          <a:lstStyle/>
          <a:p>
            <a:pPr lvl="0"/>
            <a:r>
              <a:rPr lang="en-US" sz="3000" dirty="0">
                <a:solidFill>
                  <a:prstClr val="black"/>
                </a:solidFill>
              </a:rPr>
              <a:t>Lesson Five: How does a mutation affect </a:t>
            </a:r>
            <a:r>
              <a:rPr lang="en-US" sz="3000" i="1" dirty="0">
                <a:solidFill>
                  <a:prstClr val="black"/>
                </a:solidFill>
              </a:rPr>
              <a:t>C. elegans </a:t>
            </a:r>
            <a:endParaRPr lang="en-US" sz="3000" i="1" dirty="0" smtClean="0">
              <a:solidFill>
                <a:prstClr val="black"/>
              </a:solidFill>
            </a:endParaRPr>
          </a:p>
          <a:p>
            <a:pPr lvl="0"/>
            <a:r>
              <a:rPr lang="en-US" sz="3000" dirty="0" smtClean="0">
                <a:solidFill>
                  <a:prstClr val="black"/>
                </a:solidFill>
              </a:rPr>
              <a:t>in </a:t>
            </a:r>
            <a:r>
              <a:rPr lang="en-US" sz="3000" dirty="0">
                <a:solidFill>
                  <a:prstClr val="black"/>
                </a:solidFill>
              </a:rPr>
              <a:t>low and high salt?</a:t>
            </a:r>
          </a:p>
        </p:txBody>
      </p:sp>
      <p:pic>
        <p:nvPicPr>
          <p:cNvPr id="3074" name="Picture 2" descr="C:\Users\jcgriz\Dropbox\DIABETES UNIT\Pictures_Logos_Grahics\Trans Trans NHGR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036" y="878662"/>
            <a:ext cx="6278937" cy="4760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52253" y="5846028"/>
            <a:ext cx="3728720" cy="276999"/>
          </a:xfrm>
          <a:prstGeom prst="rect">
            <a:avLst/>
          </a:prstGeom>
          <a:noFill/>
        </p:spPr>
        <p:txBody>
          <a:bodyPr wrap="square" rtlCol="0">
            <a:spAutoFit/>
          </a:bodyPr>
          <a:lstStyle/>
          <a:p>
            <a:pPr algn="r"/>
            <a:r>
              <a:rPr lang="en-US" sz="1200" dirty="0" smtClean="0"/>
              <a:t>www.genome.gov</a:t>
            </a:r>
            <a:endParaRPr lang="en-US" sz="1200" dirty="0"/>
          </a:p>
        </p:txBody>
      </p:sp>
    </p:spTree>
    <p:extLst>
      <p:ext uri="{BB962C8B-B14F-4D97-AF65-F5344CB8AC3E}">
        <p14:creationId xmlns:p14="http://schemas.microsoft.com/office/powerpoint/2010/main" val="574360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88873" y="291499"/>
            <a:ext cx="7150677" cy="560248"/>
          </a:xfrm>
          <a:prstGeom prst="rect">
            <a:avLst/>
          </a:prstGeom>
          <a:noFill/>
        </p:spPr>
        <p:txBody>
          <a:bodyPr wrap="square" lIns="97630" tIns="48815" rIns="97630" bIns="48815" rtlCol="0">
            <a:spAutoFit/>
          </a:bodyPr>
          <a:lstStyle/>
          <a:p>
            <a:pPr algn="r"/>
            <a:r>
              <a:rPr lang="en-US" sz="3000" dirty="0" smtClean="0"/>
              <a:t>Consequences of Pop Culture Mutations</a:t>
            </a:r>
            <a:endParaRPr lang="en-US" sz="30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57" y="1369560"/>
            <a:ext cx="4756091" cy="33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252" y="2424841"/>
            <a:ext cx="47625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5992" y="4852555"/>
            <a:ext cx="5315653" cy="969496"/>
          </a:xfrm>
          <a:prstGeom prst="rect">
            <a:avLst/>
          </a:prstGeom>
          <a:noFill/>
        </p:spPr>
        <p:txBody>
          <a:bodyPr wrap="square" rtlCol="0">
            <a:spAutoFit/>
          </a:bodyPr>
          <a:lstStyle/>
          <a:p>
            <a:r>
              <a:rPr lang="en-US" b="1" dirty="0" smtClean="0"/>
              <a:t>Mutations with a bad outcome</a:t>
            </a:r>
            <a:r>
              <a:rPr lang="en-US" dirty="0" smtClean="0"/>
              <a:t>: </a:t>
            </a:r>
          </a:p>
          <a:p>
            <a:r>
              <a:rPr lang="en-US" dirty="0" smtClean="0"/>
              <a:t>The Fly, 1958, shows the horrible consequences of a fly’s DNA being integrated with that of a human</a:t>
            </a:r>
            <a:endParaRPr lang="en-US" dirty="0"/>
          </a:p>
        </p:txBody>
      </p:sp>
      <p:sp>
        <p:nvSpPr>
          <p:cNvPr id="15" name="TextBox 14"/>
          <p:cNvSpPr txBox="1"/>
          <p:nvPr/>
        </p:nvSpPr>
        <p:spPr>
          <a:xfrm>
            <a:off x="6163252" y="1366898"/>
            <a:ext cx="5008419" cy="969496"/>
          </a:xfrm>
          <a:prstGeom prst="rect">
            <a:avLst/>
          </a:prstGeom>
          <a:noFill/>
        </p:spPr>
        <p:txBody>
          <a:bodyPr wrap="square" rtlCol="0">
            <a:spAutoFit/>
          </a:bodyPr>
          <a:lstStyle/>
          <a:p>
            <a:r>
              <a:rPr lang="en-US" b="1" dirty="0" smtClean="0"/>
              <a:t>Mutations with mixed outcomes</a:t>
            </a:r>
            <a:r>
              <a:rPr lang="en-US" dirty="0" smtClean="0"/>
              <a:t>: </a:t>
            </a:r>
          </a:p>
          <a:p>
            <a:r>
              <a:rPr lang="en-US" dirty="0" smtClean="0"/>
              <a:t>Hated and persecuted by humans, X-Men still use their super-human traits (mostly) for good. </a:t>
            </a:r>
            <a:endParaRPr lang="en-US" dirty="0"/>
          </a:p>
        </p:txBody>
      </p:sp>
      <p:sp>
        <p:nvSpPr>
          <p:cNvPr id="9" name="TextBox 8"/>
          <p:cNvSpPr txBox="1"/>
          <p:nvPr/>
        </p:nvSpPr>
        <p:spPr>
          <a:xfrm>
            <a:off x="8043429" y="1352387"/>
            <a:ext cx="4097627" cy="5647700"/>
          </a:xfrm>
          <a:prstGeom prst="rect">
            <a:avLst/>
          </a:prstGeom>
          <a:solidFill>
            <a:schemeClr val="bg1"/>
          </a:solidFill>
        </p:spPr>
        <p:txBody>
          <a:bodyPr wrap="square" rtlCol="0">
            <a:spAutoFit/>
          </a:bodyPr>
          <a:lstStyle/>
          <a:p>
            <a:endParaRPr lang="en-US" b="1" dirty="0" smtClean="0"/>
          </a:p>
          <a:p>
            <a:endParaRPr lang="en-US" b="1" dirty="0"/>
          </a:p>
          <a:p>
            <a:pPr marL="114300"/>
            <a:endParaRPr lang="en-US" b="1" dirty="0" smtClean="0"/>
          </a:p>
          <a:p>
            <a:pPr marL="61913"/>
            <a:endParaRPr lang="en-US" b="1" dirty="0"/>
          </a:p>
          <a:p>
            <a:pPr marL="61913"/>
            <a:r>
              <a:rPr lang="en-US" b="1" dirty="0" smtClean="0"/>
              <a:t>Mutations with a positive outcome:</a:t>
            </a:r>
          </a:p>
          <a:p>
            <a:pPr marL="61913"/>
            <a:endParaRPr lang="en-US" b="1" dirty="0" smtClean="0"/>
          </a:p>
          <a:p>
            <a:pPr marL="61913"/>
            <a:r>
              <a:rPr lang="en-US" dirty="0" smtClean="0"/>
              <a:t>After being contaminated with toxic waste, the Teenage Mutant Ninja Turtles use their powers for good.</a:t>
            </a:r>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28" y="1163637"/>
            <a:ext cx="85471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229602" y="6084885"/>
            <a:ext cx="3797890" cy="400110"/>
          </a:xfrm>
          <a:prstGeom prst="rect">
            <a:avLst/>
          </a:prstGeom>
          <a:noFill/>
        </p:spPr>
        <p:txBody>
          <a:bodyPr wrap="square" rtlCol="0">
            <a:spAutoFit/>
          </a:bodyPr>
          <a:lstStyle/>
          <a:p>
            <a:pPr algn="r"/>
            <a:r>
              <a:rPr lang="en-US" sz="1000" dirty="0"/>
              <a:t>Permission </a:t>
            </a:r>
            <a:r>
              <a:rPr lang="en-US" sz="1000" dirty="0" smtClean="0"/>
              <a:t> for use granted  </a:t>
            </a:r>
            <a:r>
              <a:rPr lang="en-US" sz="1000" dirty="0"/>
              <a:t>through Wikimedia Commons </a:t>
            </a:r>
            <a:endParaRPr lang="en-US" sz="1000" dirty="0" smtClean="0"/>
          </a:p>
          <a:p>
            <a:pPr algn="r"/>
            <a:r>
              <a:rPr lang="en-US" sz="1000" dirty="0" smtClean="0"/>
              <a:t>GNU </a:t>
            </a:r>
            <a:r>
              <a:rPr lang="en-US" sz="1000" dirty="0"/>
              <a:t>Free Documentation </a:t>
            </a:r>
            <a:r>
              <a:rPr lang="en-US" sz="1000" dirty="0" smtClean="0"/>
              <a:t>License</a:t>
            </a:r>
            <a:endParaRPr lang="en-US" sz="1000" dirty="0"/>
          </a:p>
        </p:txBody>
      </p:sp>
    </p:spTree>
    <p:extLst>
      <p:ext uri="{BB962C8B-B14F-4D97-AF65-F5344CB8AC3E}">
        <p14:creationId xmlns:p14="http://schemas.microsoft.com/office/powerpoint/2010/main" val="232122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2165871"/>
            <a:ext cx="5049524" cy="1822132"/>
          </a:xfrm>
          <a:prstGeom prst="rect">
            <a:avLst/>
          </a:prstGeom>
          <a:noFill/>
        </p:spPr>
        <p:txBody>
          <a:bodyPr wrap="square" lIns="97630" tIns="48815" rIns="97630" bIns="48815" rtlCol="0">
            <a:spAutoFit/>
          </a:bodyPr>
          <a:lstStyle/>
          <a:p>
            <a:pPr algn="r"/>
            <a:r>
              <a:rPr lang="en-US" sz="3800" dirty="0" smtClean="0"/>
              <a:t>Universal Genetic Code</a:t>
            </a:r>
          </a:p>
          <a:p>
            <a:pPr algn="r"/>
            <a:endParaRPr lang="en-US" sz="1600" dirty="0" smtClean="0"/>
          </a:p>
          <a:p>
            <a:pPr algn="r"/>
            <a:r>
              <a:rPr lang="en-US" sz="2800" dirty="0" smtClean="0"/>
              <a:t>mRNA format</a:t>
            </a:r>
            <a:endParaRPr lang="en-US" sz="2800" dirty="0"/>
          </a:p>
          <a:p>
            <a:pPr algn="r"/>
            <a:endParaRPr lang="en-US" sz="30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3" cstate="print"/>
          <a:stretch>
            <a:fillRect/>
          </a:stretch>
        </p:blipFill>
        <p:spPr>
          <a:xfrm>
            <a:off x="5867400" y="-533400"/>
            <a:ext cx="5772150" cy="7353301"/>
          </a:xfrm>
          <a:prstGeom prst="rect">
            <a:avLst/>
          </a:prstGeom>
        </p:spPr>
      </p:pic>
      <p:sp>
        <p:nvSpPr>
          <p:cNvPr id="11" name="TextBox 10"/>
          <p:cNvSpPr txBox="1"/>
          <p:nvPr/>
        </p:nvSpPr>
        <p:spPr>
          <a:xfrm>
            <a:off x="381000" y="5867400"/>
            <a:ext cx="3467100" cy="461665"/>
          </a:xfrm>
          <a:prstGeom prst="rect">
            <a:avLst/>
          </a:prstGeom>
          <a:noFill/>
        </p:spPr>
        <p:txBody>
          <a:bodyPr wrap="square" rtlCol="0">
            <a:spAutoFit/>
          </a:bodyPr>
          <a:lstStyle/>
          <a:p>
            <a:r>
              <a:rPr lang="en-US" sz="1200" dirty="0" smtClean="0"/>
              <a:t>Source: Learn.Genetics.utah.edu</a:t>
            </a:r>
          </a:p>
          <a:p>
            <a:r>
              <a:rPr lang="en-US" sz="1200" dirty="0" smtClean="0"/>
              <a:t>University of Utah</a:t>
            </a:r>
            <a:endParaRPr lang="en-US" sz="1200" dirty="0"/>
          </a:p>
        </p:txBody>
      </p:sp>
    </p:spTree>
    <p:extLst>
      <p:ext uri="{BB962C8B-B14F-4D97-AF65-F5344CB8AC3E}">
        <p14:creationId xmlns:p14="http://schemas.microsoft.com/office/powerpoint/2010/main" val="376930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5146098" y="373269"/>
            <a:ext cx="6997595" cy="683359"/>
          </a:xfrm>
          <a:prstGeom prst="rect">
            <a:avLst/>
          </a:prstGeom>
          <a:noFill/>
        </p:spPr>
        <p:txBody>
          <a:bodyPr wrap="square" lIns="97630" tIns="48815" rIns="97630" bIns="48815" rtlCol="0">
            <a:spAutoFit/>
          </a:bodyPr>
          <a:lstStyle/>
          <a:p>
            <a:r>
              <a:rPr lang="en-US" sz="3800" dirty="0"/>
              <a:t>Discussion </a:t>
            </a:r>
            <a:r>
              <a:rPr lang="en-US" sz="3800" i="1" dirty="0"/>
              <a:t>Wows! </a:t>
            </a:r>
            <a:r>
              <a:rPr lang="en-US" sz="3800" dirty="0"/>
              <a:t>and </a:t>
            </a:r>
            <a:r>
              <a:rPr lang="en-US" sz="3800" i="1" dirty="0"/>
              <a:t>Wonders?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1118905" y="1562100"/>
            <a:ext cx="10368245" cy="4373563"/>
          </a:xfrm>
          <a:prstGeom prst="rect">
            <a:avLst/>
          </a:prstGeom>
        </p:spPr>
        <p:txBody>
          <a:bodyPr lIns="97630" tIns="48815" rIns="97630" bIns="488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t>Lesson Five</a:t>
            </a:r>
          </a:p>
          <a:p>
            <a:pPr marL="488152" lvl="1" indent="0">
              <a:buNone/>
            </a:pPr>
            <a:endParaRPr lang="en-US" sz="3000" dirty="0" smtClean="0"/>
          </a:p>
          <a:p>
            <a:pPr marL="488152" lvl="1" indent="0">
              <a:buNone/>
            </a:pPr>
            <a:r>
              <a:rPr lang="en-US" sz="3000" dirty="0" smtClean="0"/>
              <a:t>Describe one way in which a single nucleotide change in the DNA can have a dramatic effect on the protein coded for</a:t>
            </a:r>
          </a:p>
          <a:p>
            <a:pPr marL="488152" lvl="1" indent="0">
              <a:buNone/>
            </a:pPr>
            <a:endParaRPr lang="en-US" sz="3000" dirty="0"/>
          </a:p>
          <a:p>
            <a:pPr marL="945352" lvl="2" indent="0">
              <a:buNone/>
            </a:pPr>
            <a:r>
              <a:rPr lang="en-US" sz="3200" dirty="0" smtClean="0"/>
              <a:t>Describe one way in which a single nucleotide change can have NO effect on the resulting protein</a:t>
            </a:r>
            <a:endParaRPr lang="en-US" sz="3200" dirty="0"/>
          </a:p>
        </p:txBody>
      </p: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7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785" y="2307267"/>
            <a:ext cx="4373811" cy="2372686"/>
          </a:xfrm>
          <a:prstGeom prst="rect">
            <a:avLst/>
          </a:prstGeom>
        </p:spPr>
      </p:pic>
      <p:sp>
        <p:nvSpPr>
          <p:cNvPr id="8" name="TextBox 7"/>
          <p:cNvSpPr txBox="1"/>
          <p:nvPr/>
        </p:nvSpPr>
        <p:spPr>
          <a:xfrm>
            <a:off x="7406641" y="384982"/>
            <a:ext cx="3623866" cy="683359"/>
          </a:xfrm>
          <a:prstGeom prst="rect">
            <a:avLst/>
          </a:prstGeom>
          <a:noFill/>
        </p:spPr>
        <p:txBody>
          <a:bodyPr wrap="square" lIns="97630" tIns="48815" rIns="97630" bIns="48815" rtlCol="0">
            <a:spAutoFit/>
          </a:bodyPr>
          <a:lstStyle/>
          <a:p>
            <a:r>
              <a:rPr lang="en-US" sz="3800" dirty="0"/>
              <a:t>Worm Basics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1"/>
          <p:cNvSpPr txBox="1">
            <a:spLocks/>
          </p:cNvSpPr>
          <p:nvPr/>
        </p:nvSpPr>
        <p:spPr>
          <a:xfrm>
            <a:off x="622263" y="1671197"/>
            <a:ext cx="7514739" cy="4718027"/>
          </a:xfrm>
          <a:prstGeom prst="rect">
            <a:avLst/>
          </a:prstGeom>
        </p:spPr>
        <p:txBody>
          <a:bodyPr lIns="97630" tIns="48815" rIns="97630" bIns="48815">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t>Are the most abundant multi-cellular organisms in the world (estimated at one to ten million different species)</a:t>
            </a:r>
          </a:p>
          <a:p>
            <a:pPr>
              <a:buFont typeface="Wingdings" panose="05000000000000000000" pitchFamily="2" charset="2"/>
              <a:buChar char="§"/>
            </a:pPr>
            <a:r>
              <a:rPr lang="en-US" dirty="0" smtClean="0"/>
              <a:t>Live in soil </a:t>
            </a:r>
            <a:r>
              <a:rPr lang="en-US" i="1" dirty="0" smtClean="0"/>
              <a:t>or</a:t>
            </a:r>
            <a:r>
              <a:rPr lang="en-US" dirty="0" smtClean="0"/>
              <a:t> as parasites in plants, animals, or insects</a:t>
            </a:r>
          </a:p>
          <a:p>
            <a:pPr marL="0" indent="0">
              <a:buNone/>
            </a:pPr>
            <a:r>
              <a:rPr lang="en-US" b="1" i="1" dirty="0" smtClean="0"/>
              <a:t>C. elegans:</a:t>
            </a:r>
          </a:p>
          <a:p>
            <a:pPr>
              <a:buFont typeface="Wingdings" panose="05000000000000000000" pitchFamily="2" charset="2"/>
              <a:buChar char="§"/>
            </a:pPr>
            <a:r>
              <a:rPr lang="en-US" dirty="0" smtClean="0"/>
              <a:t>Range in length from 0.25 to 1.2 mm</a:t>
            </a:r>
          </a:p>
          <a:p>
            <a:pPr>
              <a:buFont typeface="Wingdings" panose="05000000000000000000" pitchFamily="2" charset="2"/>
              <a:buChar char="§"/>
            </a:pPr>
            <a:r>
              <a:rPr lang="en-US" dirty="0" smtClean="0"/>
              <a:t>Have two sexes: hermaphrodite (959 cells) and male (1031 cells)</a:t>
            </a:r>
          </a:p>
          <a:p>
            <a:pPr>
              <a:buFont typeface="Wingdings" panose="05000000000000000000" pitchFamily="2" charset="2"/>
              <a:buChar char="§"/>
            </a:pPr>
            <a:r>
              <a:rPr lang="en-US" dirty="0" smtClean="0"/>
              <a:t>In the lab, feed on bacteria such as </a:t>
            </a:r>
            <a:r>
              <a:rPr lang="en-US" i="1" dirty="0" smtClean="0"/>
              <a:t>E. coli </a:t>
            </a:r>
            <a:r>
              <a:rPr lang="en-US" dirty="0" smtClean="0"/>
              <a:t>growing on agar plates</a:t>
            </a:r>
          </a:p>
          <a:p>
            <a:pPr marL="322385" lvl="1" indent="0">
              <a:buNone/>
            </a:pPr>
            <a:endParaRPr lang="en-US" dirty="0" smtClean="0"/>
          </a:p>
          <a:p>
            <a:pPr>
              <a:buFont typeface="Wingdings" pitchFamily="2" charset="2"/>
              <a:buChar char="Ø"/>
            </a:pPr>
            <a:endParaRPr lang="en-US" dirty="0"/>
          </a:p>
        </p:txBody>
      </p:sp>
      <p:sp>
        <p:nvSpPr>
          <p:cNvPr id="2" name="TextBox 1"/>
          <p:cNvSpPr txBox="1"/>
          <p:nvPr/>
        </p:nvSpPr>
        <p:spPr>
          <a:xfrm>
            <a:off x="657590" y="1141727"/>
            <a:ext cx="1993976" cy="529471"/>
          </a:xfrm>
          <a:prstGeom prst="rect">
            <a:avLst/>
          </a:prstGeom>
          <a:noFill/>
        </p:spPr>
        <p:txBody>
          <a:bodyPr wrap="square" lIns="97630" tIns="48815" rIns="97630" bIns="48815" rtlCol="0">
            <a:spAutoFit/>
          </a:bodyPr>
          <a:lstStyle/>
          <a:p>
            <a:r>
              <a:rPr lang="en-US" sz="2800" b="1" dirty="0"/>
              <a:t>Nematodes:</a:t>
            </a:r>
          </a:p>
        </p:txBody>
      </p:sp>
      <p:pic>
        <p:nvPicPr>
          <p:cNvPr id="11"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91466" y="6127614"/>
            <a:ext cx="4336026" cy="430887"/>
          </a:xfrm>
          <a:prstGeom prst="rect">
            <a:avLst/>
          </a:prstGeom>
          <a:noFill/>
        </p:spPr>
        <p:txBody>
          <a:bodyPr wrap="square" rtlCol="0">
            <a:spAutoFit/>
          </a:bodyPr>
          <a:lstStyle/>
          <a:p>
            <a:pPr algn="r"/>
            <a:r>
              <a:rPr lang="en-US" sz="1100" dirty="0" smtClean="0"/>
              <a:t>Graphic reprinted with permission from Z. </a:t>
            </a:r>
            <a:r>
              <a:rPr lang="en-US" sz="1100" dirty="0" err="1" smtClean="0"/>
              <a:t>Altun</a:t>
            </a:r>
            <a:r>
              <a:rPr lang="en-US" sz="1100" dirty="0" smtClean="0"/>
              <a:t> &amp; C. Crocker (wormatlas.org)</a:t>
            </a:r>
            <a:endParaRPr lang="en-US" sz="1100" dirty="0"/>
          </a:p>
        </p:txBody>
      </p:sp>
    </p:spTree>
    <p:extLst>
      <p:ext uri="{BB962C8B-B14F-4D97-AF65-F5344CB8AC3E}">
        <p14:creationId xmlns:p14="http://schemas.microsoft.com/office/powerpoint/2010/main" val="21759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8894974" y="347995"/>
            <a:ext cx="2974320" cy="683359"/>
          </a:xfrm>
          <a:prstGeom prst="rect">
            <a:avLst/>
          </a:prstGeom>
          <a:noFill/>
        </p:spPr>
        <p:txBody>
          <a:bodyPr wrap="square" lIns="97630" tIns="48815" rIns="97630" bIns="48815" rtlCol="0">
            <a:spAutoFit/>
          </a:bodyPr>
          <a:lstStyle/>
          <a:p>
            <a:r>
              <a:rPr lang="en-US" sz="3800" dirty="0" smtClean="0"/>
              <a:t>Assessment</a:t>
            </a:r>
            <a:endParaRPr lang="en-US" sz="3800" i="1"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67612" y="1430528"/>
            <a:ext cx="10398871" cy="5053786"/>
          </a:xfrm>
          <a:prstGeom prst="rect">
            <a:avLst/>
          </a:prstGeom>
          <a:noFill/>
        </p:spPr>
        <p:txBody>
          <a:bodyPr wrap="square" lIns="97630" tIns="48815" rIns="97630" bIns="48815" rtlCol="0">
            <a:spAutoFit/>
          </a:bodyPr>
          <a:lstStyle/>
          <a:p>
            <a:r>
              <a:rPr lang="en-US" sz="3000" dirty="0"/>
              <a:t>Today we will…</a:t>
            </a:r>
          </a:p>
          <a:p>
            <a:pPr lvl="1">
              <a:buClr>
                <a:schemeClr val="accent3"/>
              </a:buClr>
            </a:pPr>
            <a:endParaRPr lang="en-US" sz="3000" dirty="0"/>
          </a:p>
          <a:p>
            <a:pPr marL="793248" lvl="1" indent="-305095">
              <a:buClr>
                <a:schemeClr val="accent3"/>
              </a:buClr>
              <a:buFont typeface="Wingdings" panose="05000000000000000000" pitchFamily="2" charset="2"/>
              <a:buChar char="§"/>
            </a:pPr>
            <a:r>
              <a:rPr lang="en-US" sz="3000" dirty="0" smtClean="0"/>
              <a:t>Summarize what we learned during the worm experiment</a:t>
            </a:r>
          </a:p>
          <a:p>
            <a:pPr marL="793248" lvl="1" indent="-305095">
              <a:buClr>
                <a:schemeClr val="accent3"/>
              </a:buClr>
              <a:buFont typeface="Wingdings" panose="05000000000000000000" pitchFamily="2" charset="2"/>
              <a:buChar char="§"/>
            </a:pPr>
            <a:endParaRPr lang="en-US" sz="3000" dirty="0" smtClean="0"/>
          </a:p>
          <a:p>
            <a:pPr marL="793248" lvl="1" indent="-305095">
              <a:buClr>
                <a:schemeClr val="accent3"/>
              </a:buClr>
              <a:buFont typeface="Wingdings" panose="05000000000000000000" pitchFamily="2" charset="2"/>
              <a:buChar char="§"/>
            </a:pPr>
            <a:r>
              <a:rPr lang="en-US" sz="3000" dirty="0" smtClean="0"/>
              <a:t>Build models to demonstrate how the wild type and mutant worms responded to changes in their environments</a:t>
            </a:r>
          </a:p>
          <a:p>
            <a:pPr marL="793248" lvl="1" indent="-305095">
              <a:buClr>
                <a:schemeClr val="accent3"/>
              </a:buClr>
              <a:buFont typeface="Wingdings" panose="05000000000000000000" pitchFamily="2" charset="2"/>
              <a:buChar char="§"/>
            </a:pPr>
            <a:endParaRPr lang="en-US" sz="3000" dirty="0" smtClean="0"/>
          </a:p>
          <a:p>
            <a:pPr marL="793248" lvl="1" indent="-305095">
              <a:buClr>
                <a:schemeClr val="accent3"/>
              </a:buClr>
              <a:buFont typeface="Wingdings" panose="05000000000000000000" pitchFamily="2" charset="2"/>
              <a:buChar char="§"/>
            </a:pPr>
            <a:r>
              <a:rPr lang="en-US" sz="3000" dirty="0" smtClean="0"/>
              <a:t>Support claims with evidence and reasoning</a:t>
            </a:r>
          </a:p>
          <a:p>
            <a:pPr marL="793248" lvl="1" indent="-305095">
              <a:buClr>
                <a:schemeClr val="accent3"/>
              </a:buClr>
              <a:buFont typeface="Wingdings" panose="05000000000000000000" pitchFamily="2" charset="2"/>
              <a:buChar char="§"/>
            </a:pPr>
            <a:endParaRPr lang="en-US" sz="3000" dirty="0" smtClean="0"/>
          </a:p>
          <a:p>
            <a:pPr marL="793248" lvl="1" indent="-305095">
              <a:buClr>
                <a:schemeClr val="accent3"/>
              </a:buClr>
              <a:buFont typeface="Wingdings" panose="05000000000000000000" pitchFamily="2" charset="2"/>
              <a:buChar char="§"/>
            </a:pPr>
            <a:endParaRPr lang="en-US" sz="3000" dirty="0" smtClean="0"/>
          </a:p>
          <a:p>
            <a:endParaRPr lang="en-US" sz="1100" dirty="0"/>
          </a:p>
          <a:p>
            <a:endParaRPr lang="en-US" sz="1100" dirty="0"/>
          </a:p>
        </p:txBody>
      </p:sp>
    </p:spTree>
    <p:extLst>
      <p:ext uri="{BB962C8B-B14F-4D97-AF65-F5344CB8AC3E}">
        <p14:creationId xmlns:p14="http://schemas.microsoft.com/office/powerpoint/2010/main" val="246161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7914290" y="347995"/>
            <a:ext cx="3955004" cy="683359"/>
          </a:xfrm>
          <a:prstGeom prst="rect">
            <a:avLst/>
          </a:prstGeom>
          <a:noFill/>
        </p:spPr>
        <p:txBody>
          <a:bodyPr wrap="square" lIns="97630" tIns="48815" rIns="97630" bIns="48815" rtlCol="0">
            <a:spAutoFit/>
          </a:bodyPr>
          <a:lstStyle/>
          <a:p>
            <a:r>
              <a:rPr lang="en-US" sz="3800" dirty="0" smtClean="0"/>
              <a:t>Assessment</a:t>
            </a:r>
            <a:endParaRPr lang="en-US" sz="3800" i="1"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579" y="3763561"/>
            <a:ext cx="4363951" cy="22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0320" y="2516449"/>
            <a:ext cx="2717172" cy="345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48" y="2974011"/>
            <a:ext cx="4399145" cy="301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2385" y="1331553"/>
            <a:ext cx="6684579" cy="584775"/>
          </a:xfrm>
          <a:prstGeom prst="rect">
            <a:avLst/>
          </a:prstGeom>
          <a:noFill/>
        </p:spPr>
        <p:txBody>
          <a:bodyPr wrap="square" rtlCol="0">
            <a:spAutoFit/>
          </a:bodyPr>
          <a:lstStyle/>
          <a:p>
            <a:r>
              <a:rPr lang="en-US" sz="3200" dirty="0" smtClean="0"/>
              <a:t>Possible ways to set up your model:</a:t>
            </a:r>
            <a:endParaRPr lang="en-US" sz="3200" dirty="0"/>
          </a:p>
        </p:txBody>
      </p:sp>
      <p:sp>
        <p:nvSpPr>
          <p:cNvPr id="3" name="TextBox 2"/>
          <p:cNvSpPr txBox="1"/>
          <p:nvPr/>
        </p:nvSpPr>
        <p:spPr>
          <a:xfrm>
            <a:off x="2448179" y="2123538"/>
            <a:ext cx="1557690" cy="384721"/>
          </a:xfrm>
          <a:prstGeom prst="rect">
            <a:avLst/>
          </a:prstGeom>
          <a:noFill/>
        </p:spPr>
        <p:txBody>
          <a:bodyPr wrap="square" rtlCol="0">
            <a:spAutoFit/>
          </a:bodyPr>
          <a:lstStyle/>
          <a:p>
            <a:r>
              <a:rPr lang="en-US" dirty="0" smtClean="0"/>
              <a:t>Data tables</a:t>
            </a:r>
            <a:endParaRPr lang="en-US" dirty="0"/>
          </a:p>
        </p:txBody>
      </p:sp>
      <p:sp>
        <p:nvSpPr>
          <p:cNvPr id="14" name="TextBox 13"/>
          <p:cNvSpPr txBox="1"/>
          <p:nvPr/>
        </p:nvSpPr>
        <p:spPr>
          <a:xfrm>
            <a:off x="5580994" y="2508259"/>
            <a:ext cx="2522482" cy="384721"/>
          </a:xfrm>
          <a:prstGeom prst="rect">
            <a:avLst/>
          </a:prstGeom>
          <a:noFill/>
        </p:spPr>
        <p:txBody>
          <a:bodyPr wrap="square" rtlCol="0">
            <a:spAutoFit/>
          </a:bodyPr>
          <a:lstStyle/>
          <a:p>
            <a:r>
              <a:rPr lang="en-US" dirty="0" smtClean="0"/>
              <a:t>Paper worm plates</a:t>
            </a:r>
            <a:endParaRPr lang="en-US" dirty="0"/>
          </a:p>
        </p:txBody>
      </p:sp>
      <p:sp>
        <p:nvSpPr>
          <p:cNvPr id="15" name="TextBox 14"/>
          <p:cNvSpPr txBox="1"/>
          <p:nvPr/>
        </p:nvSpPr>
        <p:spPr>
          <a:xfrm>
            <a:off x="8279549" y="1758881"/>
            <a:ext cx="3224486" cy="384721"/>
          </a:xfrm>
          <a:prstGeom prst="rect">
            <a:avLst/>
          </a:prstGeom>
          <a:noFill/>
        </p:spPr>
        <p:txBody>
          <a:bodyPr wrap="square" rtlCol="0">
            <a:spAutoFit/>
          </a:bodyPr>
          <a:lstStyle/>
          <a:p>
            <a:r>
              <a:rPr lang="en-US" dirty="0" smtClean="0"/>
              <a:t>Manila folder or large paper</a:t>
            </a:r>
            <a:endParaRPr lang="en-US" dirty="0"/>
          </a:p>
        </p:txBody>
      </p:sp>
      <p:cxnSp>
        <p:nvCxnSpPr>
          <p:cNvPr id="5" name="Straight Arrow Connector 4"/>
          <p:cNvCxnSpPr/>
          <p:nvPr/>
        </p:nvCxnSpPr>
        <p:spPr>
          <a:xfrm flipH="1">
            <a:off x="2025869" y="2430042"/>
            <a:ext cx="422310" cy="4809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99945" y="2508259"/>
            <a:ext cx="126124" cy="4026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2"/>
          </p:cNvCxnSpPr>
          <p:nvPr/>
        </p:nvCxnSpPr>
        <p:spPr>
          <a:xfrm>
            <a:off x="6842235" y="2892980"/>
            <a:ext cx="389832" cy="9971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651393" y="2892980"/>
            <a:ext cx="1520807" cy="461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41173" y="2873930"/>
            <a:ext cx="1769147" cy="7206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096136" y="2078463"/>
            <a:ext cx="63062" cy="476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375830" y="6153243"/>
            <a:ext cx="7592739" cy="384721"/>
          </a:xfrm>
          <a:prstGeom prst="rect">
            <a:avLst/>
          </a:prstGeom>
          <a:noFill/>
        </p:spPr>
        <p:txBody>
          <a:bodyPr wrap="square" rtlCol="0">
            <a:spAutoFit/>
          </a:bodyPr>
          <a:lstStyle/>
          <a:p>
            <a:r>
              <a:rPr lang="en-US" dirty="0" smtClean="0"/>
              <a:t>Make sure to leave room for your Claim – Evidence – Reasoning statements</a:t>
            </a:r>
            <a:endParaRPr lang="en-US" dirty="0"/>
          </a:p>
        </p:txBody>
      </p:sp>
      <p:sp>
        <p:nvSpPr>
          <p:cNvPr id="39" name="Oval 38"/>
          <p:cNvSpPr/>
          <p:nvPr/>
        </p:nvSpPr>
        <p:spPr>
          <a:xfrm>
            <a:off x="8103476" y="3767373"/>
            <a:ext cx="1311619" cy="169426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5400000">
            <a:off x="2350974" y="2929856"/>
            <a:ext cx="443123" cy="38124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9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9" grpId="0" animBg="1"/>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7914290" y="347995"/>
            <a:ext cx="3955004" cy="683359"/>
          </a:xfrm>
          <a:prstGeom prst="rect">
            <a:avLst/>
          </a:prstGeom>
          <a:noFill/>
        </p:spPr>
        <p:txBody>
          <a:bodyPr wrap="square" lIns="97630" tIns="48815" rIns="97630" bIns="48815" rtlCol="0">
            <a:spAutoFit/>
          </a:bodyPr>
          <a:lstStyle/>
          <a:p>
            <a:r>
              <a:rPr lang="en-US" sz="3800" dirty="0" smtClean="0"/>
              <a:t>Assessment</a:t>
            </a:r>
            <a:endParaRPr lang="en-US" sz="3800" i="1"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9942" y="1454776"/>
            <a:ext cx="3116274" cy="646331"/>
          </a:xfrm>
          <a:prstGeom prst="rect">
            <a:avLst/>
          </a:prstGeom>
          <a:noFill/>
        </p:spPr>
        <p:txBody>
          <a:bodyPr wrap="square" rtlCol="0">
            <a:spAutoFit/>
          </a:bodyPr>
          <a:lstStyle/>
          <a:p>
            <a:r>
              <a:rPr lang="en-US" sz="3600" b="1" dirty="0" smtClean="0">
                <a:solidFill>
                  <a:schemeClr val="accent3"/>
                </a:solidFill>
              </a:rPr>
              <a:t>Possible Claims</a:t>
            </a:r>
            <a:endParaRPr lang="en-US" sz="3600" b="1" dirty="0">
              <a:solidFill>
                <a:schemeClr val="accent3"/>
              </a:solidFill>
            </a:endParaRPr>
          </a:p>
        </p:txBody>
      </p:sp>
      <p:sp>
        <p:nvSpPr>
          <p:cNvPr id="3" name="TextBox 2"/>
          <p:cNvSpPr txBox="1"/>
          <p:nvPr/>
        </p:nvSpPr>
        <p:spPr>
          <a:xfrm>
            <a:off x="603572" y="2139249"/>
            <a:ext cx="4741888" cy="1138773"/>
          </a:xfrm>
          <a:prstGeom prst="rect">
            <a:avLst/>
          </a:prstGeom>
          <a:noFill/>
        </p:spPr>
        <p:txBody>
          <a:bodyPr wrap="square" rtlCol="0">
            <a:spAutoFit/>
          </a:bodyPr>
          <a:lstStyle/>
          <a:p>
            <a:r>
              <a:rPr lang="en-US" sz="2800" dirty="0" smtClean="0">
                <a:solidFill>
                  <a:schemeClr val="accent3"/>
                </a:solidFill>
              </a:rPr>
              <a:t>Making low glycerol</a:t>
            </a:r>
          </a:p>
          <a:p>
            <a:endParaRPr lang="en-US" sz="1200" dirty="0" smtClean="0">
              <a:solidFill>
                <a:schemeClr val="accent3"/>
              </a:solidFill>
            </a:endParaRPr>
          </a:p>
          <a:p>
            <a:r>
              <a:rPr lang="en-US" sz="2800" dirty="0" smtClean="0">
                <a:solidFill>
                  <a:schemeClr val="accent3"/>
                </a:solidFill>
              </a:rPr>
              <a:t>            Making higher glycerol</a:t>
            </a:r>
            <a:endParaRPr lang="en-US" sz="2800" dirty="0">
              <a:solidFill>
                <a:schemeClr val="accent3"/>
              </a:solidFill>
            </a:endParaRPr>
          </a:p>
        </p:txBody>
      </p:sp>
      <p:sp>
        <p:nvSpPr>
          <p:cNvPr id="12" name="TextBox 11"/>
          <p:cNvSpPr txBox="1"/>
          <p:nvPr/>
        </p:nvSpPr>
        <p:spPr>
          <a:xfrm>
            <a:off x="442385" y="3345341"/>
            <a:ext cx="4903075" cy="1138773"/>
          </a:xfrm>
          <a:prstGeom prst="rect">
            <a:avLst/>
          </a:prstGeom>
          <a:noFill/>
        </p:spPr>
        <p:txBody>
          <a:bodyPr wrap="square" rtlCol="0">
            <a:spAutoFit/>
          </a:bodyPr>
          <a:lstStyle/>
          <a:p>
            <a:r>
              <a:rPr lang="en-US" sz="2800" dirty="0" smtClean="0">
                <a:solidFill>
                  <a:schemeClr val="accent3"/>
                </a:solidFill>
              </a:rPr>
              <a:t>Worms thriving</a:t>
            </a:r>
          </a:p>
          <a:p>
            <a:endParaRPr lang="en-US" sz="1200" dirty="0" smtClean="0">
              <a:solidFill>
                <a:schemeClr val="accent3"/>
              </a:solidFill>
            </a:endParaRPr>
          </a:p>
          <a:p>
            <a:r>
              <a:rPr lang="en-US" sz="2800" dirty="0" smtClean="0">
                <a:solidFill>
                  <a:schemeClr val="accent3"/>
                </a:solidFill>
              </a:rPr>
              <a:t>               Worms NOT thriving</a:t>
            </a:r>
            <a:endParaRPr lang="en-US" sz="2800" dirty="0">
              <a:solidFill>
                <a:schemeClr val="accent3"/>
              </a:solidFill>
            </a:endParaRPr>
          </a:p>
        </p:txBody>
      </p:sp>
      <p:sp>
        <p:nvSpPr>
          <p:cNvPr id="14" name="TextBox 13"/>
          <p:cNvSpPr txBox="1"/>
          <p:nvPr/>
        </p:nvSpPr>
        <p:spPr>
          <a:xfrm>
            <a:off x="734297" y="4498125"/>
            <a:ext cx="5414267" cy="1138773"/>
          </a:xfrm>
          <a:prstGeom prst="rect">
            <a:avLst/>
          </a:prstGeom>
          <a:noFill/>
        </p:spPr>
        <p:txBody>
          <a:bodyPr wrap="square" rtlCol="0">
            <a:spAutoFit/>
          </a:bodyPr>
          <a:lstStyle/>
          <a:p>
            <a:r>
              <a:rPr lang="en-US" sz="2800" dirty="0" smtClean="0">
                <a:solidFill>
                  <a:schemeClr val="accent3"/>
                </a:solidFill>
              </a:rPr>
              <a:t>Worms are dead</a:t>
            </a:r>
          </a:p>
          <a:p>
            <a:endParaRPr lang="en-US" sz="1200" dirty="0">
              <a:solidFill>
                <a:schemeClr val="accent3"/>
              </a:solidFill>
            </a:endParaRPr>
          </a:p>
          <a:p>
            <a:r>
              <a:rPr lang="en-US" sz="2800" dirty="0" smtClean="0">
                <a:solidFill>
                  <a:schemeClr val="accent3"/>
                </a:solidFill>
              </a:rPr>
              <a:t>                 Worms are reproducing</a:t>
            </a:r>
            <a:endParaRPr lang="en-US" sz="2800" dirty="0">
              <a:solidFill>
                <a:schemeClr val="accent3"/>
              </a:solidFill>
            </a:endParaRPr>
          </a:p>
        </p:txBody>
      </p:sp>
      <p:sp>
        <p:nvSpPr>
          <p:cNvPr id="15" name="TextBox 14"/>
          <p:cNvSpPr txBox="1"/>
          <p:nvPr/>
        </p:nvSpPr>
        <p:spPr>
          <a:xfrm>
            <a:off x="6511159" y="1454777"/>
            <a:ext cx="4664995" cy="646331"/>
          </a:xfrm>
          <a:prstGeom prst="rect">
            <a:avLst/>
          </a:prstGeom>
          <a:noFill/>
        </p:spPr>
        <p:txBody>
          <a:bodyPr wrap="square" rtlCol="0">
            <a:spAutoFit/>
          </a:bodyPr>
          <a:lstStyle/>
          <a:p>
            <a:r>
              <a:rPr lang="en-US" sz="3600" b="1" dirty="0" smtClean="0">
                <a:solidFill>
                  <a:schemeClr val="accent6">
                    <a:lumMod val="50000"/>
                  </a:schemeClr>
                </a:solidFill>
              </a:rPr>
              <a:t>Evidence/Observations</a:t>
            </a:r>
            <a:endParaRPr lang="en-US" sz="3600" b="1" dirty="0">
              <a:solidFill>
                <a:schemeClr val="accent6">
                  <a:lumMod val="50000"/>
                </a:schemeClr>
              </a:solidFill>
            </a:endParaRPr>
          </a:p>
        </p:txBody>
      </p:sp>
      <p:sp>
        <p:nvSpPr>
          <p:cNvPr id="16" name="TextBox 15"/>
          <p:cNvSpPr txBox="1"/>
          <p:nvPr/>
        </p:nvSpPr>
        <p:spPr>
          <a:xfrm>
            <a:off x="6367571" y="2238702"/>
            <a:ext cx="5109726" cy="523220"/>
          </a:xfrm>
          <a:prstGeom prst="rect">
            <a:avLst/>
          </a:prstGeom>
          <a:noFill/>
        </p:spPr>
        <p:txBody>
          <a:bodyPr wrap="square" rtlCol="0">
            <a:spAutoFit/>
          </a:bodyPr>
          <a:lstStyle/>
          <a:p>
            <a:r>
              <a:rPr lang="en-US" sz="2800" dirty="0" smtClean="0">
                <a:solidFill>
                  <a:schemeClr val="accent6">
                    <a:lumMod val="50000"/>
                  </a:schemeClr>
                </a:solidFill>
              </a:rPr>
              <a:t>Movement            No movement</a:t>
            </a:r>
            <a:endParaRPr lang="en-US" sz="2800" dirty="0">
              <a:solidFill>
                <a:schemeClr val="accent6">
                  <a:lumMod val="50000"/>
                </a:schemeClr>
              </a:solidFill>
            </a:endParaRPr>
          </a:p>
        </p:txBody>
      </p:sp>
      <p:sp>
        <p:nvSpPr>
          <p:cNvPr id="19" name="TextBox 18"/>
          <p:cNvSpPr txBox="1"/>
          <p:nvPr/>
        </p:nvSpPr>
        <p:spPr>
          <a:xfrm>
            <a:off x="6050868" y="2990194"/>
            <a:ext cx="5426429" cy="1169551"/>
          </a:xfrm>
          <a:prstGeom prst="rect">
            <a:avLst/>
          </a:prstGeom>
          <a:noFill/>
        </p:spPr>
        <p:txBody>
          <a:bodyPr wrap="square" rtlCol="0">
            <a:spAutoFit/>
          </a:bodyPr>
          <a:lstStyle/>
          <a:p>
            <a:r>
              <a:rPr lang="en-US" sz="2800" dirty="0" smtClean="0">
                <a:solidFill>
                  <a:schemeClr val="accent6">
                    <a:lumMod val="50000"/>
                  </a:schemeClr>
                </a:solidFill>
              </a:rPr>
              <a:t>Larvae present      Adults present</a:t>
            </a:r>
          </a:p>
          <a:p>
            <a:r>
              <a:rPr lang="en-US" sz="1400" dirty="0">
                <a:solidFill>
                  <a:schemeClr val="accent6">
                    <a:lumMod val="50000"/>
                  </a:schemeClr>
                </a:solidFill>
              </a:rPr>
              <a:t> </a:t>
            </a:r>
            <a:r>
              <a:rPr lang="en-US" sz="1400" dirty="0" smtClean="0">
                <a:solidFill>
                  <a:schemeClr val="accent6">
                    <a:lumMod val="50000"/>
                  </a:schemeClr>
                </a:solidFill>
              </a:rPr>
              <a:t>  </a:t>
            </a:r>
          </a:p>
          <a:p>
            <a:r>
              <a:rPr lang="en-US" sz="2800" dirty="0" smtClean="0">
                <a:solidFill>
                  <a:schemeClr val="accent6">
                    <a:lumMod val="50000"/>
                  </a:schemeClr>
                </a:solidFill>
              </a:rPr>
              <a:t>                    Eggs present</a:t>
            </a:r>
            <a:endParaRPr lang="en-US" sz="2800" dirty="0">
              <a:solidFill>
                <a:schemeClr val="accent6">
                  <a:lumMod val="50000"/>
                </a:schemeClr>
              </a:solidFill>
            </a:endParaRPr>
          </a:p>
        </p:txBody>
      </p:sp>
      <p:sp>
        <p:nvSpPr>
          <p:cNvPr id="21" name="TextBox 20"/>
          <p:cNvSpPr txBox="1"/>
          <p:nvPr/>
        </p:nvSpPr>
        <p:spPr>
          <a:xfrm>
            <a:off x="6209219" y="4283813"/>
            <a:ext cx="5426430" cy="523220"/>
          </a:xfrm>
          <a:prstGeom prst="rect">
            <a:avLst/>
          </a:prstGeom>
          <a:noFill/>
        </p:spPr>
        <p:txBody>
          <a:bodyPr wrap="square" rtlCol="0">
            <a:spAutoFit/>
          </a:bodyPr>
          <a:lstStyle/>
          <a:p>
            <a:r>
              <a:rPr lang="en-US" sz="2800" dirty="0" smtClean="0">
                <a:solidFill>
                  <a:schemeClr val="accent6">
                    <a:lumMod val="50000"/>
                  </a:schemeClr>
                </a:solidFill>
              </a:rPr>
              <a:t>Dialysis lab          Graphs from L4  </a:t>
            </a:r>
            <a:endParaRPr lang="en-US" sz="2800" dirty="0">
              <a:solidFill>
                <a:schemeClr val="accent6">
                  <a:lumMod val="50000"/>
                </a:schemeClr>
              </a:solidFill>
            </a:endParaRPr>
          </a:p>
        </p:txBody>
      </p:sp>
      <p:sp>
        <p:nvSpPr>
          <p:cNvPr id="22" name="TextBox 21"/>
          <p:cNvSpPr txBox="1"/>
          <p:nvPr/>
        </p:nvSpPr>
        <p:spPr>
          <a:xfrm>
            <a:off x="6287167" y="5047367"/>
            <a:ext cx="5363745" cy="523220"/>
          </a:xfrm>
          <a:prstGeom prst="rect">
            <a:avLst/>
          </a:prstGeom>
          <a:noFill/>
        </p:spPr>
        <p:txBody>
          <a:bodyPr wrap="square" rtlCol="0">
            <a:spAutoFit/>
          </a:bodyPr>
          <a:lstStyle/>
          <a:p>
            <a:r>
              <a:rPr lang="en-US" sz="2800" dirty="0" smtClean="0">
                <a:solidFill>
                  <a:schemeClr val="accent6">
                    <a:lumMod val="50000"/>
                  </a:schemeClr>
                </a:solidFill>
              </a:rPr>
              <a:t>     Eating         Worms desiccated</a:t>
            </a:r>
            <a:endParaRPr lang="en-US" sz="2800" dirty="0">
              <a:solidFill>
                <a:schemeClr val="accent6">
                  <a:lumMod val="50000"/>
                </a:schemeClr>
              </a:solidFill>
            </a:endParaRPr>
          </a:p>
        </p:txBody>
      </p:sp>
      <p:sp>
        <p:nvSpPr>
          <p:cNvPr id="26" name="TextBox 25"/>
          <p:cNvSpPr txBox="1"/>
          <p:nvPr/>
        </p:nvSpPr>
        <p:spPr>
          <a:xfrm>
            <a:off x="7399614" y="5776939"/>
            <a:ext cx="2492178" cy="523220"/>
          </a:xfrm>
          <a:prstGeom prst="rect">
            <a:avLst/>
          </a:prstGeom>
          <a:noFill/>
        </p:spPr>
        <p:txBody>
          <a:bodyPr wrap="square" rtlCol="0">
            <a:spAutoFit/>
          </a:bodyPr>
          <a:lstStyle/>
          <a:p>
            <a:r>
              <a:rPr lang="en-US" sz="2800" dirty="0" smtClean="0">
                <a:solidFill>
                  <a:schemeClr val="accent6">
                    <a:lumMod val="50000"/>
                  </a:schemeClr>
                </a:solidFill>
              </a:rPr>
              <a:t>Your choice!</a:t>
            </a:r>
            <a:endParaRPr lang="en-US" sz="2800" dirty="0">
              <a:solidFill>
                <a:schemeClr val="accent6">
                  <a:lumMod val="50000"/>
                </a:schemeClr>
              </a:solidFill>
            </a:endParaRPr>
          </a:p>
        </p:txBody>
      </p:sp>
      <p:sp>
        <p:nvSpPr>
          <p:cNvPr id="27" name="TextBox 26"/>
          <p:cNvSpPr txBox="1"/>
          <p:nvPr/>
        </p:nvSpPr>
        <p:spPr>
          <a:xfrm>
            <a:off x="2343665" y="5792705"/>
            <a:ext cx="2445225" cy="523220"/>
          </a:xfrm>
          <a:prstGeom prst="rect">
            <a:avLst/>
          </a:prstGeom>
          <a:noFill/>
        </p:spPr>
        <p:txBody>
          <a:bodyPr wrap="square" rtlCol="0">
            <a:spAutoFit/>
          </a:bodyPr>
          <a:lstStyle/>
          <a:p>
            <a:r>
              <a:rPr lang="en-US" sz="2800" dirty="0" smtClean="0">
                <a:solidFill>
                  <a:schemeClr val="accent3"/>
                </a:solidFill>
              </a:rPr>
              <a:t>Your choice!</a:t>
            </a:r>
            <a:endParaRPr lang="en-US" sz="2800" dirty="0">
              <a:solidFill>
                <a:schemeClr val="accent3"/>
              </a:solidFill>
            </a:endParaRPr>
          </a:p>
        </p:txBody>
      </p:sp>
    </p:spTree>
    <p:extLst>
      <p:ext uri="{BB962C8B-B14F-4D97-AF65-F5344CB8AC3E}">
        <p14:creationId xmlns:p14="http://schemas.microsoft.com/office/powerpoint/2010/main" val="30604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4" grpId="0"/>
      <p:bldP spid="15" grpId="0"/>
      <p:bldP spid="16" grpId="0"/>
      <p:bldP spid="19" grpId="0"/>
      <p:bldP spid="21" grpId="0"/>
      <p:bldP spid="22" grpId="0"/>
      <p:bldP spid="26"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8894974" y="347995"/>
            <a:ext cx="2974320" cy="683359"/>
          </a:xfrm>
          <a:prstGeom prst="rect">
            <a:avLst/>
          </a:prstGeom>
          <a:noFill/>
        </p:spPr>
        <p:txBody>
          <a:bodyPr wrap="square" lIns="97630" tIns="48815" rIns="97630" bIns="48815" rtlCol="0">
            <a:spAutoFit/>
          </a:bodyPr>
          <a:lstStyle/>
          <a:p>
            <a:r>
              <a:rPr lang="en-US" sz="3800" dirty="0" smtClean="0"/>
              <a:t>Assessment</a:t>
            </a:r>
            <a:endParaRPr lang="en-US" sz="3800" i="1"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67611" y="3159221"/>
            <a:ext cx="10398871" cy="1200329"/>
          </a:xfrm>
          <a:prstGeom prst="rect">
            <a:avLst/>
          </a:prstGeom>
        </p:spPr>
        <p:txBody>
          <a:bodyPr wrap="square">
            <a:spAutoFit/>
          </a:bodyPr>
          <a:lstStyle/>
          <a:p>
            <a:r>
              <a:rPr lang="en-US" sz="2400" i="1" dirty="0" smtClean="0"/>
              <a:t>Example:</a:t>
            </a:r>
          </a:p>
          <a:p>
            <a:r>
              <a:rPr lang="en-US" sz="2400" b="1" dirty="0" smtClean="0">
                <a:solidFill>
                  <a:schemeClr val="accent3"/>
                </a:solidFill>
              </a:rPr>
              <a:t>We </a:t>
            </a:r>
            <a:r>
              <a:rPr lang="en-US" sz="2400" b="1" dirty="0">
                <a:solidFill>
                  <a:schemeClr val="accent3"/>
                </a:solidFill>
              </a:rPr>
              <a:t>think the mutant worms are reproducing on the high salt plates after 48 hours</a:t>
            </a:r>
            <a:r>
              <a:rPr lang="en-US" sz="2400" b="1" dirty="0"/>
              <a:t>. </a:t>
            </a:r>
            <a:endParaRPr lang="en-US" sz="2400" b="1" dirty="0" smtClean="0"/>
          </a:p>
        </p:txBody>
      </p:sp>
      <p:sp>
        <p:nvSpPr>
          <p:cNvPr id="9" name="TextBox 8"/>
          <p:cNvSpPr txBox="1"/>
          <p:nvPr/>
        </p:nvSpPr>
        <p:spPr>
          <a:xfrm>
            <a:off x="715819" y="1229367"/>
            <a:ext cx="10398871" cy="1929854"/>
          </a:xfrm>
          <a:prstGeom prst="rect">
            <a:avLst/>
          </a:prstGeom>
          <a:noFill/>
        </p:spPr>
        <p:txBody>
          <a:bodyPr wrap="square" lIns="97630" tIns="48815" rIns="97630" bIns="48815" rtlCol="0">
            <a:spAutoFit/>
          </a:bodyPr>
          <a:lstStyle/>
          <a:p>
            <a:r>
              <a:rPr lang="en-US" sz="3000" dirty="0" smtClean="0"/>
              <a:t>Claim – Evidence – Reasoning Statements</a:t>
            </a:r>
          </a:p>
          <a:p>
            <a:endParaRPr lang="en-US" sz="1800" dirty="0"/>
          </a:p>
          <a:p>
            <a:r>
              <a:rPr lang="en-US" sz="3000" dirty="0"/>
              <a:t>We think [</a:t>
            </a:r>
            <a:r>
              <a:rPr lang="en-US" sz="3000" i="1" dirty="0">
                <a:solidFill>
                  <a:schemeClr val="accent3"/>
                </a:solidFill>
              </a:rPr>
              <a:t>insert your claim</a:t>
            </a:r>
            <a:r>
              <a:rPr lang="en-US" sz="3000" dirty="0"/>
              <a:t>] based on [</a:t>
            </a:r>
            <a:r>
              <a:rPr lang="en-US" sz="3000" i="1" dirty="0">
                <a:solidFill>
                  <a:schemeClr val="accent6">
                    <a:lumMod val="50000"/>
                  </a:schemeClr>
                </a:solidFill>
              </a:rPr>
              <a:t>state your evidence</a:t>
            </a:r>
            <a:r>
              <a:rPr lang="en-US" sz="3000" dirty="0"/>
              <a:t>]. The evidence supports the claim because [</a:t>
            </a:r>
            <a:r>
              <a:rPr lang="en-US" sz="3000" i="1" dirty="0">
                <a:solidFill>
                  <a:schemeClr val="accent1">
                    <a:lumMod val="75000"/>
                  </a:schemeClr>
                </a:solidFill>
              </a:rPr>
              <a:t>state your reasoning</a:t>
            </a:r>
            <a:r>
              <a:rPr lang="en-US" sz="3000" dirty="0" smtClean="0"/>
              <a:t>].</a:t>
            </a:r>
            <a:endParaRPr lang="en-US" sz="1100" dirty="0"/>
          </a:p>
          <a:p>
            <a:endParaRPr lang="en-US" sz="1100" dirty="0"/>
          </a:p>
        </p:txBody>
      </p:sp>
      <p:sp>
        <p:nvSpPr>
          <p:cNvPr id="12" name="TextBox 11"/>
          <p:cNvSpPr txBox="1"/>
          <p:nvPr/>
        </p:nvSpPr>
        <p:spPr>
          <a:xfrm>
            <a:off x="1267612" y="3880385"/>
            <a:ext cx="9847078" cy="1492716"/>
          </a:xfrm>
          <a:prstGeom prst="rect">
            <a:avLst/>
          </a:prstGeom>
          <a:noFill/>
        </p:spPr>
        <p:txBody>
          <a:bodyPr wrap="square" rtlCol="0">
            <a:spAutoFit/>
          </a:bodyPr>
          <a:lstStyle/>
          <a:p>
            <a:r>
              <a:rPr lang="en-US" sz="2400" b="1" dirty="0" smtClean="0">
                <a:solidFill>
                  <a:schemeClr val="accent6">
                    <a:lumMod val="50000"/>
                  </a:schemeClr>
                </a:solidFill>
              </a:rPr>
              <a:t>             We </a:t>
            </a:r>
            <a:r>
              <a:rPr lang="en-US" sz="2400" b="1" dirty="0">
                <a:solidFill>
                  <a:schemeClr val="accent6">
                    <a:lumMod val="50000"/>
                  </a:schemeClr>
                </a:solidFill>
              </a:rPr>
              <a:t>saw eggs, small and large larvae and adults that weren’t there at the 15-minute observation. The literature shows that worms go from eggs to adults in under 3 days. </a:t>
            </a:r>
          </a:p>
          <a:p>
            <a:endParaRPr lang="en-US" dirty="0"/>
          </a:p>
        </p:txBody>
      </p:sp>
      <p:sp>
        <p:nvSpPr>
          <p:cNvPr id="13" name="TextBox 12"/>
          <p:cNvSpPr txBox="1"/>
          <p:nvPr/>
        </p:nvSpPr>
        <p:spPr>
          <a:xfrm>
            <a:off x="1267612" y="4610977"/>
            <a:ext cx="9847078" cy="1200329"/>
          </a:xfrm>
          <a:prstGeom prst="rect">
            <a:avLst/>
          </a:prstGeom>
          <a:noFill/>
        </p:spPr>
        <p:txBody>
          <a:bodyPr wrap="square" rtlCol="0">
            <a:spAutoFit/>
          </a:bodyPr>
          <a:lstStyle/>
          <a:p>
            <a:r>
              <a:rPr lang="en-US" sz="2400" b="1" dirty="0" smtClean="0">
                <a:solidFill>
                  <a:schemeClr val="accent1">
                    <a:lumMod val="75000"/>
                  </a:schemeClr>
                </a:solidFill>
              </a:rPr>
              <a:t>                                           The </a:t>
            </a:r>
            <a:r>
              <a:rPr lang="en-US" sz="2400" b="1" dirty="0">
                <a:solidFill>
                  <a:schemeClr val="accent1">
                    <a:lumMod val="75000"/>
                  </a:schemeClr>
                </a:solidFill>
              </a:rPr>
              <a:t>evidence supports the claim because the only place the new life stages could come from </a:t>
            </a:r>
            <a:r>
              <a:rPr lang="en-US" sz="2400" b="1" dirty="0" smtClean="0">
                <a:solidFill>
                  <a:schemeClr val="accent1">
                    <a:lumMod val="75000"/>
                  </a:schemeClr>
                </a:solidFill>
              </a:rPr>
              <a:t>is through </a:t>
            </a:r>
            <a:r>
              <a:rPr lang="en-US" sz="2400" b="1" dirty="0">
                <a:solidFill>
                  <a:schemeClr val="accent1">
                    <a:lumMod val="75000"/>
                  </a:schemeClr>
                </a:solidFill>
              </a:rPr>
              <a:t>reproduction of the original worms</a:t>
            </a:r>
            <a:r>
              <a:rPr lang="en-US" sz="2400" b="1" dirty="0" smtClean="0">
                <a:solidFill>
                  <a:schemeClr val="accent1">
                    <a:lumMod val="75000"/>
                  </a:schemeClr>
                </a:solidFill>
              </a:rPr>
              <a:t>.</a:t>
            </a:r>
            <a:endParaRPr lang="en-US" sz="2400" b="1" dirty="0">
              <a:solidFill>
                <a:schemeClr val="accent1">
                  <a:lumMod val="75000"/>
                </a:schemeClr>
              </a:solidFill>
            </a:endParaRPr>
          </a:p>
        </p:txBody>
      </p:sp>
    </p:spTree>
    <p:extLst>
      <p:ext uri="{BB962C8B-B14F-4D97-AF65-F5344CB8AC3E}">
        <p14:creationId xmlns:p14="http://schemas.microsoft.com/office/powerpoint/2010/main" val="15021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6339841" y="384982"/>
            <a:ext cx="4690664" cy="683359"/>
          </a:xfrm>
          <a:prstGeom prst="rect">
            <a:avLst/>
          </a:prstGeom>
          <a:noFill/>
        </p:spPr>
        <p:txBody>
          <a:bodyPr wrap="square" lIns="97630" tIns="48815" rIns="97630" bIns="48815" rtlCol="0">
            <a:spAutoFit/>
          </a:bodyPr>
          <a:lstStyle/>
          <a:p>
            <a:r>
              <a:rPr lang="en-US" sz="3800" dirty="0"/>
              <a:t>More Worm Basics</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657590" y="1263875"/>
            <a:ext cx="2296650" cy="591026"/>
          </a:xfrm>
          <a:prstGeom prst="rect">
            <a:avLst/>
          </a:prstGeom>
          <a:noFill/>
        </p:spPr>
        <p:txBody>
          <a:bodyPr wrap="square" lIns="97630" tIns="48815" rIns="97630" bIns="48815" rtlCol="0">
            <a:spAutoFit/>
          </a:bodyPr>
          <a:lstStyle/>
          <a:p>
            <a:r>
              <a:rPr lang="en-US" sz="3200" dirty="0"/>
              <a:t>Nematodes:</a:t>
            </a:r>
          </a:p>
        </p:txBody>
      </p:sp>
      <p:sp>
        <p:nvSpPr>
          <p:cNvPr id="11" name="Content Placeholder 1"/>
          <p:cNvSpPr txBox="1">
            <a:spLocks/>
          </p:cNvSpPr>
          <p:nvPr/>
        </p:nvSpPr>
        <p:spPr>
          <a:xfrm>
            <a:off x="1704018" y="1739917"/>
            <a:ext cx="10107918" cy="5029200"/>
          </a:xfrm>
          <a:prstGeom prst="rect">
            <a:avLst/>
          </a:prstGeom>
        </p:spPr>
        <p:txBody>
          <a:bodyPr lIns="97630" tIns="48815" rIns="97630" bIns="48815">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pPr>
            <a:r>
              <a:rPr lang="en-US" sz="3200" dirty="0"/>
              <a:t>Reach sexual maturity at 3 </a:t>
            </a:r>
            <a:r>
              <a:rPr lang="en-US" sz="3200" dirty="0" smtClean="0"/>
              <a:t>days</a:t>
            </a:r>
            <a:endParaRPr lang="en-US" sz="3200" dirty="0"/>
          </a:p>
          <a:p>
            <a:pPr>
              <a:lnSpc>
                <a:spcPct val="100000"/>
              </a:lnSpc>
              <a:buFont typeface="Wingdings" pitchFamily="2" charset="2"/>
              <a:buChar char="§"/>
            </a:pPr>
            <a:r>
              <a:rPr lang="en-US" sz="3200" dirty="0"/>
              <a:t>Live up to 3 </a:t>
            </a:r>
            <a:r>
              <a:rPr lang="en-US" sz="3200" dirty="0" smtClean="0"/>
              <a:t>weeks</a:t>
            </a:r>
            <a:endParaRPr lang="en-US" sz="3200" dirty="0"/>
          </a:p>
          <a:p>
            <a:pPr>
              <a:lnSpc>
                <a:spcPct val="100000"/>
              </a:lnSpc>
              <a:buFont typeface="Wingdings" pitchFamily="2" charset="2"/>
              <a:buChar char="§"/>
            </a:pPr>
            <a:r>
              <a:rPr lang="en-US" sz="3200" dirty="0"/>
              <a:t>Have two sexes – hermaphrodites (XX) and males (XO</a:t>
            </a:r>
            <a:r>
              <a:rPr lang="en-US" sz="3200" dirty="0" smtClean="0"/>
              <a:t>)</a:t>
            </a:r>
            <a:endParaRPr lang="en-US" sz="3200" dirty="0"/>
          </a:p>
          <a:p>
            <a:pPr>
              <a:lnSpc>
                <a:spcPct val="100000"/>
              </a:lnSpc>
              <a:buFont typeface="Wingdings" pitchFamily="2" charset="2"/>
              <a:buChar char="§"/>
            </a:pPr>
            <a:r>
              <a:rPr lang="en-US" sz="3200" dirty="0"/>
              <a:t>XX can self-fertilize or mate with males; but not each </a:t>
            </a:r>
            <a:r>
              <a:rPr lang="en-US" sz="3200" dirty="0" smtClean="0"/>
              <a:t>other</a:t>
            </a:r>
            <a:endParaRPr lang="en-US" sz="3200" dirty="0"/>
          </a:p>
          <a:p>
            <a:pPr>
              <a:lnSpc>
                <a:spcPct val="100000"/>
              </a:lnSpc>
              <a:buFont typeface="Wingdings" pitchFamily="2" charset="2"/>
              <a:buChar char="§"/>
            </a:pPr>
            <a:r>
              <a:rPr lang="en-US" sz="3200" dirty="0"/>
              <a:t>Produce over 300 offspring in a </a:t>
            </a:r>
            <a:r>
              <a:rPr lang="en-US" sz="3200" dirty="0" smtClean="0"/>
              <a:t>lifetime</a:t>
            </a:r>
            <a:endParaRPr lang="en-US" sz="3200" dirty="0"/>
          </a:p>
          <a:p>
            <a:pPr>
              <a:lnSpc>
                <a:spcPct val="100000"/>
              </a:lnSpc>
              <a:buFont typeface="Wingdings" pitchFamily="2" charset="2"/>
              <a:buChar char="§"/>
            </a:pPr>
            <a:r>
              <a:rPr lang="en-US" sz="3200" dirty="0"/>
              <a:t>Have 3 distinct life stages:</a:t>
            </a:r>
          </a:p>
          <a:p>
            <a:pPr lvl="1">
              <a:lnSpc>
                <a:spcPct val="100000"/>
              </a:lnSpc>
            </a:pPr>
            <a:r>
              <a:rPr lang="en-US" sz="3200" dirty="0"/>
              <a:t>Egg </a:t>
            </a:r>
            <a:r>
              <a:rPr lang="en-US" sz="3200" b="1" dirty="0">
                <a:solidFill>
                  <a:srgbClr val="FF6600"/>
                </a:solidFill>
                <a:effectLst>
                  <a:outerShdw blurRad="38100" dist="38100" dir="2700000" algn="tl">
                    <a:srgbClr val="000000">
                      <a:alpha val="43137"/>
                    </a:srgbClr>
                  </a:outerShdw>
                </a:effectLst>
              </a:rPr>
              <a:t>→</a:t>
            </a:r>
            <a:r>
              <a:rPr lang="en-US" sz="3200" dirty="0"/>
              <a:t> Larvae (L1, L2, L3, L4) </a:t>
            </a:r>
            <a:r>
              <a:rPr lang="en-US" sz="3200" b="1" dirty="0">
                <a:solidFill>
                  <a:srgbClr val="FF6600"/>
                </a:solidFill>
                <a:effectLst>
                  <a:outerShdw blurRad="38100" dist="38100" dir="2700000" algn="tl">
                    <a:srgbClr val="000000">
                      <a:alpha val="43137"/>
                    </a:srgbClr>
                  </a:outerShdw>
                </a:effectLst>
              </a:rPr>
              <a:t>→</a:t>
            </a:r>
            <a:r>
              <a:rPr lang="en-US" sz="3200" dirty="0"/>
              <a:t> Adults</a:t>
            </a:r>
          </a:p>
          <a:p>
            <a:pPr marL="303401" indent="-303401">
              <a:buFont typeface="Wingdings" pitchFamily="2" charset="2"/>
              <a:buChar char="Ø"/>
            </a:pPr>
            <a:endParaRPr lang="en-US" sz="3200" dirty="0"/>
          </a:p>
          <a:p>
            <a:pPr marL="322385" lvl="1" indent="0">
              <a:buNone/>
            </a:pPr>
            <a:endParaRPr lang="en-US" sz="3200" dirty="0"/>
          </a:p>
          <a:p>
            <a:pPr>
              <a:buFont typeface="Wingdings" pitchFamily="2" charset="2"/>
              <a:buChar char="Ø"/>
            </a:pPr>
            <a:endParaRPr lang="en-US" sz="3200" dirty="0"/>
          </a:p>
        </p:txBody>
      </p:sp>
      <p:pic>
        <p:nvPicPr>
          <p:cNvPr id="9"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6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20931" y="356233"/>
            <a:ext cx="8156210" cy="683359"/>
          </a:xfrm>
          <a:prstGeom prst="rect">
            <a:avLst/>
          </a:prstGeom>
          <a:noFill/>
        </p:spPr>
        <p:txBody>
          <a:bodyPr wrap="square" lIns="97630" tIns="48815" rIns="97630" bIns="48815" rtlCol="0">
            <a:spAutoFit/>
          </a:bodyPr>
          <a:lstStyle/>
          <a:p>
            <a:r>
              <a:rPr lang="en-US" sz="3800" dirty="0"/>
              <a:t>Orientation to the Worm Plate</a:t>
            </a:r>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9" name="Group 8"/>
          <p:cNvGrpSpPr>
            <a:grpSpLocks noChangeAspect="1"/>
          </p:cNvGrpSpPr>
          <p:nvPr/>
        </p:nvGrpSpPr>
        <p:grpSpPr>
          <a:xfrm>
            <a:off x="3571913" y="1449727"/>
            <a:ext cx="5164109" cy="5114920"/>
            <a:chOff x="6362400" y="2659664"/>
            <a:chExt cx="2295344" cy="2267855"/>
          </a:xfrm>
        </p:grpSpPr>
        <p:grpSp>
          <p:nvGrpSpPr>
            <p:cNvPr id="11" name="Group 10"/>
            <p:cNvGrpSpPr>
              <a:grpSpLocks noChangeAspect="1"/>
            </p:cNvGrpSpPr>
            <p:nvPr/>
          </p:nvGrpSpPr>
          <p:grpSpPr>
            <a:xfrm>
              <a:off x="6362400" y="2659664"/>
              <a:ext cx="2295344" cy="2267855"/>
              <a:chOff x="5819006" y="3429000"/>
              <a:chExt cx="1590675" cy="1571625"/>
            </a:xfrm>
          </p:grpSpPr>
          <p:sp>
            <p:nvSpPr>
              <p:cNvPr id="41" name="Oval 40"/>
              <p:cNvSpPr>
                <a:spLocks noChangeArrowheads="1"/>
              </p:cNvSpPr>
              <p:nvPr/>
            </p:nvSpPr>
            <p:spPr bwMode="auto">
              <a:xfrm>
                <a:off x="5819006" y="3429000"/>
                <a:ext cx="1590675" cy="157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42" name="Freeform 41" descr="Description: Description: Recycled paper"/>
              <p:cNvSpPr>
                <a:spLocks/>
              </p:cNvSpPr>
              <p:nvPr/>
            </p:nvSpPr>
            <p:spPr bwMode="auto">
              <a:xfrm>
                <a:off x="6198736" y="3898265"/>
                <a:ext cx="778510" cy="789940"/>
              </a:xfrm>
              <a:custGeom>
                <a:avLst/>
                <a:gdLst>
                  <a:gd name="T0" fmla="*/ 115725575 w 1226"/>
                  <a:gd name="T1" fmla="*/ 57257950 h 1244"/>
                  <a:gd name="T2" fmla="*/ 345563825 w 1226"/>
                  <a:gd name="T3" fmla="*/ 45161200 h 1244"/>
                  <a:gd name="T4" fmla="*/ 412095950 w 1226"/>
                  <a:gd name="T5" fmla="*/ 69354700 h 1244"/>
                  <a:gd name="T6" fmla="*/ 442337825 w 1226"/>
                  <a:gd name="T7" fmla="*/ 93548200 h 1244"/>
                  <a:gd name="T8" fmla="*/ 454434575 w 1226"/>
                  <a:gd name="T9" fmla="*/ 111693325 h 1244"/>
                  <a:gd name="T10" fmla="*/ 460482950 w 1226"/>
                  <a:gd name="T11" fmla="*/ 147983575 h 1244"/>
                  <a:gd name="T12" fmla="*/ 472579700 w 1226"/>
                  <a:gd name="T13" fmla="*/ 184273825 h 1244"/>
                  <a:gd name="T14" fmla="*/ 478628075 w 1226"/>
                  <a:gd name="T15" fmla="*/ 262902700 h 1244"/>
                  <a:gd name="T16" fmla="*/ 490724825 w 1226"/>
                  <a:gd name="T17" fmla="*/ 281047825 h 1244"/>
                  <a:gd name="T18" fmla="*/ 430241075 w 1226"/>
                  <a:gd name="T19" fmla="*/ 438305575 h 1244"/>
                  <a:gd name="T20" fmla="*/ 309273575 w 1226"/>
                  <a:gd name="T21" fmla="*/ 480644200 h 1244"/>
                  <a:gd name="T22" fmla="*/ 242741450 w 1226"/>
                  <a:gd name="T23" fmla="*/ 486692575 h 1244"/>
                  <a:gd name="T24" fmla="*/ 43145075 w 1226"/>
                  <a:gd name="T25" fmla="*/ 420160450 h 1244"/>
                  <a:gd name="T26" fmla="*/ 6854825 w 1226"/>
                  <a:gd name="T27" fmla="*/ 347579950 h 1244"/>
                  <a:gd name="T28" fmla="*/ 12903200 w 1226"/>
                  <a:gd name="T29" fmla="*/ 141935200 h 1244"/>
                  <a:gd name="T30" fmla="*/ 49193450 w 1226"/>
                  <a:gd name="T31" fmla="*/ 129838450 h 1244"/>
                  <a:gd name="T32" fmla="*/ 61290200 w 1226"/>
                  <a:gd name="T33" fmla="*/ 111693325 h 1244"/>
                  <a:gd name="T34" fmla="*/ 67338575 w 1226"/>
                  <a:gd name="T35" fmla="*/ 93548200 h 1244"/>
                  <a:gd name="T36" fmla="*/ 103628825 w 1226"/>
                  <a:gd name="T37" fmla="*/ 81451450 h 1244"/>
                  <a:gd name="T38" fmla="*/ 115725575 w 1226"/>
                  <a:gd name="T39" fmla="*/ 57257950 h 1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26" h="1244">
                    <a:moveTo>
                      <a:pt x="287" y="142"/>
                    </a:moveTo>
                    <a:cubicBezTo>
                      <a:pt x="429" y="0"/>
                      <a:pt x="674" y="95"/>
                      <a:pt x="857" y="112"/>
                    </a:cubicBezTo>
                    <a:cubicBezTo>
                      <a:pt x="916" y="127"/>
                      <a:pt x="965" y="153"/>
                      <a:pt x="1022" y="172"/>
                    </a:cubicBezTo>
                    <a:cubicBezTo>
                      <a:pt x="1108" y="301"/>
                      <a:pt x="993" y="149"/>
                      <a:pt x="1097" y="232"/>
                    </a:cubicBezTo>
                    <a:cubicBezTo>
                      <a:pt x="1111" y="243"/>
                      <a:pt x="1117" y="262"/>
                      <a:pt x="1127" y="277"/>
                    </a:cubicBezTo>
                    <a:cubicBezTo>
                      <a:pt x="1132" y="307"/>
                      <a:pt x="1135" y="337"/>
                      <a:pt x="1142" y="367"/>
                    </a:cubicBezTo>
                    <a:cubicBezTo>
                      <a:pt x="1150" y="398"/>
                      <a:pt x="1172" y="457"/>
                      <a:pt x="1172" y="457"/>
                    </a:cubicBezTo>
                    <a:cubicBezTo>
                      <a:pt x="1177" y="522"/>
                      <a:pt x="1175" y="588"/>
                      <a:pt x="1187" y="652"/>
                    </a:cubicBezTo>
                    <a:cubicBezTo>
                      <a:pt x="1190" y="670"/>
                      <a:pt x="1216" y="679"/>
                      <a:pt x="1217" y="697"/>
                    </a:cubicBezTo>
                    <a:cubicBezTo>
                      <a:pt x="1226" y="858"/>
                      <a:pt x="1201" y="998"/>
                      <a:pt x="1067" y="1087"/>
                    </a:cubicBezTo>
                    <a:cubicBezTo>
                      <a:pt x="963" y="1244"/>
                      <a:pt x="1043" y="1175"/>
                      <a:pt x="767" y="1192"/>
                    </a:cubicBezTo>
                    <a:cubicBezTo>
                      <a:pt x="697" y="1206"/>
                      <a:pt x="667" y="1229"/>
                      <a:pt x="602" y="1207"/>
                    </a:cubicBezTo>
                    <a:cubicBezTo>
                      <a:pt x="457" y="1099"/>
                      <a:pt x="285" y="1064"/>
                      <a:pt x="107" y="1042"/>
                    </a:cubicBezTo>
                    <a:cubicBezTo>
                      <a:pt x="68" y="984"/>
                      <a:pt x="56" y="920"/>
                      <a:pt x="17" y="862"/>
                    </a:cubicBezTo>
                    <a:cubicBezTo>
                      <a:pt x="22" y="692"/>
                      <a:pt x="0" y="519"/>
                      <a:pt x="32" y="352"/>
                    </a:cubicBezTo>
                    <a:cubicBezTo>
                      <a:pt x="38" y="321"/>
                      <a:pt x="122" y="322"/>
                      <a:pt x="122" y="322"/>
                    </a:cubicBezTo>
                    <a:cubicBezTo>
                      <a:pt x="132" y="307"/>
                      <a:pt x="144" y="293"/>
                      <a:pt x="152" y="277"/>
                    </a:cubicBezTo>
                    <a:cubicBezTo>
                      <a:pt x="159" y="263"/>
                      <a:pt x="154" y="241"/>
                      <a:pt x="167" y="232"/>
                    </a:cubicBezTo>
                    <a:cubicBezTo>
                      <a:pt x="193" y="214"/>
                      <a:pt x="257" y="202"/>
                      <a:pt x="257" y="202"/>
                    </a:cubicBezTo>
                    <a:cubicBezTo>
                      <a:pt x="290" y="153"/>
                      <a:pt x="287" y="175"/>
                      <a:pt x="287" y="142"/>
                    </a:cubicBezTo>
                    <a:close/>
                  </a:path>
                </a:pathLst>
              </a:custGeom>
              <a:blipFill dpi="0" rotWithShape="0">
                <a:blip r:embed="rId3" cstate="print"/>
                <a:srcRect/>
                <a:tile tx="0" ty="0" sx="100000" sy="100000" flip="none" algn="tl"/>
              </a:blipFill>
              <a:ln w="28575">
                <a:solidFill>
                  <a:schemeClr val="bg2">
                    <a:lumMod val="90000"/>
                    <a:lumOff val="0"/>
                  </a:schemeClr>
                </a:solidFill>
                <a:round/>
                <a:headEnd/>
                <a:tailEnd/>
              </a:ln>
            </p:spPr>
            <p:txBody>
              <a:bodyPr rot="0" vert="horz" wrap="square" lIns="91440" tIns="45720" rIns="91440" bIns="45720" anchor="t" anchorCtr="0" upright="1">
                <a:noAutofit/>
              </a:bodyPr>
              <a:lstStyle/>
              <a:p>
                <a:endParaRPr lang="en-US" dirty="0"/>
              </a:p>
            </p:txBody>
          </p:sp>
        </p:grpSp>
        <p:cxnSp>
          <p:nvCxnSpPr>
            <p:cNvPr id="13" name="AutoShape 11"/>
            <p:cNvCxnSpPr>
              <a:cxnSpLocks noChangeShapeType="1"/>
            </p:cNvCxnSpPr>
            <p:nvPr/>
          </p:nvCxnSpPr>
          <p:spPr bwMode="auto">
            <a:xfrm>
              <a:off x="7273267" y="3791028"/>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14" name="AutoShape 13"/>
            <p:cNvCxnSpPr>
              <a:cxnSpLocks noChangeShapeType="1"/>
            </p:cNvCxnSpPr>
            <p:nvPr/>
          </p:nvCxnSpPr>
          <p:spPr bwMode="auto">
            <a:xfrm flipH="1" flipV="1">
              <a:off x="7644370" y="3502392"/>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15" name="AutoShape 15"/>
            <p:cNvCxnSpPr>
              <a:cxnSpLocks noChangeShapeType="1"/>
            </p:cNvCxnSpPr>
            <p:nvPr/>
          </p:nvCxnSpPr>
          <p:spPr bwMode="auto">
            <a:xfrm>
              <a:off x="6984630" y="3722306"/>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16" name="AutoShape 17"/>
            <p:cNvCxnSpPr>
              <a:cxnSpLocks noChangeShapeType="1"/>
            </p:cNvCxnSpPr>
            <p:nvPr/>
          </p:nvCxnSpPr>
          <p:spPr bwMode="auto">
            <a:xfrm rot="5400000">
              <a:off x="7424457" y="3502392"/>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17" name="AutoShape 20"/>
            <p:cNvCxnSpPr>
              <a:cxnSpLocks noChangeShapeType="1"/>
            </p:cNvCxnSpPr>
            <p:nvPr/>
          </p:nvCxnSpPr>
          <p:spPr bwMode="auto">
            <a:xfrm flipH="1">
              <a:off x="7355734" y="4079665"/>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18" name="AutoShape 27"/>
            <p:cNvCxnSpPr>
              <a:cxnSpLocks noChangeShapeType="1"/>
            </p:cNvCxnSpPr>
            <p:nvPr/>
          </p:nvCxnSpPr>
          <p:spPr bwMode="auto">
            <a:xfrm rot="5400000">
              <a:off x="7424457" y="3653583"/>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19" name="AutoShape 28"/>
            <p:cNvCxnSpPr>
              <a:cxnSpLocks noChangeShapeType="1"/>
            </p:cNvCxnSpPr>
            <p:nvPr/>
          </p:nvCxnSpPr>
          <p:spPr bwMode="auto">
            <a:xfrm rot="5400000">
              <a:off x="7644370" y="3873496"/>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0" name="AutoShape 29"/>
            <p:cNvCxnSpPr>
              <a:cxnSpLocks noChangeShapeType="1"/>
            </p:cNvCxnSpPr>
            <p:nvPr/>
          </p:nvCxnSpPr>
          <p:spPr bwMode="auto">
            <a:xfrm rot="5400000">
              <a:off x="7864283" y="4093409"/>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1" name="AutoShape 30"/>
            <p:cNvCxnSpPr>
              <a:cxnSpLocks noChangeShapeType="1"/>
            </p:cNvCxnSpPr>
            <p:nvPr/>
          </p:nvCxnSpPr>
          <p:spPr bwMode="auto">
            <a:xfrm rot="5400000">
              <a:off x="7933006" y="3859751"/>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2" name="AutoShape 31"/>
            <p:cNvCxnSpPr>
              <a:cxnSpLocks noChangeShapeType="1"/>
            </p:cNvCxnSpPr>
            <p:nvPr/>
          </p:nvCxnSpPr>
          <p:spPr bwMode="auto">
            <a:xfrm rot="5400000">
              <a:off x="8084196" y="3282479"/>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3" name="AutoShape 32"/>
            <p:cNvCxnSpPr>
              <a:cxnSpLocks noChangeShapeType="1"/>
            </p:cNvCxnSpPr>
            <p:nvPr/>
          </p:nvCxnSpPr>
          <p:spPr bwMode="auto">
            <a:xfrm rot="5400000">
              <a:off x="6874674" y="3433670"/>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4" name="AutoShape 34"/>
            <p:cNvCxnSpPr>
              <a:cxnSpLocks noChangeShapeType="1"/>
            </p:cNvCxnSpPr>
            <p:nvPr/>
          </p:nvCxnSpPr>
          <p:spPr bwMode="auto">
            <a:xfrm flipH="1">
              <a:off x="7067098" y="4024686"/>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5" name="AutoShape 36"/>
            <p:cNvCxnSpPr>
              <a:cxnSpLocks noChangeShapeType="1"/>
            </p:cNvCxnSpPr>
            <p:nvPr/>
          </p:nvCxnSpPr>
          <p:spPr bwMode="auto">
            <a:xfrm flipH="1">
              <a:off x="6805951" y="3873496"/>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6" name="AutoShape 37"/>
            <p:cNvCxnSpPr>
              <a:cxnSpLocks noChangeShapeType="1"/>
            </p:cNvCxnSpPr>
            <p:nvPr/>
          </p:nvCxnSpPr>
          <p:spPr bwMode="auto">
            <a:xfrm>
              <a:off x="7493180" y="4010942"/>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7" name="AutoShape 40"/>
            <p:cNvCxnSpPr>
              <a:cxnSpLocks noChangeShapeType="1"/>
            </p:cNvCxnSpPr>
            <p:nvPr/>
          </p:nvCxnSpPr>
          <p:spPr bwMode="auto">
            <a:xfrm>
              <a:off x="7561903" y="3282479"/>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8" name="AutoShape 41"/>
            <p:cNvCxnSpPr>
              <a:cxnSpLocks noChangeShapeType="1"/>
            </p:cNvCxnSpPr>
            <p:nvPr/>
          </p:nvCxnSpPr>
          <p:spPr bwMode="auto">
            <a:xfrm>
              <a:off x="6805951" y="4382045"/>
              <a:ext cx="288636" cy="151190"/>
            </a:xfrm>
            <a:prstGeom prst="curvedConnector3">
              <a:avLst>
                <a:gd name="adj1" fmla="val 49843"/>
              </a:avLst>
            </a:prstGeom>
            <a:noFill/>
            <a:ln w="28575">
              <a:solidFill>
                <a:schemeClr val="bg1">
                  <a:lumMod val="65000"/>
                  <a:lumOff val="0"/>
                </a:schemeClr>
              </a:solidFill>
              <a:round/>
              <a:headEnd/>
              <a:tailEnd/>
            </a:ln>
            <a:extLst>
              <a:ext uri="{909E8E84-426E-40DD-AFC4-6F175D3DCCD1}">
                <a14:hiddenFill xmlns:a14="http://schemas.microsoft.com/office/drawing/2010/main">
                  <a:noFill/>
                </a14:hiddenFill>
              </a:ext>
            </a:extLst>
          </p:spPr>
        </p:cxnSp>
        <p:cxnSp>
          <p:nvCxnSpPr>
            <p:cNvPr id="29" name="AutoShape 42"/>
            <p:cNvCxnSpPr>
              <a:cxnSpLocks noChangeShapeType="1"/>
            </p:cNvCxnSpPr>
            <p:nvPr/>
          </p:nvCxnSpPr>
          <p:spPr bwMode="auto">
            <a:xfrm rot="16200000" flipH="1">
              <a:off x="7603136" y="3021332"/>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0" name="AutoShape 43"/>
            <p:cNvCxnSpPr>
              <a:cxnSpLocks noChangeShapeType="1"/>
            </p:cNvCxnSpPr>
            <p:nvPr/>
          </p:nvCxnSpPr>
          <p:spPr bwMode="auto">
            <a:xfrm rot="16200000" flipH="1">
              <a:off x="7314500" y="3529882"/>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1" name="AutoShape 45"/>
            <p:cNvCxnSpPr>
              <a:cxnSpLocks noChangeShapeType="1"/>
            </p:cNvCxnSpPr>
            <p:nvPr/>
          </p:nvCxnSpPr>
          <p:spPr bwMode="auto">
            <a:xfrm rot="16200000" flipH="1">
              <a:off x="7589392" y="3667327"/>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2" name="AutoShape 46"/>
            <p:cNvCxnSpPr>
              <a:cxnSpLocks noChangeShapeType="1"/>
            </p:cNvCxnSpPr>
            <p:nvPr/>
          </p:nvCxnSpPr>
          <p:spPr bwMode="auto">
            <a:xfrm rot="16200000" flipH="1">
              <a:off x="6943397" y="3543626"/>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3" name="AutoShape 47"/>
            <p:cNvCxnSpPr>
              <a:cxnSpLocks noChangeShapeType="1"/>
            </p:cNvCxnSpPr>
            <p:nvPr/>
          </p:nvCxnSpPr>
          <p:spPr bwMode="auto">
            <a:xfrm rot="16200000" flipH="1">
              <a:off x="7603136" y="3846007"/>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4" name="AutoShape 48"/>
            <p:cNvCxnSpPr>
              <a:cxnSpLocks noChangeShapeType="1"/>
            </p:cNvCxnSpPr>
            <p:nvPr/>
          </p:nvCxnSpPr>
          <p:spPr bwMode="auto">
            <a:xfrm rot="10800000" flipH="1">
              <a:off x="7479435" y="4189621"/>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5" name="AutoShape 49"/>
            <p:cNvCxnSpPr>
              <a:cxnSpLocks noChangeShapeType="1"/>
            </p:cNvCxnSpPr>
            <p:nvPr/>
          </p:nvCxnSpPr>
          <p:spPr bwMode="auto">
            <a:xfrm rot="10800000" flipH="1">
              <a:off x="8001729" y="3653583"/>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6" name="AutoShape 50"/>
            <p:cNvCxnSpPr>
              <a:cxnSpLocks noChangeShapeType="1"/>
            </p:cNvCxnSpPr>
            <p:nvPr/>
          </p:nvCxnSpPr>
          <p:spPr bwMode="auto">
            <a:xfrm rot="10800000" flipH="1">
              <a:off x="6709739" y="3777284"/>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7" name="AutoShape 51"/>
            <p:cNvCxnSpPr>
              <a:cxnSpLocks noChangeShapeType="1"/>
            </p:cNvCxnSpPr>
            <p:nvPr/>
          </p:nvCxnSpPr>
          <p:spPr bwMode="auto">
            <a:xfrm rot="16200000" flipH="1">
              <a:off x="7232033" y="4272089"/>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8" name="AutoShape 52"/>
            <p:cNvCxnSpPr>
              <a:cxnSpLocks noChangeShapeType="1"/>
            </p:cNvCxnSpPr>
            <p:nvPr/>
          </p:nvCxnSpPr>
          <p:spPr bwMode="auto">
            <a:xfrm rot="16200000" flipH="1">
              <a:off x="6764717" y="4340812"/>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39" name="AutoShape 53"/>
            <p:cNvCxnSpPr>
              <a:cxnSpLocks noChangeShapeType="1"/>
            </p:cNvCxnSpPr>
            <p:nvPr/>
          </p:nvCxnSpPr>
          <p:spPr bwMode="auto">
            <a:xfrm rot="16200000" flipH="1">
              <a:off x="7754327" y="3736050"/>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cxnSp>
          <p:nvCxnSpPr>
            <p:cNvPr id="40" name="AutoShape 54"/>
            <p:cNvCxnSpPr>
              <a:cxnSpLocks noChangeShapeType="1"/>
            </p:cNvCxnSpPr>
            <p:nvPr/>
          </p:nvCxnSpPr>
          <p:spPr bwMode="auto">
            <a:xfrm rot="16200000" flipH="1">
              <a:off x="7012120" y="3172523"/>
              <a:ext cx="233658" cy="151190"/>
            </a:xfrm>
            <a:prstGeom prst="curvedConnector3">
              <a:avLst>
                <a:gd name="adj1" fmla="val 49806"/>
              </a:avLst>
            </a:prstGeom>
            <a:noFill/>
            <a:ln w="12700">
              <a:solidFill>
                <a:schemeClr val="bg1">
                  <a:lumMod val="75000"/>
                  <a:lumOff val="0"/>
                </a:schemeClr>
              </a:solidFill>
              <a:round/>
              <a:headEnd/>
              <a:tailEnd/>
            </a:ln>
            <a:extLst>
              <a:ext uri="{909E8E84-426E-40DD-AFC4-6F175D3DCCD1}">
                <a14:hiddenFill xmlns:a14="http://schemas.microsoft.com/office/drawing/2010/main">
                  <a:noFill/>
                </a14:hiddenFill>
              </a:ext>
            </a:extLst>
          </p:spPr>
        </p:cxnSp>
      </p:grpSp>
      <p:grpSp>
        <p:nvGrpSpPr>
          <p:cNvPr id="43" name="Group 42"/>
          <p:cNvGrpSpPr/>
          <p:nvPr/>
        </p:nvGrpSpPr>
        <p:grpSpPr>
          <a:xfrm>
            <a:off x="7970129" y="1984426"/>
            <a:ext cx="1767960" cy="869998"/>
            <a:chOff x="6360528" y="1905000"/>
            <a:chExt cx="1772345" cy="869998"/>
          </a:xfrm>
        </p:grpSpPr>
        <p:cxnSp>
          <p:nvCxnSpPr>
            <p:cNvPr id="44" name="Straight Arrow Connector 43"/>
            <p:cNvCxnSpPr/>
            <p:nvPr/>
          </p:nvCxnSpPr>
          <p:spPr>
            <a:xfrm flipH="1">
              <a:off x="6360528" y="2170506"/>
              <a:ext cx="797588" cy="60449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086600" y="1905000"/>
              <a:ext cx="1046273" cy="492443"/>
            </a:xfrm>
            <a:prstGeom prst="rect">
              <a:avLst/>
            </a:prstGeom>
            <a:noFill/>
          </p:spPr>
          <p:txBody>
            <a:bodyPr wrap="none" rtlCol="0">
              <a:spAutoFit/>
            </a:bodyPr>
            <a:lstStyle/>
            <a:p>
              <a:r>
                <a:rPr lang="en-US" sz="2600" dirty="0"/>
                <a:t>Worm</a:t>
              </a:r>
            </a:p>
          </p:txBody>
        </p:sp>
      </p:grpSp>
      <p:grpSp>
        <p:nvGrpSpPr>
          <p:cNvPr id="46" name="Group 45"/>
          <p:cNvGrpSpPr/>
          <p:nvPr/>
        </p:nvGrpSpPr>
        <p:grpSpPr>
          <a:xfrm>
            <a:off x="641784" y="1656362"/>
            <a:ext cx="4388445" cy="1494893"/>
            <a:chOff x="1259780" y="1262862"/>
            <a:chExt cx="3503492" cy="1494893"/>
          </a:xfrm>
        </p:grpSpPr>
        <p:cxnSp>
          <p:nvCxnSpPr>
            <p:cNvPr id="47" name="Straight Arrow Connector 46"/>
            <p:cNvCxnSpPr/>
            <p:nvPr/>
          </p:nvCxnSpPr>
          <p:spPr>
            <a:xfrm>
              <a:off x="2899073" y="1742936"/>
              <a:ext cx="1360016" cy="10148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259780" y="1262862"/>
              <a:ext cx="3503492" cy="492443"/>
            </a:xfrm>
            <a:prstGeom prst="rect">
              <a:avLst/>
            </a:prstGeom>
            <a:noFill/>
          </p:spPr>
          <p:txBody>
            <a:bodyPr wrap="none" rtlCol="0">
              <a:spAutoFit/>
            </a:bodyPr>
            <a:lstStyle/>
            <a:p>
              <a:r>
                <a:rPr lang="en-US" sz="2600" dirty="0"/>
                <a:t>Agar (nutrients for </a:t>
              </a:r>
              <a:r>
                <a:rPr lang="en-US" sz="2600" i="1" dirty="0"/>
                <a:t>E. coli</a:t>
              </a:r>
              <a:r>
                <a:rPr lang="en-US" sz="2600" dirty="0"/>
                <a:t>; salt)</a:t>
              </a:r>
            </a:p>
          </p:txBody>
        </p:sp>
      </p:grpSp>
      <p:grpSp>
        <p:nvGrpSpPr>
          <p:cNvPr id="49" name="Group 48"/>
          <p:cNvGrpSpPr/>
          <p:nvPr/>
        </p:nvGrpSpPr>
        <p:grpSpPr>
          <a:xfrm>
            <a:off x="1093306" y="4524483"/>
            <a:ext cx="4186891" cy="1040232"/>
            <a:chOff x="8790" y="4355974"/>
            <a:chExt cx="4197275" cy="1040232"/>
          </a:xfrm>
        </p:grpSpPr>
        <p:cxnSp>
          <p:nvCxnSpPr>
            <p:cNvPr id="50" name="Straight Arrow Connector 49"/>
            <p:cNvCxnSpPr/>
            <p:nvPr/>
          </p:nvCxnSpPr>
          <p:spPr>
            <a:xfrm flipV="1">
              <a:off x="2362200" y="4355974"/>
              <a:ext cx="1843865" cy="48049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790" y="4503654"/>
              <a:ext cx="2536069" cy="892552"/>
            </a:xfrm>
            <a:prstGeom prst="rect">
              <a:avLst/>
            </a:prstGeom>
            <a:noFill/>
          </p:spPr>
          <p:txBody>
            <a:bodyPr wrap="none" rtlCol="0">
              <a:spAutoFit/>
            </a:bodyPr>
            <a:lstStyle/>
            <a:p>
              <a:r>
                <a:rPr lang="en-US" sz="2600" i="1" dirty="0"/>
                <a:t>E. coli </a:t>
              </a:r>
              <a:r>
                <a:rPr lang="en-US" sz="2600" dirty="0"/>
                <a:t>bacteria</a:t>
              </a:r>
            </a:p>
            <a:p>
              <a:r>
                <a:rPr lang="en-US" sz="2600" dirty="0"/>
                <a:t>(food for worms)</a:t>
              </a:r>
            </a:p>
          </p:txBody>
        </p:sp>
      </p:grpSp>
      <p:pic>
        <p:nvPicPr>
          <p:cNvPr id="52"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9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4791422" y="221828"/>
            <a:ext cx="6660422" cy="683359"/>
          </a:xfrm>
          <a:prstGeom prst="rect">
            <a:avLst/>
          </a:prstGeom>
          <a:noFill/>
        </p:spPr>
        <p:txBody>
          <a:bodyPr wrap="square" lIns="97630" tIns="48815" rIns="97630" bIns="48815" rtlCol="0">
            <a:spAutoFit/>
          </a:bodyPr>
          <a:lstStyle/>
          <a:p>
            <a:pPr algn="r"/>
            <a:r>
              <a:rPr lang="en-US" sz="3800" dirty="0"/>
              <a:t>Life </a:t>
            </a:r>
            <a:r>
              <a:rPr lang="en-US" sz="3800" dirty="0" smtClean="0"/>
              <a:t>Stages: What will you see?</a:t>
            </a:r>
            <a:endParaRPr lang="en-US" sz="38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2"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7273" y="1032057"/>
            <a:ext cx="2701636" cy="384721"/>
          </a:xfrm>
          <a:prstGeom prst="rect">
            <a:avLst/>
          </a:prstGeom>
          <a:solidFill>
            <a:schemeClr val="bg1"/>
          </a:solidFill>
        </p:spPr>
        <p:txBody>
          <a:bodyPr wrap="square" rtlCol="0">
            <a:spAutoFit/>
          </a:bodyPr>
          <a:lstStyle/>
          <a:p>
            <a:endParaRPr lang="en-US" dirty="0"/>
          </a:p>
        </p:txBody>
      </p:sp>
      <p:grpSp>
        <p:nvGrpSpPr>
          <p:cNvPr id="4" name="Group 3"/>
          <p:cNvGrpSpPr/>
          <p:nvPr/>
        </p:nvGrpSpPr>
        <p:grpSpPr>
          <a:xfrm>
            <a:off x="4937167" y="1003877"/>
            <a:ext cx="6417691" cy="5243699"/>
            <a:chOff x="4937167" y="1003877"/>
            <a:chExt cx="6417691" cy="5243699"/>
          </a:xfrm>
        </p:grpSpPr>
        <p:grpSp>
          <p:nvGrpSpPr>
            <p:cNvPr id="13" name="Group 12"/>
            <p:cNvGrpSpPr/>
            <p:nvPr/>
          </p:nvGrpSpPr>
          <p:grpSpPr>
            <a:xfrm>
              <a:off x="4937167" y="1003877"/>
              <a:ext cx="6417691" cy="5243699"/>
              <a:chOff x="5170283" y="1116159"/>
              <a:chExt cx="6417691" cy="5243699"/>
            </a:xfrm>
          </p:grpSpPr>
          <p:sp>
            <p:nvSpPr>
              <p:cNvPr id="14" name="Oval 13"/>
              <p:cNvSpPr/>
              <p:nvPr/>
            </p:nvSpPr>
            <p:spPr>
              <a:xfrm>
                <a:off x="10109930" y="3302756"/>
                <a:ext cx="222352" cy="326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170283" y="1116159"/>
                <a:ext cx="6417691" cy="5243699"/>
                <a:chOff x="5156409" y="1170750"/>
                <a:chExt cx="6417691" cy="5243699"/>
              </a:xfrm>
            </p:grpSpPr>
            <p:sp>
              <p:nvSpPr>
                <p:cNvPr id="16" name="Freeform 15"/>
                <p:cNvSpPr/>
                <p:nvPr/>
              </p:nvSpPr>
              <p:spPr>
                <a:xfrm rot="19742671">
                  <a:off x="7713253" y="2028719"/>
                  <a:ext cx="569433" cy="1478545"/>
                </a:xfrm>
                <a:custGeom>
                  <a:avLst/>
                  <a:gdLst>
                    <a:gd name="connsiteX0" fmla="*/ 28051 w 688756"/>
                    <a:gd name="connsiteY0" fmla="*/ 19411 h 1089259"/>
                    <a:gd name="connsiteX1" fmla="*/ 37195 w 688756"/>
                    <a:gd name="connsiteY1" fmla="*/ 174859 h 1089259"/>
                    <a:gd name="connsiteX2" fmla="*/ 73771 w 688756"/>
                    <a:gd name="connsiteY2" fmla="*/ 229723 h 1089259"/>
                    <a:gd name="connsiteX3" fmla="*/ 137779 w 688756"/>
                    <a:gd name="connsiteY3" fmla="*/ 293731 h 1089259"/>
                    <a:gd name="connsiteX4" fmla="*/ 165211 w 688756"/>
                    <a:gd name="connsiteY4" fmla="*/ 312019 h 1089259"/>
                    <a:gd name="connsiteX5" fmla="*/ 192643 w 688756"/>
                    <a:gd name="connsiteY5" fmla="*/ 330307 h 1089259"/>
                    <a:gd name="connsiteX6" fmla="*/ 247507 w 688756"/>
                    <a:gd name="connsiteY6" fmla="*/ 348595 h 1089259"/>
                    <a:gd name="connsiteX7" fmla="*/ 274939 w 688756"/>
                    <a:gd name="connsiteY7" fmla="*/ 357739 h 1089259"/>
                    <a:gd name="connsiteX8" fmla="*/ 439531 w 688756"/>
                    <a:gd name="connsiteY8" fmla="*/ 376027 h 1089259"/>
                    <a:gd name="connsiteX9" fmla="*/ 476107 w 688756"/>
                    <a:gd name="connsiteY9" fmla="*/ 385171 h 1089259"/>
                    <a:gd name="connsiteX10" fmla="*/ 530971 w 688756"/>
                    <a:gd name="connsiteY10" fmla="*/ 421747 h 1089259"/>
                    <a:gd name="connsiteX11" fmla="*/ 558403 w 688756"/>
                    <a:gd name="connsiteY11" fmla="*/ 440035 h 1089259"/>
                    <a:gd name="connsiteX12" fmla="*/ 594979 w 688756"/>
                    <a:gd name="connsiteY12" fmla="*/ 522331 h 1089259"/>
                    <a:gd name="connsiteX13" fmla="*/ 604123 w 688756"/>
                    <a:gd name="connsiteY13" fmla="*/ 549763 h 1089259"/>
                    <a:gd name="connsiteX14" fmla="*/ 576691 w 688756"/>
                    <a:gd name="connsiteY14" fmla="*/ 696067 h 1089259"/>
                    <a:gd name="connsiteX15" fmla="*/ 558403 w 688756"/>
                    <a:gd name="connsiteY15" fmla="*/ 750931 h 1089259"/>
                    <a:gd name="connsiteX16" fmla="*/ 549259 w 688756"/>
                    <a:gd name="connsiteY16" fmla="*/ 778363 h 1089259"/>
                    <a:gd name="connsiteX17" fmla="*/ 576691 w 688756"/>
                    <a:gd name="connsiteY17" fmla="*/ 924667 h 1089259"/>
                    <a:gd name="connsiteX18" fmla="*/ 585835 w 688756"/>
                    <a:gd name="connsiteY18" fmla="*/ 952099 h 1089259"/>
                    <a:gd name="connsiteX19" fmla="*/ 613267 w 688756"/>
                    <a:gd name="connsiteY19" fmla="*/ 988675 h 1089259"/>
                    <a:gd name="connsiteX20" fmla="*/ 668131 w 688756"/>
                    <a:gd name="connsiteY20" fmla="*/ 1025251 h 1089259"/>
                    <a:gd name="connsiteX21" fmla="*/ 658987 w 688756"/>
                    <a:gd name="connsiteY21" fmla="*/ 1089259 h 1089259"/>
                    <a:gd name="connsiteX22" fmla="*/ 604123 w 688756"/>
                    <a:gd name="connsiteY22" fmla="*/ 1061827 h 1089259"/>
                    <a:gd name="connsiteX23" fmla="*/ 558403 w 688756"/>
                    <a:gd name="connsiteY23" fmla="*/ 1016107 h 1089259"/>
                    <a:gd name="connsiteX24" fmla="*/ 530971 w 688756"/>
                    <a:gd name="connsiteY24" fmla="*/ 952099 h 1089259"/>
                    <a:gd name="connsiteX25" fmla="*/ 512683 w 688756"/>
                    <a:gd name="connsiteY25" fmla="*/ 897235 h 1089259"/>
                    <a:gd name="connsiteX26" fmla="*/ 503539 w 688756"/>
                    <a:gd name="connsiteY26" fmla="*/ 869803 h 1089259"/>
                    <a:gd name="connsiteX27" fmla="*/ 512683 w 688756"/>
                    <a:gd name="connsiteY27" fmla="*/ 787507 h 1089259"/>
                    <a:gd name="connsiteX28" fmla="*/ 530971 w 688756"/>
                    <a:gd name="connsiteY28" fmla="*/ 732643 h 1089259"/>
                    <a:gd name="connsiteX29" fmla="*/ 549259 w 688756"/>
                    <a:gd name="connsiteY29" fmla="*/ 659491 h 1089259"/>
                    <a:gd name="connsiteX30" fmla="*/ 540115 w 688756"/>
                    <a:gd name="connsiteY30" fmla="*/ 531475 h 1089259"/>
                    <a:gd name="connsiteX31" fmla="*/ 530971 w 688756"/>
                    <a:gd name="connsiteY31" fmla="*/ 504043 h 1089259"/>
                    <a:gd name="connsiteX32" fmla="*/ 503539 w 688756"/>
                    <a:gd name="connsiteY32" fmla="*/ 485755 h 1089259"/>
                    <a:gd name="connsiteX33" fmla="*/ 494395 w 688756"/>
                    <a:gd name="connsiteY33" fmla="*/ 458323 h 1089259"/>
                    <a:gd name="connsiteX34" fmla="*/ 466963 w 688756"/>
                    <a:gd name="connsiteY34" fmla="*/ 449179 h 1089259"/>
                    <a:gd name="connsiteX35" fmla="*/ 430387 w 688756"/>
                    <a:gd name="connsiteY35" fmla="*/ 440035 h 1089259"/>
                    <a:gd name="connsiteX36" fmla="*/ 402955 w 688756"/>
                    <a:gd name="connsiteY36" fmla="*/ 430891 h 1089259"/>
                    <a:gd name="connsiteX37" fmla="*/ 274939 w 688756"/>
                    <a:gd name="connsiteY37" fmla="*/ 421747 h 1089259"/>
                    <a:gd name="connsiteX38" fmla="*/ 238363 w 688756"/>
                    <a:gd name="connsiteY38" fmla="*/ 412603 h 1089259"/>
                    <a:gd name="connsiteX39" fmla="*/ 174355 w 688756"/>
                    <a:gd name="connsiteY39" fmla="*/ 394315 h 1089259"/>
                    <a:gd name="connsiteX40" fmla="*/ 119491 w 688756"/>
                    <a:gd name="connsiteY40" fmla="*/ 348595 h 1089259"/>
                    <a:gd name="connsiteX41" fmla="*/ 82915 w 688756"/>
                    <a:gd name="connsiteY41" fmla="*/ 330307 h 1089259"/>
                    <a:gd name="connsiteX42" fmla="*/ 55483 w 688756"/>
                    <a:gd name="connsiteY42" fmla="*/ 302875 h 1089259"/>
                    <a:gd name="connsiteX43" fmla="*/ 9763 w 688756"/>
                    <a:gd name="connsiteY43" fmla="*/ 220579 h 1089259"/>
                    <a:gd name="connsiteX44" fmla="*/ 9763 w 688756"/>
                    <a:gd name="connsiteY44" fmla="*/ 37699 h 1089259"/>
                    <a:gd name="connsiteX45" fmla="*/ 18907 w 688756"/>
                    <a:gd name="connsiteY45" fmla="*/ 10267 h 1089259"/>
                    <a:gd name="connsiteX46" fmla="*/ 28051 w 688756"/>
                    <a:gd name="connsiteY46" fmla="*/ 19411 h 108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8756" h="1089259">
                      <a:moveTo>
                        <a:pt x="28051" y="19411"/>
                      </a:moveTo>
                      <a:cubicBezTo>
                        <a:pt x="31099" y="46843"/>
                        <a:pt x="26169" y="124138"/>
                        <a:pt x="37195" y="174859"/>
                      </a:cubicBezTo>
                      <a:cubicBezTo>
                        <a:pt x="41864" y="196337"/>
                        <a:pt x="66820" y="208871"/>
                        <a:pt x="73771" y="229723"/>
                      </a:cubicBezTo>
                      <a:cubicBezTo>
                        <a:pt x="89866" y="278007"/>
                        <a:pt x="74895" y="251808"/>
                        <a:pt x="137779" y="293731"/>
                      </a:cubicBezTo>
                      <a:lnTo>
                        <a:pt x="165211" y="312019"/>
                      </a:lnTo>
                      <a:cubicBezTo>
                        <a:pt x="174355" y="318115"/>
                        <a:pt x="182217" y="326832"/>
                        <a:pt x="192643" y="330307"/>
                      </a:cubicBezTo>
                      <a:lnTo>
                        <a:pt x="247507" y="348595"/>
                      </a:lnTo>
                      <a:cubicBezTo>
                        <a:pt x="256651" y="351643"/>
                        <a:pt x="265340" y="356866"/>
                        <a:pt x="274939" y="357739"/>
                      </a:cubicBezTo>
                      <a:cubicBezTo>
                        <a:pt x="331826" y="362911"/>
                        <a:pt x="383910" y="365914"/>
                        <a:pt x="439531" y="376027"/>
                      </a:cubicBezTo>
                      <a:cubicBezTo>
                        <a:pt x="451896" y="378275"/>
                        <a:pt x="463915" y="382123"/>
                        <a:pt x="476107" y="385171"/>
                      </a:cubicBezTo>
                      <a:lnTo>
                        <a:pt x="530971" y="421747"/>
                      </a:lnTo>
                      <a:lnTo>
                        <a:pt x="558403" y="440035"/>
                      </a:lnTo>
                      <a:cubicBezTo>
                        <a:pt x="587384" y="483507"/>
                        <a:pt x="573216" y="457041"/>
                        <a:pt x="594979" y="522331"/>
                      </a:cubicBezTo>
                      <a:lnTo>
                        <a:pt x="604123" y="549763"/>
                      </a:lnTo>
                      <a:cubicBezTo>
                        <a:pt x="593061" y="660385"/>
                        <a:pt x="604666" y="612143"/>
                        <a:pt x="576691" y="696067"/>
                      </a:cubicBezTo>
                      <a:lnTo>
                        <a:pt x="558403" y="750931"/>
                      </a:lnTo>
                      <a:lnTo>
                        <a:pt x="549259" y="778363"/>
                      </a:lnTo>
                      <a:cubicBezTo>
                        <a:pt x="565875" y="994376"/>
                        <a:pt x="534525" y="840336"/>
                        <a:pt x="576691" y="924667"/>
                      </a:cubicBezTo>
                      <a:cubicBezTo>
                        <a:pt x="581002" y="933288"/>
                        <a:pt x="581053" y="943730"/>
                        <a:pt x="585835" y="952099"/>
                      </a:cubicBezTo>
                      <a:cubicBezTo>
                        <a:pt x="593396" y="965331"/>
                        <a:pt x="601876" y="978550"/>
                        <a:pt x="613267" y="988675"/>
                      </a:cubicBezTo>
                      <a:cubicBezTo>
                        <a:pt x="629695" y="1003277"/>
                        <a:pt x="668131" y="1025251"/>
                        <a:pt x="668131" y="1025251"/>
                      </a:cubicBezTo>
                      <a:cubicBezTo>
                        <a:pt x="689467" y="1089259"/>
                        <a:pt x="704707" y="1074019"/>
                        <a:pt x="658987" y="1089259"/>
                      </a:cubicBezTo>
                      <a:cubicBezTo>
                        <a:pt x="636676" y="1081822"/>
                        <a:pt x="621849" y="1079553"/>
                        <a:pt x="604123" y="1061827"/>
                      </a:cubicBezTo>
                      <a:cubicBezTo>
                        <a:pt x="543163" y="1000867"/>
                        <a:pt x="631555" y="1064875"/>
                        <a:pt x="558403" y="1016107"/>
                      </a:cubicBezTo>
                      <a:cubicBezTo>
                        <a:pt x="534214" y="919353"/>
                        <a:pt x="567055" y="1033289"/>
                        <a:pt x="530971" y="952099"/>
                      </a:cubicBezTo>
                      <a:cubicBezTo>
                        <a:pt x="523142" y="934483"/>
                        <a:pt x="518779" y="915523"/>
                        <a:pt x="512683" y="897235"/>
                      </a:cubicBezTo>
                      <a:lnTo>
                        <a:pt x="503539" y="869803"/>
                      </a:lnTo>
                      <a:cubicBezTo>
                        <a:pt x="506587" y="842371"/>
                        <a:pt x="507270" y="814572"/>
                        <a:pt x="512683" y="787507"/>
                      </a:cubicBezTo>
                      <a:cubicBezTo>
                        <a:pt x="516464" y="768604"/>
                        <a:pt x="527190" y="751546"/>
                        <a:pt x="530971" y="732643"/>
                      </a:cubicBezTo>
                      <a:cubicBezTo>
                        <a:pt x="542005" y="677472"/>
                        <a:pt x="535200" y="701667"/>
                        <a:pt x="549259" y="659491"/>
                      </a:cubicBezTo>
                      <a:cubicBezTo>
                        <a:pt x="546211" y="616819"/>
                        <a:pt x="545114" y="573963"/>
                        <a:pt x="540115" y="531475"/>
                      </a:cubicBezTo>
                      <a:cubicBezTo>
                        <a:pt x="538989" y="521902"/>
                        <a:pt x="536992" y="511569"/>
                        <a:pt x="530971" y="504043"/>
                      </a:cubicBezTo>
                      <a:cubicBezTo>
                        <a:pt x="524106" y="495461"/>
                        <a:pt x="512683" y="491851"/>
                        <a:pt x="503539" y="485755"/>
                      </a:cubicBezTo>
                      <a:cubicBezTo>
                        <a:pt x="500491" y="476611"/>
                        <a:pt x="501211" y="465139"/>
                        <a:pt x="494395" y="458323"/>
                      </a:cubicBezTo>
                      <a:cubicBezTo>
                        <a:pt x="487579" y="451507"/>
                        <a:pt x="476231" y="451827"/>
                        <a:pt x="466963" y="449179"/>
                      </a:cubicBezTo>
                      <a:cubicBezTo>
                        <a:pt x="454879" y="445727"/>
                        <a:pt x="442471" y="443487"/>
                        <a:pt x="430387" y="440035"/>
                      </a:cubicBezTo>
                      <a:cubicBezTo>
                        <a:pt x="421119" y="437387"/>
                        <a:pt x="412528" y="432017"/>
                        <a:pt x="402955" y="430891"/>
                      </a:cubicBezTo>
                      <a:cubicBezTo>
                        <a:pt x="360467" y="425892"/>
                        <a:pt x="317611" y="424795"/>
                        <a:pt x="274939" y="421747"/>
                      </a:cubicBezTo>
                      <a:cubicBezTo>
                        <a:pt x="262747" y="418699"/>
                        <a:pt x="250447" y="416055"/>
                        <a:pt x="238363" y="412603"/>
                      </a:cubicBezTo>
                      <a:cubicBezTo>
                        <a:pt x="146536" y="386367"/>
                        <a:pt x="288698" y="422901"/>
                        <a:pt x="174355" y="394315"/>
                      </a:cubicBezTo>
                      <a:cubicBezTo>
                        <a:pt x="149139" y="369099"/>
                        <a:pt x="149196" y="365569"/>
                        <a:pt x="119491" y="348595"/>
                      </a:cubicBezTo>
                      <a:cubicBezTo>
                        <a:pt x="107656" y="341832"/>
                        <a:pt x="94007" y="338230"/>
                        <a:pt x="82915" y="330307"/>
                      </a:cubicBezTo>
                      <a:cubicBezTo>
                        <a:pt x="72392" y="322791"/>
                        <a:pt x="63422" y="313083"/>
                        <a:pt x="55483" y="302875"/>
                      </a:cubicBezTo>
                      <a:cubicBezTo>
                        <a:pt x="18801" y="255712"/>
                        <a:pt x="23559" y="261968"/>
                        <a:pt x="9763" y="220579"/>
                      </a:cubicBezTo>
                      <a:cubicBezTo>
                        <a:pt x="-1759" y="128400"/>
                        <a:pt x="-4669" y="145938"/>
                        <a:pt x="9763" y="37699"/>
                      </a:cubicBezTo>
                      <a:cubicBezTo>
                        <a:pt x="11037" y="28145"/>
                        <a:pt x="16259" y="19535"/>
                        <a:pt x="18907" y="10267"/>
                      </a:cubicBezTo>
                      <a:cubicBezTo>
                        <a:pt x="22359" y="-1817"/>
                        <a:pt x="25003" y="-8021"/>
                        <a:pt x="28051" y="194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019879" y="2231571"/>
                  <a:ext cx="1253192" cy="960541"/>
                </a:xfrm>
                <a:custGeom>
                  <a:avLst/>
                  <a:gdLst>
                    <a:gd name="connsiteX0" fmla="*/ 91440 w 1517938"/>
                    <a:gd name="connsiteY0" fmla="*/ 18318 h 2304318"/>
                    <a:gd name="connsiteX1" fmla="*/ 201168 w 1517938"/>
                    <a:gd name="connsiteY1" fmla="*/ 36606 h 2304318"/>
                    <a:gd name="connsiteX2" fmla="*/ 256032 w 1517938"/>
                    <a:gd name="connsiteY2" fmla="*/ 82326 h 2304318"/>
                    <a:gd name="connsiteX3" fmla="*/ 283464 w 1517938"/>
                    <a:gd name="connsiteY3" fmla="*/ 91470 h 2304318"/>
                    <a:gd name="connsiteX4" fmla="*/ 356616 w 1517938"/>
                    <a:gd name="connsiteY4" fmla="*/ 155478 h 2304318"/>
                    <a:gd name="connsiteX5" fmla="*/ 384048 w 1517938"/>
                    <a:gd name="connsiteY5" fmla="*/ 173766 h 2304318"/>
                    <a:gd name="connsiteX6" fmla="*/ 402336 w 1517938"/>
                    <a:gd name="connsiteY6" fmla="*/ 201198 h 2304318"/>
                    <a:gd name="connsiteX7" fmla="*/ 429768 w 1517938"/>
                    <a:gd name="connsiteY7" fmla="*/ 219486 h 2304318"/>
                    <a:gd name="connsiteX8" fmla="*/ 466344 w 1517938"/>
                    <a:gd name="connsiteY8" fmla="*/ 274350 h 2304318"/>
                    <a:gd name="connsiteX9" fmla="*/ 502920 w 1517938"/>
                    <a:gd name="connsiteY9" fmla="*/ 329214 h 2304318"/>
                    <a:gd name="connsiteX10" fmla="*/ 521208 w 1517938"/>
                    <a:gd name="connsiteY10" fmla="*/ 356646 h 2304318"/>
                    <a:gd name="connsiteX11" fmla="*/ 530352 w 1517938"/>
                    <a:gd name="connsiteY11" fmla="*/ 384078 h 2304318"/>
                    <a:gd name="connsiteX12" fmla="*/ 548640 w 1517938"/>
                    <a:gd name="connsiteY12" fmla="*/ 612678 h 2304318"/>
                    <a:gd name="connsiteX13" fmla="*/ 576072 w 1517938"/>
                    <a:gd name="connsiteY13" fmla="*/ 1207038 h 2304318"/>
                    <a:gd name="connsiteX14" fmla="*/ 603504 w 1517938"/>
                    <a:gd name="connsiteY14" fmla="*/ 1261902 h 2304318"/>
                    <a:gd name="connsiteX15" fmla="*/ 630936 w 1517938"/>
                    <a:gd name="connsiteY15" fmla="*/ 1298478 h 2304318"/>
                    <a:gd name="connsiteX16" fmla="*/ 713232 w 1517938"/>
                    <a:gd name="connsiteY16" fmla="*/ 1344198 h 2304318"/>
                    <a:gd name="connsiteX17" fmla="*/ 768096 w 1517938"/>
                    <a:gd name="connsiteY17" fmla="*/ 1380774 h 2304318"/>
                    <a:gd name="connsiteX18" fmla="*/ 822960 w 1517938"/>
                    <a:gd name="connsiteY18" fmla="*/ 1399062 h 2304318"/>
                    <a:gd name="connsiteX19" fmla="*/ 905256 w 1517938"/>
                    <a:gd name="connsiteY19" fmla="*/ 1444782 h 2304318"/>
                    <a:gd name="connsiteX20" fmla="*/ 960120 w 1517938"/>
                    <a:gd name="connsiteY20" fmla="*/ 1481358 h 2304318"/>
                    <a:gd name="connsiteX21" fmla="*/ 996696 w 1517938"/>
                    <a:gd name="connsiteY21" fmla="*/ 1508790 h 2304318"/>
                    <a:gd name="connsiteX22" fmla="*/ 1033272 w 1517938"/>
                    <a:gd name="connsiteY22" fmla="*/ 1517934 h 2304318"/>
                    <a:gd name="connsiteX23" fmla="*/ 1152144 w 1517938"/>
                    <a:gd name="connsiteY23" fmla="*/ 1581942 h 2304318"/>
                    <a:gd name="connsiteX24" fmla="*/ 1179576 w 1517938"/>
                    <a:gd name="connsiteY24" fmla="*/ 1609374 h 2304318"/>
                    <a:gd name="connsiteX25" fmla="*/ 1271016 w 1517938"/>
                    <a:gd name="connsiteY25" fmla="*/ 1673382 h 2304318"/>
                    <a:gd name="connsiteX26" fmla="*/ 1289304 w 1517938"/>
                    <a:gd name="connsiteY26" fmla="*/ 1700814 h 2304318"/>
                    <a:gd name="connsiteX27" fmla="*/ 1316736 w 1517938"/>
                    <a:gd name="connsiteY27" fmla="*/ 1719102 h 2304318"/>
                    <a:gd name="connsiteX28" fmla="*/ 1408176 w 1517938"/>
                    <a:gd name="connsiteY28" fmla="*/ 1828830 h 2304318"/>
                    <a:gd name="connsiteX29" fmla="*/ 1417320 w 1517938"/>
                    <a:gd name="connsiteY29" fmla="*/ 1856262 h 2304318"/>
                    <a:gd name="connsiteX30" fmla="*/ 1453896 w 1517938"/>
                    <a:gd name="connsiteY30" fmla="*/ 1920270 h 2304318"/>
                    <a:gd name="connsiteX31" fmla="*/ 1472184 w 1517938"/>
                    <a:gd name="connsiteY31" fmla="*/ 1975134 h 2304318"/>
                    <a:gd name="connsiteX32" fmla="*/ 1481328 w 1517938"/>
                    <a:gd name="connsiteY32" fmla="*/ 2002566 h 2304318"/>
                    <a:gd name="connsiteX33" fmla="*/ 1499616 w 1517938"/>
                    <a:gd name="connsiteY33" fmla="*/ 2029998 h 2304318"/>
                    <a:gd name="connsiteX34" fmla="*/ 1517904 w 1517938"/>
                    <a:gd name="connsiteY34" fmla="*/ 2167158 h 2304318"/>
                    <a:gd name="connsiteX35" fmla="*/ 1508760 w 1517938"/>
                    <a:gd name="connsiteY35" fmla="*/ 2286030 h 2304318"/>
                    <a:gd name="connsiteX36" fmla="*/ 1481328 w 1517938"/>
                    <a:gd name="connsiteY36" fmla="*/ 2304318 h 2304318"/>
                    <a:gd name="connsiteX37" fmla="*/ 1463040 w 1517938"/>
                    <a:gd name="connsiteY37" fmla="*/ 2276886 h 2304318"/>
                    <a:gd name="connsiteX38" fmla="*/ 1444752 w 1517938"/>
                    <a:gd name="connsiteY38" fmla="*/ 2222022 h 2304318"/>
                    <a:gd name="connsiteX39" fmla="*/ 1435608 w 1517938"/>
                    <a:gd name="connsiteY39" fmla="*/ 2130582 h 2304318"/>
                    <a:gd name="connsiteX40" fmla="*/ 1426464 w 1517938"/>
                    <a:gd name="connsiteY40" fmla="*/ 2103150 h 2304318"/>
                    <a:gd name="connsiteX41" fmla="*/ 1417320 w 1517938"/>
                    <a:gd name="connsiteY41" fmla="*/ 2066574 h 2304318"/>
                    <a:gd name="connsiteX42" fmla="*/ 1399032 w 1517938"/>
                    <a:gd name="connsiteY42" fmla="*/ 2011710 h 2304318"/>
                    <a:gd name="connsiteX43" fmla="*/ 1371600 w 1517938"/>
                    <a:gd name="connsiteY43" fmla="*/ 1956846 h 2304318"/>
                    <a:gd name="connsiteX44" fmla="*/ 1353312 w 1517938"/>
                    <a:gd name="connsiteY44" fmla="*/ 1929414 h 2304318"/>
                    <a:gd name="connsiteX45" fmla="*/ 1307592 w 1517938"/>
                    <a:gd name="connsiteY45" fmla="*/ 1847118 h 2304318"/>
                    <a:gd name="connsiteX46" fmla="*/ 1271016 w 1517938"/>
                    <a:gd name="connsiteY46" fmla="*/ 1792254 h 2304318"/>
                    <a:gd name="connsiteX47" fmla="*/ 1243584 w 1517938"/>
                    <a:gd name="connsiteY47" fmla="*/ 1764822 h 2304318"/>
                    <a:gd name="connsiteX48" fmla="*/ 1225296 w 1517938"/>
                    <a:gd name="connsiteY48" fmla="*/ 1737390 h 2304318"/>
                    <a:gd name="connsiteX49" fmla="*/ 1170432 w 1517938"/>
                    <a:gd name="connsiteY49" fmla="*/ 1700814 h 2304318"/>
                    <a:gd name="connsiteX50" fmla="*/ 1143000 w 1517938"/>
                    <a:gd name="connsiteY50" fmla="*/ 1682526 h 2304318"/>
                    <a:gd name="connsiteX51" fmla="*/ 1088136 w 1517938"/>
                    <a:gd name="connsiteY51" fmla="*/ 1664238 h 2304318"/>
                    <a:gd name="connsiteX52" fmla="*/ 1060704 w 1517938"/>
                    <a:gd name="connsiteY52" fmla="*/ 1655094 h 2304318"/>
                    <a:gd name="connsiteX53" fmla="*/ 1005840 w 1517938"/>
                    <a:gd name="connsiteY53" fmla="*/ 1618518 h 2304318"/>
                    <a:gd name="connsiteX54" fmla="*/ 941832 w 1517938"/>
                    <a:gd name="connsiteY54" fmla="*/ 1591086 h 2304318"/>
                    <a:gd name="connsiteX55" fmla="*/ 886968 w 1517938"/>
                    <a:gd name="connsiteY55" fmla="*/ 1572798 h 2304318"/>
                    <a:gd name="connsiteX56" fmla="*/ 832104 w 1517938"/>
                    <a:gd name="connsiteY56" fmla="*/ 1545366 h 2304318"/>
                    <a:gd name="connsiteX57" fmla="*/ 804672 w 1517938"/>
                    <a:gd name="connsiteY57" fmla="*/ 1527078 h 2304318"/>
                    <a:gd name="connsiteX58" fmla="*/ 749808 w 1517938"/>
                    <a:gd name="connsiteY58" fmla="*/ 1499646 h 2304318"/>
                    <a:gd name="connsiteX59" fmla="*/ 667512 w 1517938"/>
                    <a:gd name="connsiteY59" fmla="*/ 1435638 h 2304318"/>
                    <a:gd name="connsiteX60" fmla="*/ 612648 w 1517938"/>
                    <a:gd name="connsiteY60" fmla="*/ 1399062 h 2304318"/>
                    <a:gd name="connsiteX61" fmla="*/ 557784 w 1517938"/>
                    <a:gd name="connsiteY61" fmla="*/ 1371630 h 2304318"/>
                    <a:gd name="connsiteX62" fmla="*/ 521208 w 1517938"/>
                    <a:gd name="connsiteY62" fmla="*/ 1335054 h 2304318"/>
                    <a:gd name="connsiteX63" fmla="*/ 512064 w 1517938"/>
                    <a:gd name="connsiteY63" fmla="*/ 1307622 h 2304318"/>
                    <a:gd name="connsiteX64" fmla="*/ 475488 w 1517938"/>
                    <a:gd name="connsiteY64" fmla="*/ 1243614 h 2304318"/>
                    <a:gd name="connsiteX65" fmla="*/ 448056 w 1517938"/>
                    <a:gd name="connsiteY65" fmla="*/ 1152174 h 2304318"/>
                    <a:gd name="connsiteX66" fmla="*/ 429768 w 1517938"/>
                    <a:gd name="connsiteY66" fmla="*/ 996726 h 2304318"/>
                    <a:gd name="connsiteX67" fmla="*/ 448056 w 1517938"/>
                    <a:gd name="connsiteY67" fmla="*/ 896142 h 2304318"/>
                    <a:gd name="connsiteX68" fmla="*/ 457200 w 1517938"/>
                    <a:gd name="connsiteY68" fmla="*/ 795558 h 2304318"/>
                    <a:gd name="connsiteX69" fmla="*/ 448056 w 1517938"/>
                    <a:gd name="connsiteY69" fmla="*/ 457230 h 2304318"/>
                    <a:gd name="connsiteX70" fmla="*/ 429768 w 1517938"/>
                    <a:gd name="connsiteY70" fmla="*/ 402366 h 2304318"/>
                    <a:gd name="connsiteX71" fmla="*/ 420624 w 1517938"/>
                    <a:gd name="connsiteY71" fmla="*/ 374934 h 2304318"/>
                    <a:gd name="connsiteX72" fmla="*/ 384048 w 1517938"/>
                    <a:gd name="connsiteY72" fmla="*/ 320070 h 2304318"/>
                    <a:gd name="connsiteX73" fmla="*/ 374904 w 1517938"/>
                    <a:gd name="connsiteY73" fmla="*/ 292638 h 2304318"/>
                    <a:gd name="connsiteX74" fmla="*/ 347472 w 1517938"/>
                    <a:gd name="connsiteY74" fmla="*/ 265206 h 2304318"/>
                    <a:gd name="connsiteX75" fmla="*/ 329184 w 1517938"/>
                    <a:gd name="connsiteY75" fmla="*/ 237774 h 2304318"/>
                    <a:gd name="connsiteX76" fmla="*/ 274320 w 1517938"/>
                    <a:gd name="connsiteY76" fmla="*/ 201198 h 2304318"/>
                    <a:gd name="connsiteX77" fmla="*/ 228600 w 1517938"/>
                    <a:gd name="connsiteY77" fmla="*/ 164622 h 2304318"/>
                    <a:gd name="connsiteX78" fmla="*/ 164592 w 1517938"/>
                    <a:gd name="connsiteY78" fmla="*/ 109758 h 2304318"/>
                    <a:gd name="connsiteX79" fmla="*/ 128016 w 1517938"/>
                    <a:gd name="connsiteY79" fmla="*/ 91470 h 2304318"/>
                    <a:gd name="connsiteX80" fmla="*/ 73152 w 1517938"/>
                    <a:gd name="connsiteY80" fmla="*/ 73182 h 2304318"/>
                    <a:gd name="connsiteX81" fmla="*/ 45720 w 1517938"/>
                    <a:gd name="connsiteY81" fmla="*/ 45750 h 2304318"/>
                    <a:gd name="connsiteX82" fmla="*/ 18288 w 1517938"/>
                    <a:gd name="connsiteY82" fmla="*/ 36606 h 2304318"/>
                    <a:gd name="connsiteX83" fmla="*/ 0 w 1517938"/>
                    <a:gd name="connsiteY83" fmla="*/ 9174 h 2304318"/>
                    <a:gd name="connsiteX84" fmla="*/ 27432 w 1517938"/>
                    <a:gd name="connsiteY84" fmla="*/ 30 h 2304318"/>
                    <a:gd name="connsiteX85" fmla="*/ 137160 w 1517938"/>
                    <a:gd name="connsiteY85" fmla="*/ 27462 h 2304318"/>
                    <a:gd name="connsiteX86" fmla="*/ 146304 w 1517938"/>
                    <a:gd name="connsiteY86" fmla="*/ 36606 h 230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17938" h="2304318">
                      <a:moveTo>
                        <a:pt x="91440" y="18318"/>
                      </a:moveTo>
                      <a:cubicBezTo>
                        <a:pt x="117515" y="21215"/>
                        <a:pt x="170530" y="21287"/>
                        <a:pt x="201168" y="36606"/>
                      </a:cubicBezTo>
                      <a:cubicBezTo>
                        <a:pt x="261001" y="66523"/>
                        <a:pt x="195363" y="41880"/>
                        <a:pt x="256032" y="82326"/>
                      </a:cubicBezTo>
                      <a:cubicBezTo>
                        <a:pt x="264052" y="87673"/>
                        <a:pt x="274320" y="88422"/>
                        <a:pt x="283464" y="91470"/>
                      </a:cubicBezTo>
                      <a:cubicBezTo>
                        <a:pt x="313944" y="137190"/>
                        <a:pt x="292608" y="112806"/>
                        <a:pt x="356616" y="155478"/>
                      </a:cubicBezTo>
                      <a:lnTo>
                        <a:pt x="384048" y="173766"/>
                      </a:lnTo>
                      <a:cubicBezTo>
                        <a:pt x="390144" y="182910"/>
                        <a:pt x="394565" y="193427"/>
                        <a:pt x="402336" y="201198"/>
                      </a:cubicBezTo>
                      <a:cubicBezTo>
                        <a:pt x="410107" y="208969"/>
                        <a:pt x="422531" y="211215"/>
                        <a:pt x="429768" y="219486"/>
                      </a:cubicBezTo>
                      <a:cubicBezTo>
                        <a:pt x="444242" y="236027"/>
                        <a:pt x="454152" y="256062"/>
                        <a:pt x="466344" y="274350"/>
                      </a:cubicBezTo>
                      <a:lnTo>
                        <a:pt x="502920" y="329214"/>
                      </a:lnTo>
                      <a:cubicBezTo>
                        <a:pt x="509016" y="338358"/>
                        <a:pt x="517733" y="346220"/>
                        <a:pt x="521208" y="356646"/>
                      </a:cubicBezTo>
                      <a:lnTo>
                        <a:pt x="530352" y="384078"/>
                      </a:lnTo>
                      <a:cubicBezTo>
                        <a:pt x="538018" y="460737"/>
                        <a:pt x="546490" y="535267"/>
                        <a:pt x="548640" y="612678"/>
                      </a:cubicBezTo>
                      <a:cubicBezTo>
                        <a:pt x="551664" y="721551"/>
                        <a:pt x="516589" y="1028590"/>
                        <a:pt x="576072" y="1207038"/>
                      </a:cubicBezTo>
                      <a:cubicBezTo>
                        <a:pt x="587396" y="1241009"/>
                        <a:pt x="581347" y="1230882"/>
                        <a:pt x="603504" y="1261902"/>
                      </a:cubicBezTo>
                      <a:cubicBezTo>
                        <a:pt x="612362" y="1274303"/>
                        <a:pt x="619545" y="1288353"/>
                        <a:pt x="630936" y="1298478"/>
                      </a:cubicBezTo>
                      <a:cubicBezTo>
                        <a:pt x="725300" y="1382357"/>
                        <a:pt x="651144" y="1309705"/>
                        <a:pt x="713232" y="1344198"/>
                      </a:cubicBezTo>
                      <a:cubicBezTo>
                        <a:pt x="732445" y="1354872"/>
                        <a:pt x="747244" y="1373823"/>
                        <a:pt x="768096" y="1380774"/>
                      </a:cubicBezTo>
                      <a:lnTo>
                        <a:pt x="822960" y="1399062"/>
                      </a:lnTo>
                      <a:cubicBezTo>
                        <a:pt x="909057" y="1485159"/>
                        <a:pt x="770992" y="1355273"/>
                        <a:pt x="905256" y="1444782"/>
                      </a:cubicBezTo>
                      <a:cubicBezTo>
                        <a:pt x="923544" y="1456974"/>
                        <a:pt x="942536" y="1468170"/>
                        <a:pt x="960120" y="1481358"/>
                      </a:cubicBezTo>
                      <a:cubicBezTo>
                        <a:pt x="972312" y="1490502"/>
                        <a:pt x="983065" y="1501974"/>
                        <a:pt x="996696" y="1508790"/>
                      </a:cubicBezTo>
                      <a:cubicBezTo>
                        <a:pt x="1007936" y="1514410"/>
                        <a:pt x="1021671" y="1513100"/>
                        <a:pt x="1033272" y="1517934"/>
                      </a:cubicBezTo>
                      <a:cubicBezTo>
                        <a:pt x="1052363" y="1525888"/>
                        <a:pt x="1128654" y="1564324"/>
                        <a:pt x="1152144" y="1581942"/>
                      </a:cubicBezTo>
                      <a:cubicBezTo>
                        <a:pt x="1162489" y="1589701"/>
                        <a:pt x="1169368" y="1601435"/>
                        <a:pt x="1179576" y="1609374"/>
                      </a:cubicBezTo>
                      <a:cubicBezTo>
                        <a:pt x="1193019" y="1619830"/>
                        <a:pt x="1254369" y="1656735"/>
                        <a:pt x="1271016" y="1673382"/>
                      </a:cubicBezTo>
                      <a:cubicBezTo>
                        <a:pt x="1278787" y="1681153"/>
                        <a:pt x="1281533" y="1693043"/>
                        <a:pt x="1289304" y="1700814"/>
                      </a:cubicBezTo>
                      <a:cubicBezTo>
                        <a:pt x="1297075" y="1708585"/>
                        <a:pt x="1308522" y="1711801"/>
                        <a:pt x="1316736" y="1719102"/>
                      </a:cubicBezTo>
                      <a:cubicBezTo>
                        <a:pt x="1340861" y="1740547"/>
                        <a:pt x="1396584" y="1794055"/>
                        <a:pt x="1408176" y="1828830"/>
                      </a:cubicBezTo>
                      <a:cubicBezTo>
                        <a:pt x="1411224" y="1837974"/>
                        <a:pt x="1413009" y="1847641"/>
                        <a:pt x="1417320" y="1856262"/>
                      </a:cubicBezTo>
                      <a:cubicBezTo>
                        <a:pt x="1450312" y="1922245"/>
                        <a:pt x="1421834" y="1840115"/>
                        <a:pt x="1453896" y="1920270"/>
                      </a:cubicBezTo>
                      <a:cubicBezTo>
                        <a:pt x="1461055" y="1938168"/>
                        <a:pt x="1466088" y="1956846"/>
                        <a:pt x="1472184" y="1975134"/>
                      </a:cubicBezTo>
                      <a:cubicBezTo>
                        <a:pt x="1475232" y="1984278"/>
                        <a:pt x="1475981" y="1994546"/>
                        <a:pt x="1481328" y="2002566"/>
                      </a:cubicBezTo>
                      <a:lnTo>
                        <a:pt x="1499616" y="2029998"/>
                      </a:lnTo>
                      <a:cubicBezTo>
                        <a:pt x="1509343" y="2078635"/>
                        <a:pt x="1517904" y="2113706"/>
                        <a:pt x="1517904" y="2167158"/>
                      </a:cubicBezTo>
                      <a:cubicBezTo>
                        <a:pt x="1517904" y="2206899"/>
                        <a:pt x="1519000" y="2247631"/>
                        <a:pt x="1508760" y="2286030"/>
                      </a:cubicBezTo>
                      <a:cubicBezTo>
                        <a:pt x="1505928" y="2296649"/>
                        <a:pt x="1490472" y="2298222"/>
                        <a:pt x="1481328" y="2304318"/>
                      </a:cubicBezTo>
                      <a:cubicBezTo>
                        <a:pt x="1475232" y="2295174"/>
                        <a:pt x="1467503" y="2286929"/>
                        <a:pt x="1463040" y="2276886"/>
                      </a:cubicBezTo>
                      <a:cubicBezTo>
                        <a:pt x="1455211" y="2259270"/>
                        <a:pt x="1444752" y="2222022"/>
                        <a:pt x="1444752" y="2222022"/>
                      </a:cubicBezTo>
                      <a:cubicBezTo>
                        <a:pt x="1441704" y="2191542"/>
                        <a:pt x="1440266" y="2160858"/>
                        <a:pt x="1435608" y="2130582"/>
                      </a:cubicBezTo>
                      <a:cubicBezTo>
                        <a:pt x="1434142" y="2121055"/>
                        <a:pt x="1429112" y="2112418"/>
                        <a:pt x="1426464" y="2103150"/>
                      </a:cubicBezTo>
                      <a:cubicBezTo>
                        <a:pt x="1423012" y="2091066"/>
                        <a:pt x="1420931" y="2078611"/>
                        <a:pt x="1417320" y="2066574"/>
                      </a:cubicBezTo>
                      <a:cubicBezTo>
                        <a:pt x="1411781" y="2048110"/>
                        <a:pt x="1409725" y="2027750"/>
                        <a:pt x="1399032" y="2011710"/>
                      </a:cubicBezTo>
                      <a:cubicBezTo>
                        <a:pt x="1346621" y="1933094"/>
                        <a:pt x="1409458" y="2032562"/>
                        <a:pt x="1371600" y="1956846"/>
                      </a:cubicBezTo>
                      <a:cubicBezTo>
                        <a:pt x="1366685" y="1947016"/>
                        <a:pt x="1357775" y="1939457"/>
                        <a:pt x="1353312" y="1929414"/>
                      </a:cubicBezTo>
                      <a:cubicBezTo>
                        <a:pt x="1295393" y="1799096"/>
                        <a:pt x="1372497" y="1930568"/>
                        <a:pt x="1307592" y="1847118"/>
                      </a:cubicBezTo>
                      <a:cubicBezTo>
                        <a:pt x="1294098" y="1829768"/>
                        <a:pt x="1286558" y="1807796"/>
                        <a:pt x="1271016" y="1792254"/>
                      </a:cubicBezTo>
                      <a:cubicBezTo>
                        <a:pt x="1261872" y="1783110"/>
                        <a:pt x="1251863" y="1774756"/>
                        <a:pt x="1243584" y="1764822"/>
                      </a:cubicBezTo>
                      <a:cubicBezTo>
                        <a:pt x="1236549" y="1756379"/>
                        <a:pt x="1233567" y="1744627"/>
                        <a:pt x="1225296" y="1737390"/>
                      </a:cubicBezTo>
                      <a:cubicBezTo>
                        <a:pt x="1208755" y="1722916"/>
                        <a:pt x="1188720" y="1713006"/>
                        <a:pt x="1170432" y="1700814"/>
                      </a:cubicBezTo>
                      <a:cubicBezTo>
                        <a:pt x="1161288" y="1694718"/>
                        <a:pt x="1153426" y="1686001"/>
                        <a:pt x="1143000" y="1682526"/>
                      </a:cubicBezTo>
                      <a:lnTo>
                        <a:pt x="1088136" y="1664238"/>
                      </a:lnTo>
                      <a:cubicBezTo>
                        <a:pt x="1078992" y="1661190"/>
                        <a:pt x="1068724" y="1660441"/>
                        <a:pt x="1060704" y="1655094"/>
                      </a:cubicBezTo>
                      <a:cubicBezTo>
                        <a:pt x="1042416" y="1642902"/>
                        <a:pt x="1026692" y="1625469"/>
                        <a:pt x="1005840" y="1618518"/>
                      </a:cubicBezTo>
                      <a:cubicBezTo>
                        <a:pt x="917538" y="1589084"/>
                        <a:pt x="1054825" y="1636283"/>
                        <a:pt x="941832" y="1591086"/>
                      </a:cubicBezTo>
                      <a:cubicBezTo>
                        <a:pt x="923934" y="1583927"/>
                        <a:pt x="903008" y="1583491"/>
                        <a:pt x="886968" y="1572798"/>
                      </a:cubicBezTo>
                      <a:cubicBezTo>
                        <a:pt x="808352" y="1520387"/>
                        <a:pt x="907820" y="1583224"/>
                        <a:pt x="832104" y="1545366"/>
                      </a:cubicBezTo>
                      <a:cubicBezTo>
                        <a:pt x="822274" y="1540451"/>
                        <a:pt x="814502" y="1531993"/>
                        <a:pt x="804672" y="1527078"/>
                      </a:cubicBezTo>
                      <a:cubicBezTo>
                        <a:pt x="768357" y="1508921"/>
                        <a:pt x="783501" y="1529595"/>
                        <a:pt x="749808" y="1499646"/>
                      </a:cubicBezTo>
                      <a:cubicBezTo>
                        <a:pt x="675793" y="1433854"/>
                        <a:pt x="724077" y="1454493"/>
                        <a:pt x="667512" y="1435638"/>
                      </a:cubicBezTo>
                      <a:cubicBezTo>
                        <a:pt x="615510" y="1383636"/>
                        <a:pt x="665581" y="1425529"/>
                        <a:pt x="612648" y="1399062"/>
                      </a:cubicBezTo>
                      <a:cubicBezTo>
                        <a:pt x="541744" y="1363610"/>
                        <a:pt x="626735" y="1394614"/>
                        <a:pt x="557784" y="1371630"/>
                      </a:cubicBezTo>
                      <a:cubicBezTo>
                        <a:pt x="533400" y="1298478"/>
                        <a:pt x="569976" y="1383822"/>
                        <a:pt x="521208" y="1335054"/>
                      </a:cubicBezTo>
                      <a:cubicBezTo>
                        <a:pt x="514392" y="1328238"/>
                        <a:pt x="516375" y="1316243"/>
                        <a:pt x="512064" y="1307622"/>
                      </a:cubicBezTo>
                      <a:cubicBezTo>
                        <a:pt x="479072" y="1241639"/>
                        <a:pt x="507550" y="1323769"/>
                        <a:pt x="475488" y="1243614"/>
                      </a:cubicBezTo>
                      <a:cubicBezTo>
                        <a:pt x="468519" y="1226192"/>
                        <a:pt x="451905" y="1175270"/>
                        <a:pt x="448056" y="1152174"/>
                      </a:cubicBezTo>
                      <a:cubicBezTo>
                        <a:pt x="443867" y="1127039"/>
                        <a:pt x="432215" y="1018752"/>
                        <a:pt x="429768" y="996726"/>
                      </a:cubicBezTo>
                      <a:cubicBezTo>
                        <a:pt x="435543" y="967851"/>
                        <a:pt x="444713" y="924554"/>
                        <a:pt x="448056" y="896142"/>
                      </a:cubicBezTo>
                      <a:cubicBezTo>
                        <a:pt x="451990" y="862706"/>
                        <a:pt x="454152" y="829086"/>
                        <a:pt x="457200" y="795558"/>
                      </a:cubicBezTo>
                      <a:cubicBezTo>
                        <a:pt x="454152" y="682782"/>
                        <a:pt x="455908" y="569774"/>
                        <a:pt x="448056" y="457230"/>
                      </a:cubicBezTo>
                      <a:cubicBezTo>
                        <a:pt x="446714" y="438000"/>
                        <a:pt x="435864" y="420654"/>
                        <a:pt x="429768" y="402366"/>
                      </a:cubicBezTo>
                      <a:cubicBezTo>
                        <a:pt x="426720" y="393222"/>
                        <a:pt x="425971" y="382954"/>
                        <a:pt x="420624" y="374934"/>
                      </a:cubicBezTo>
                      <a:cubicBezTo>
                        <a:pt x="408432" y="356646"/>
                        <a:pt x="390999" y="340922"/>
                        <a:pt x="384048" y="320070"/>
                      </a:cubicBezTo>
                      <a:cubicBezTo>
                        <a:pt x="381000" y="310926"/>
                        <a:pt x="380251" y="300658"/>
                        <a:pt x="374904" y="292638"/>
                      </a:cubicBezTo>
                      <a:cubicBezTo>
                        <a:pt x="367731" y="281878"/>
                        <a:pt x="355751" y="275140"/>
                        <a:pt x="347472" y="265206"/>
                      </a:cubicBezTo>
                      <a:cubicBezTo>
                        <a:pt x="340437" y="256763"/>
                        <a:pt x="337455" y="245011"/>
                        <a:pt x="329184" y="237774"/>
                      </a:cubicBezTo>
                      <a:cubicBezTo>
                        <a:pt x="312643" y="223300"/>
                        <a:pt x="274320" y="201198"/>
                        <a:pt x="274320" y="201198"/>
                      </a:cubicBezTo>
                      <a:cubicBezTo>
                        <a:pt x="239618" y="149144"/>
                        <a:pt x="276165" y="191802"/>
                        <a:pt x="228600" y="164622"/>
                      </a:cubicBezTo>
                      <a:cubicBezTo>
                        <a:pt x="150272" y="119863"/>
                        <a:pt x="229449" y="156085"/>
                        <a:pt x="164592" y="109758"/>
                      </a:cubicBezTo>
                      <a:cubicBezTo>
                        <a:pt x="153500" y="101835"/>
                        <a:pt x="140672" y="96532"/>
                        <a:pt x="128016" y="91470"/>
                      </a:cubicBezTo>
                      <a:cubicBezTo>
                        <a:pt x="110118" y="84311"/>
                        <a:pt x="73152" y="73182"/>
                        <a:pt x="73152" y="73182"/>
                      </a:cubicBezTo>
                      <a:cubicBezTo>
                        <a:pt x="64008" y="64038"/>
                        <a:pt x="56480" y="52923"/>
                        <a:pt x="45720" y="45750"/>
                      </a:cubicBezTo>
                      <a:cubicBezTo>
                        <a:pt x="37700" y="40403"/>
                        <a:pt x="25814" y="42627"/>
                        <a:pt x="18288" y="36606"/>
                      </a:cubicBezTo>
                      <a:cubicBezTo>
                        <a:pt x="9706" y="29741"/>
                        <a:pt x="6096" y="18318"/>
                        <a:pt x="0" y="9174"/>
                      </a:cubicBezTo>
                      <a:cubicBezTo>
                        <a:pt x="9144" y="6126"/>
                        <a:pt x="17793" y="30"/>
                        <a:pt x="27432" y="30"/>
                      </a:cubicBezTo>
                      <a:cubicBezTo>
                        <a:pt x="92777" y="30"/>
                        <a:pt x="97861" y="-2012"/>
                        <a:pt x="137160" y="27462"/>
                      </a:cubicBezTo>
                      <a:cubicBezTo>
                        <a:pt x="140608" y="30048"/>
                        <a:pt x="143256" y="33558"/>
                        <a:pt x="146304" y="36606"/>
                      </a:cubicBez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0003499" y="4806517"/>
                  <a:ext cx="372623" cy="395710"/>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546144" y="1610437"/>
                  <a:ext cx="5757123" cy="4804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53899" y="5420595"/>
                  <a:ext cx="453372" cy="502536"/>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517402" y="4685179"/>
                  <a:ext cx="654856" cy="773920"/>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stretch>
                  <a:fillRect/>
                </a:stretch>
              </p:blipFill>
              <p:spPr>
                <a:xfrm>
                  <a:off x="6271051" y="2835806"/>
                  <a:ext cx="739858" cy="875611"/>
                </a:xfrm>
                <a:prstGeom prst="rect">
                  <a:avLst/>
                </a:prstGeom>
              </p:spPr>
            </p:pic>
            <p:sp>
              <p:nvSpPr>
                <p:cNvPr id="23" name="TextBox 22"/>
                <p:cNvSpPr txBox="1"/>
                <p:nvPr/>
              </p:nvSpPr>
              <p:spPr>
                <a:xfrm>
                  <a:off x="7431568" y="1670633"/>
                  <a:ext cx="1841434" cy="538609"/>
                </a:xfrm>
                <a:prstGeom prst="rect">
                  <a:avLst/>
                </a:prstGeom>
                <a:noFill/>
              </p:spPr>
              <p:txBody>
                <a:bodyPr wrap="square" rtlCol="0">
                  <a:spAutoFit/>
                </a:bodyPr>
                <a:lstStyle/>
                <a:p>
                  <a:pPr algn="ctr"/>
                  <a:r>
                    <a:rPr lang="en-US" b="1" dirty="0" smtClean="0"/>
                    <a:t>Adults</a:t>
                  </a:r>
                </a:p>
                <a:p>
                  <a:pPr algn="ctr"/>
                  <a:r>
                    <a:rPr lang="en-US" sz="1000" dirty="0" smtClean="0"/>
                    <a:t>( ~ 1 mm)</a:t>
                  </a:r>
                  <a:endParaRPr lang="en-US" sz="1000" dirty="0"/>
                </a:p>
              </p:txBody>
            </p:sp>
            <p:sp>
              <p:nvSpPr>
                <p:cNvPr id="24" name="TextBox 23"/>
                <p:cNvSpPr txBox="1"/>
                <p:nvPr/>
              </p:nvSpPr>
              <p:spPr>
                <a:xfrm>
                  <a:off x="10003499" y="3258744"/>
                  <a:ext cx="1299768" cy="393472"/>
                </a:xfrm>
                <a:prstGeom prst="rect">
                  <a:avLst/>
                </a:prstGeom>
                <a:noFill/>
              </p:spPr>
              <p:txBody>
                <a:bodyPr wrap="square" rtlCol="0">
                  <a:spAutoFit/>
                </a:bodyPr>
                <a:lstStyle/>
                <a:p>
                  <a:pPr algn="ctr"/>
                  <a:r>
                    <a:rPr lang="en-US" b="1" dirty="0" smtClean="0"/>
                    <a:t>Egg</a:t>
                  </a:r>
                  <a:endParaRPr lang="en-US" b="1" dirty="0"/>
                </a:p>
              </p:txBody>
            </p:sp>
            <p:sp>
              <p:nvSpPr>
                <p:cNvPr id="25" name="TextBox 24"/>
                <p:cNvSpPr txBox="1"/>
                <p:nvPr/>
              </p:nvSpPr>
              <p:spPr>
                <a:xfrm>
                  <a:off x="9732666" y="4752366"/>
                  <a:ext cx="1841434" cy="393472"/>
                </a:xfrm>
                <a:prstGeom prst="rect">
                  <a:avLst/>
                </a:prstGeom>
                <a:noFill/>
              </p:spPr>
              <p:txBody>
                <a:bodyPr wrap="square" rtlCol="0">
                  <a:spAutoFit/>
                </a:bodyPr>
                <a:lstStyle/>
                <a:p>
                  <a:pPr algn="ctr"/>
                  <a:r>
                    <a:rPr lang="en-US" b="1" dirty="0" smtClean="0"/>
                    <a:t>L1</a:t>
                  </a:r>
                  <a:endParaRPr lang="en-US" b="1" dirty="0"/>
                </a:p>
              </p:txBody>
            </p:sp>
            <p:sp>
              <p:nvSpPr>
                <p:cNvPr id="26" name="TextBox 25"/>
                <p:cNvSpPr txBox="1"/>
                <p:nvPr/>
              </p:nvSpPr>
              <p:spPr>
                <a:xfrm>
                  <a:off x="5546144" y="4958699"/>
                  <a:ext cx="1230102" cy="384721"/>
                </a:xfrm>
                <a:prstGeom prst="rect">
                  <a:avLst/>
                </a:prstGeom>
                <a:noFill/>
              </p:spPr>
              <p:txBody>
                <a:bodyPr wrap="square" rtlCol="0">
                  <a:spAutoFit/>
                </a:bodyPr>
                <a:lstStyle/>
                <a:p>
                  <a:pPr algn="ctr"/>
                  <a:r>
                    <a:rPr lang="en-US" b="1" dirty="0" smtClean="0"/>
                    <a:t>L3</a:t>
                  </a:r>
                  <a:endParaRPr lang="en-US" b="1" dirty="0"/>
                </a:p>
              </p:txBody>
            </p:sp>
            <p:sp>
              <p:nvSpPr>
                <p:cNvPr id="27" name="TextBox 26"/>
                <p:cNvSpPr txBox="1"/>
                <p:nvPr/>
              </p:nvSpPr>
              <p:spPr>
                <a:xfrm>
                  <a:off x="5156409" y="2465362"/>
                  <a:ext cx="1841434" cy="393472"/>
                </a:xfrm>
                <a:prstGeom prst="rect">
                  <a:avLst/>
                </a:prstGeom>
                <a:noFill/>
              </p:spPr>
              <p:txBody>
                <a:bodyPr wrap="square" rtlCol="0">
                  <a:spAutoFit/>
                </a:bodyPr>
                <a:lstStyle/>
                <a:p>
                  <a:pPr algn="ctr"/>
                  <a:r>
                    <a:rPr lang="en-US" b="1" dirty="0" smtClean="0"/>
                    <a:t>L4</a:t>
                  </a:r>
                  <a:endParaRPr lang="en-US" b="1" dirty="0"/>
                </a:p>
              </p:txBody>
            </p:sp>
            <p:cxnSp>
              <p:nvCxnSpPr>
                <p:cNvPr id="28" name="Straight Arrow Connector 27"/>
                <p:cNvCxnSpPr/>
                <p:nvPr/>
              </p:nvCxnSpPr>
              <p:spPr>
                <a:xfrm>
                  <a:off x="9203298" y="2767991"/>
                  <a:ext cx="676149" cy="4269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221106" y="3885285"/>
                  <a:ext cx="9461" cy="735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000128" y="5202227"/>
                  <a:ext cx="920968" cy="4208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274444" y="5326553"/>
                  <a:ext cx="856108" cy="2963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490106" y="3867662"/>
                  <a:ext cx="0" cy="6938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941884" y="2846185"/>
                  <a:ext cx="710314" cy="3947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312455" y="4026383"/>
                  <a:ext cx="892195" cy="338554"/>
                </a:xfrm>
                <a:prstGeom prst="rect">
                  <a:avLst/>
                </a:prstGeom>
                <a:noFill/>
              </p:spPr>
              <p:txBody>
                <a:bodyPr wrap="square" rtlCol="0">
                  <a:spAutoFit/>
                </a:bodyPr>
                <a:lstStyle/>
                <a:p>
                  <a:r>
                    <a:rPr lang="en-US" sz="1600" b="1" dirty="0" smtClean="0">
                      <a:solidFill>
                        <a:schemeClr val="accent3"/>
                      </a:solidFill>
                    </a:rPr>
                    <a:t>9 hours</a:t>
                  </a:r>
                  <a:endParaRPr lang="en-US" sz="1600" b="1" dirty="0">
                    <a:solidFill>
                      <a:schemeClr val="accent3"/>
                    </a:solidFill>
                  </a:endParaRPr>
                </a:p>
              </p:txBody>
            </p:sp>
            <p:sp>
              <p:nvSpPr>
                <p:cNvPr id="35" name="TextBox 34"/>
                <p:cNvSpPr txBox="1"/>
                <p:nvPr/>
              </p:nvSpPr>
              <p:spPr>
                <a:xfrm>
                  <a:off x="9419217" y="5500985"/>
                  <a:ext cx="1102276" cy="338554"/>
                </a:xfrm>
                <a:prstGeom prst="rect">
                  <a:avLst/>
                </a:prstGeom>
                <a:noFill/>
              </p:spPr>
              <p:txBody>
                <a:bodyPr wrap="square" rtlCol="0">
                  <a:spAutoFit/>
                </a:bodyPr>
                <a:lstStyle/>
                <a:p>
                  <a:r>
                    <a:rPr lang="en-US" sz="1600" b="1" dirty="0" smtClean="0">
                      <a:solidFill>
                        <a:schemeClr val="accent3"/>
                      </a:solidFill>
                    </a:rPr>
                    <a:t>12 hours</a:t>
                  </a:r>
                  <a:endParaRPr lang="en-US" sz="1600" b="1" dirty="0">
                    <a:solidFill>
                      <a:schemeClr val="accent3"/>
                    </a:solidFill>
                  </a:endParaRPr>
                </a:p>
              </p:txBody>
            </p:sp>
            <p:sp>
              <p:nvSpPr>
                <p:cNvPr id="36" name="TextBox 35"/>
                <p:cNvSpPr txBox="1"/>
                <p:nvPr/>
              </p:nvSpPr>
              <p:spPr>
                <a:xfrm>
                  <a:off x="6964841" y="5558409"/>
                  <a:ext cx="1102276" cy="338554"/>
                </a:xfrm>
                <a:prstGeom prst="rect">
                  <a:avLst/>
                </a:prstGeom>
                <a:noFill/>
              </p:spPr>
              <p:txBody>
                <a:bodyPr wrap="square" rtlCol="0">
                  <a:spAutoFit/>
                </a:bodyPr>
                <a:lstStyle/>
                <a:p>
                  <a:r>
                    <a:rPr lang="en-US" sz="1600" b="1" dirty="0" smtClean="0">
                      <a:solidFill>
                        <a:schemeClr val="accent3"/>
                      </a:solidFill>
                    </a:rPr>
                    <a:t>8 hours</a:t>
                  </a:r>
                  <a:endParaRPr lang="en-US" sz="1600" b="1" dirty="0">
                    <a:solidFill>
                      <a:schemeClr val="accent3"/>
                    </a:solidFill>
                  </a:endParaRPr>
                </a:p>
              </p:txBody>
            </p:sp>
            <p:sp>
              <p:nvSpPr>
                <p:cNvPr id="37" name="TextBox 36"/>
                <p:cNvSpPr txBox="1"/>
                <p:nvPr/>
              </p:nvSpPr>
              <p:spPr>
                <a:xfrm>
                  <a:off x="5673970" y="4019155"/>
                  <a:ext cx="1102276" cy="338554"/>
                </a:xfrm>
                <a:prstGeom prst="rect">
                  <a:avLst/>
                </a:prstGeom>
                <a:noFill/>
              </p:spPr>
              <p:txBody>
                <a:bodyPr wrap="square" rtlCol="0">
                  <a:spAutoFit/>
                </a:bodyPr>
                <a:lstStyle/>
                <a:p>
                  <a:r>
                    <a:rPr lang="en-US" sz="1600" b="1" dirty="0" smtClean="0">
                      <a:solidFill>
                        <a:schemeClr val="accent3"/>
                      </a:solidFill>
                    </a:rPr>
                    <a:t>8 hours</a:t>
                  </a:r>
                  <a:endParaRPr lang="en-US" sz="1600" b="1" dirty="0">
                    <a:solidFill>
                      <a:schemeClr val="accent3"/>
                    </a:solidFill>
                  </a:endParaRPr>
                </a:p>
              </p:txBody>
            </p:sp>
            <p:sp>
              <p:nvSpPr>
                <p:cNvPr id="38" name="TextBox 37"/>
                <p:cNvSpPr txBox="1"/>
                <p:nvPr/>
              </p:nvSpPr>
              <p:spPr>
                <a:xfrm>
                  <a:off x="6646953" y="2587781"/>
                  <a:ext cx="1102276" cy="338554"/>
                </a:xfrm>
                <a:prstGeom prst="rect">
                  <a:avLst/>
                </a:prstGeom>
                <a:noFill/>
              </p:spPr>
              <p:txBody>
                <a:bodyPr wrap="square" rtlCol="0">
                  <a:spAutoFit/>
                </a:bodyPr>
                <a:lstStyle/>
                <a:p>
                  <a:r>
                    <a:rPr lang="en-US" sz="1600" b="1" dirty="0" smtClean="0">
                      <a:solidFill>
                        <a:schemeClr val="accent3"/>
                      </a:solidFill>
                    </a:rPr>
                    <a:t>18 hours</a:t>
                  </a:r>
                  <a:endParaRPr lang="en-US" sz="1600" b="1" dirty="0">
                    <a:solidFill>
                      <a:schemeClr val="accent3"/>
                    </a:solidFill>
                  </a:endParaRPr>
                </a:p>
              </p:txBody>
            </p:sp>
            <p:sp>
              <p:nvSpPr>
                <p:cNvPr id="39" name="TextBox 38"/>
                <p:cNvSpPr txBox="1"/>
                <p:nvPr/>
              </p:nvSpPr>
              <p:spPr>
                <a:xfrm>
                  <a:off x="7103453" y="1170750"/>
                  <a:ext cx="2510022" cy="384721"/>
                </a:xfrm>
                <a:prstGeom prst="rect">
                  <a:avLst/>
                </a:prstGeom>
                <a:noFill/>
              </p:spPr>
              <p:txBody>
                <a:bodyPr wrap="square" rtlCol="0">
                  <a:spAutoFit/>
                </a:bodyPr>
                <a:lstStyle/>
                <a:p>
                  <a:r>
                    <a:rPr lang="en-US" b="1" dirty="0" smtClean="0"/>
                    <a:t>Lifecycle of </a:t>
                  </a:r>
                  <a:r>
                    <a:rPr lang="en-US" b="1" i="1" dirty="0" smtClean="0"/>
                    <a:t>C. elegans</a:t>
                  </a:r>
                  <a:endParaRPr lang="en-US" b="1" i="1" dirty="0"/>
                </a:p>
              </p:txBody>
            </p:sp>
          </p:grpSp>
        </p:grpSp>
        <p:sp>
          <p:nvSpPr>
            <p:cNvPr id="3" name="TextBox 2"/>
            <p:cNvSpPr txBox="1"/>
            <p:nvPr/>
          </p:nvSpPr>
          <p:spPr>
            <a:xfrm>
              <a:off x="8185565" y="5808365"/>
              <a:ext cx="746229" cy="387103"/>
            </a:xfrm>
            <a:prstGeom prst="rect">
              <a:avLst/>
            </a:prstGeom>
            <a:noFill/>
          </p:spPr>
          <p:txBody>
            <a:bodyPr wrap="square" rtlCol="0">
              <a:spAutoFit/>
            </a:bodyPr>
            <a:lstStyle/>
            <a:p>
              <a:r>
                <a:rPr lang="en-US" b="1" dirty="0" smtClean="0"/>
                <a:t>L2</a:t>
              </a:r>
              <a:endParaRPr lang="en-US" b="1" dirty="0"/>
            </a:p>
          </p:txBody>
        </p:sp>
      </p:grpSp>
      <p:sp>
        <p:nvSpPr>
          <p:cNvPr id="5" name="TextBox 4"/>
          <p:cNvSpPr txBox="1"/>
          <p:nvPr/>
        </p:nvSpPr>
        <p:spPr>
          <a:xfrm>
            <a:off x="914324" y="6232984"/>
            <a:ext cx="2919020" cy="215444"/>
          </a:xfrm>
          <a:prstGeom prst="rect">
            <a:avLst/>
          </a:prstGeom>
          <a:noFill/>
        </p:spPr>
        <p:txBody>
          <a:bodyPr wrap="square" rtlCol="0">
            <a:spAutoFit/>
          </a:bodyPr>
          <a:lstStyle/>
          <a:p>
            <a:r>
              <a:rPr lang="en-US" sz="800" dirty="0" smtClean="0"/>
              <a:t>Photo credit J. Sulston. Used with permission.</a:t>
            </a:r>
            <a:endParaRPr lang="en-US" sz="8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567" y="1210268"/>
            <a:ext cx="3578372" cy="5037308"/>
          </a:xfrm>
          <a:prstGeom prst="rect">
            <a:avLst/>
          </a:prstGeom>
        </p:spPr>
      </p:pic>
    </p:spTree>
    <p:extLst>
      <p:ext uri="{BB962C8B-B14F-4D97-AF65-F5344CB8AC3E}">
        <p14:creationId xmlns:p14="http://schemas.microsoft.com/office/powerpoint/2010/main" val="85574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1508961" y="2219298"/>
            <a:ext cx="2681957" cy="1668244"/>
          </a:xfrm>
          <a:prstGeom prst="rect">
            <a:avLst/>
          </a:prstGeom>
          <a:noFill/>
        </p:spPr>
        <p:txBody>
          <a:bodyPr wrap="square" lIns="97630" tIns="48815" rIns="97630" bIns="48815" rtlCol="0">
            <a:spAutoFit/>
          </a:bodyPr>
          <a:lstStyle/>
          <a:p>
            <a:pPr algn="ctr"/>
            <a:r>
              <a:rPr lang="en-US" sz="3400" dirty="0"/>
              <a:t>How long from egg to adult?</a:t>
            </a:r>
          </a:p>
        </p:txBody>
      </p:sp>
      <p:pic>
        <p:nvPicPr>
          <p:cNvPr id="11"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061936" y="661212"/>
            <a:ext cx="6417691" cy="5243699"/>
            <a:chOff x="5170283" y="1116159"/>
            <a:chExt cx="6417691" cy="5243699"/>
          </a:xfrm>
        </p:grpSpPr>
        <p:sp>
          <p:nvSpPr>
            <p:cNvPr id="13" name="Oval 12"/>
            <p:cNvSpPr/>
            <p:nvPr/>
          </p:nvSpPr>
          <p:spPr>
            <a:xfrm>
              <a:off x="10109930" y="3302756"/>
              <a:ext cx="222352" cy="326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170283" y="1116159"/>
              <a:ext cx="6417691" cy="5243699"/>
              <a:chOff x="5156409" y="1170750"/>
              <a:chExt cx="6417691" cy="5243699"/>
            </a:xfrm>
          </p:grpSpPr>
          <p:sp>
            <p:nvSpPr>
              <p:cNvPr id="15" name="Freeform 14"/>
              <p:cNvSpPr/>
              <p:nvPr/>
            </p:nvSpPr>
            <p:spPr>
              <a:xfrm rot="19742671">
                <a:off x="7713253" y="2028719"/>
                <a:ext cx="569433" cy="1478545"/>
              </a:xfrm>
              <a:custGeom>
                <a:avLst/>
                <a:gdLst>
                  <a:gd name="connsiteX0" fmla="*/ 28051 w 688756"/>
                  <a:gd name="connsiteY0" fmla="*/ 19411 h 1089259"/>
                  <a:gd name="connsiteX1" fmla="*/ 37195 w 688756"/>
                  <a:gd name="connsiteY1" fmla="*/ 174859 h 1089259"/>
                  <a:gd name="connsiteX2" fmla="*/ 73771 w 688756"/>
                  <a:gd name="connsiteY2" fmla="*/ 229723 h 1089259"/>
                  <a:gd name="connsiteX3" fmla="*/ 137779 w 688756"/>
                  <a:gd name="connsiteY3" fmla="*/ 293731 h 1089259"/>
                  <a:gd name="connsiteX4" fmla="*/ 165211 w 688756"/>
                  <a:gd name="connsiteY4" fmla="*/ 312019 h 1089259"/>
                  <a:gd name="connsiteX5" fmla="*/ 192643 w 688756"/>
                  <a:gd name="connsiteY5" fmla="*/ 330307 h 1089259"/>
                  <a:gd name="connsiteX6" fmla="*/ 247507 w 688756"/>
                  <a:gd name="connsiteY6" fmla="*/ 348595 h 1089259"/>
                  <a:gd name="connsiteX7" fmla="*/ 274939 w 688756"/>
                  <a:gd name="connsiteY7" fmla="*/ 357739 h 1089259"/>
                  <a:gd name="connsiteX8" fmla="*/ 439531 w 688756"/>
                  <a:gd name="connsiteY8" fmla="*/ 376027 h 1089259"/>
                  <a:gd name="connsiteX9" fmla="*/ 476107 w 688756"/>
                  <a:gd name="connsiteY9" fmla="*/ 385171 h 1089259"/>
                  <a:gd name="connsiteX10" fmla="*/ 530971 w 688756"/>
                  <a:gd name="connsiteY10" fmla="*/ 421747 h 1089259"/>
                  <a:gd name="connsiteX11" fmla="*/ 558403 w 688756"/>
                  <a:gd name="connsiteY11" fmla="*/ 440035 h 1089259"/>
                  <a:gd name="connsiteX12" fmla="*/ 594979 w 688756"/>
                  <a:gd name="connsiteY12" fmla="*/ 522331 h 1089259"/>
                  <a:gd name="connsiteX13" fmla="*/ 604123 w 688756"/>
                  <a:gd name="connsiteY13" fmla="*/ 549763 h 1089259"/>
                  <a:gd name="connsiteX14" fmla="*/ 576691 w 688756"/>
                  <a:gd name="connsiteY14" fmla="*/ 696067 h 1089259"/>
                  <a:gd name="connsiteX15" fmla="*/ 558403 w 688756"/>
                  <a:gd name="connsiteY15" fmla="*/ 750931 h 1089259"/>
                  <a:gd name="connsiteX16" fmla="*/ 549259 w 688756"/>
                  <a:gd name="connsiteY16" fmla="*/ 778363 h 1089259"/>
                  <a:gd name="connsiteX17" fmla="*/ 576691 w 688756"/>
                  <a:gd name="connsiteY17" fmla="*/ 924667 h 1089259"/>
                  <a:gd name="connsiteX18" fmla="*/ 585835 w 688756"/>
                  <a:gd name="connsiteY18" fmla="*/ 952099 h 1089259"/>
                  <a:gd name="connsiteX19" fmla="*/ 613267 w 688756"/>
                  <a:gd name="connsiteY19" fmla="*/ 988675 h 1089259"/>
                  <a:gd name="connsiteX20" fmla="*/ 668131 w 688756"/>
                  <a:gd name="connsiteY20" fmla="*/ 1025251 h 1089259"/>
                  <a:gd name="connsiteX21" fmla="*/ 658987 w 688756"/>
                  <a:gd name="connsiteY21" fmla="*/ 1089259 h 1089259"/>
                  <a:gd name="connsiteX22" fmla="*/ 604123 w 688756"/>
                  <a:gd name="connsiteY22" fmla="*/ 1061827 h 1089259"/>
                  <a:gd name="connsiteX23" fmla="*/ 558403 w 688756"/>
                  <a:gd name="connsiteY23" fmla="*/ 1016107 h 1089259"/>
                  <a:gd name="connsiteX24" fmla="*/ 530971 w 688756"/>
                  <a:gd name="connsiteY24" fmla="*/ 952099 h 1089259"/>
                  <a:gd name="connsiteX25" fmla="*/ 512683 w 688756"/>
                  <a:gd name="connsiteY25" fmla="*/ 897235 h 1089259"/>
                  <a:gd name="connsiteX26" fmla="*/ 503539 w 688756"/>
                  <a:gd name="connsiteY26" fmla="*/ 869803 h 1089259"/>
                  <a:gd name="connsiteX27" fmla="*/ 512683 w 688756"/>
                  <a:gd name="connsiteY27" fmla="*/ 787507 h 1089259"/>
                  <a:gd name="connsiteX28" fmla="*/ 530971 w 688756"/>
                  <a:gd name="connsiteY28" fmla="*/ 732643 h 1089259"/>
                  <a:gd name="connsiteX29" fmla="*/ 549259 w 688756"/>
                  <a:gd name="connsiteY29" fmla="*/ 659491 h 1089259"/>
                  <a:gd name="connsiteX30" fmla="*/ 540115 w 688756"/>
                  <a:gd name="connsiteY30" fmla="*/ 531475 h 1089259"/>
                  <a:gd name="connsiteX31" fmla="*/ 530971 w 688756"/>
                  <a:gd name="connsiteY31" fmla="*/ 504043 h 1089259"/>
                  <a:gd name="connsiteX32" fmla="*/ 503539 w 688756"/>
                  <a:gd name="connsiteY32" fmla="*/ 485755 h 1089259"/>
                  <a:gd name="connsiteX33" fmla="*/ 494395 w 688756"/>
                  <a:gd name="connsiteY33" fmla="*/ 458323 h 1089259"/>
                  <a:gd name="connsiteX34" fmla="*/ 466963 w 688756"/>
                  <a:gd name="connsiteY34" fmla="*/ 449179 h 1089259"/>
                  <a:gd name="connsiteX35" fmla="*/ 430387 w 688756"/>
                  <a:gd name="connsiteY35" fmla="*/ 440035 h 1089259"/>
                  <a:gd name="connsiteX36" fmla="*/ 402955 w 688756"/>
                  <a:gd name="connsiteY36" fmla="*/ 430891 h 1089259"/>
                  <a:gd name="connsiteX37" fmla="*/ 274939 w 688756"/>
                  <a:gd name="connsiteY37" fmla="*/ 421747 h 1089259"/>
                  <a:gd name="connsiteX38" fmla="*/ 238363 w 688756"/>
                  <a:gd name="connsiteY38" fmla="*/ 412603 h 1089259"/>
                  <a:gd name="connsiteX39" fmla="*/ 174355 w 688756"/>
                  <a:gd name="connsiteY39" fmla="*/ 394315 h 1089259"/>
                  <a:gd name="connsiteX40" fmla="*/ 119491 w 688756"/>
                  <a:gd name="connsiteY40" fmla="*/ 348595 h 1089259"/>
                  <a:gd name="connsiteX41" fmla="*/ 82915 w 688756"/>
                  <a:gd name="connsiteY41" fmla="*/ 330307 h 1089259"/>
                  <a:gd name="connsiteX42" fmla="*/ 55483 w 688756"/>
                  <a:gd name="connsiteY42" fmla="*/ 302875 h 1089259"/>
                  <a:gd name="connsiteX43" fmla="*/ 9763 w 688756"/>
                  <a:gd name="connsiteY43" fmla="*/ 220579 h 1089259"/>
                  <a:gd name="connsiteX44" fmla="*/ 9763 w 688756"/>
                  <a:gd name="connsiteY44" fmla="*/ 37699 h 1089259"/>
                  <a:gd name="connsiteX45" fmla="*/ 18907 w 688756"/>
                  <a:gd name="connsiteY45" fmla="*/ 10267 h 1089259"/>
                  <a:gd name="connsiteX46" fmla="*/ 28051 w 688756"/>
                  <a:gd name="connsiteY46" fmla="*/ 19411 h 108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8756" h="1089259">
                    <a:moveTo>
                      <a:pt x="28051" y="19411"/>
                    </a:moveTo>
                    <a:cubicBezTo>
                      <a:pt x="31099" y="46843"/>
                      <a:pt x="26169" y="124138"/>
                      <a:pt x="37195" y="174859"/>
                    </a:cubicBezTo>
                    <a:cubicBezTo>
                      <a:pt x="41864" y="196337"/>
                      <a:pt x="66820" y="208871"/>
                      <a:pt x="73771" y="229723"/>
                    </a:cubicBezTo>
                    <a:cubicBezTo>
                      <a:pt x="89866" y="278007"/>
                      <a:pt x="74895" y="251808"/>
                      <a:pt x="137779" y="293731"/>
                    </a:cubicBezTo>
                    <a:lnTo>
                      <a:pt x="165211" y="312019"/>
                    </a:lnTo>
                    <a:cubicBezTo>
                      <a:pt x="174355" y="318115"/>
                      <a:pt x="182217" y="326832"/>
                      <a:pt x="192643" y="330307"/>
                    </a:cubicBezTo>
                    <a:lnTo>
                      <a:pt x="247507" y="348595"/>
                    </a:lnTo>
                    <a:cubicBezTo>
                      <a:pt x="256651" y="351643"/>
                      <a:pt x="265340" y="356866"/>
                      <a:pt x="274939" y="357739"/>
                    </a:cubicBezTo>
                    <a:cubicBezTo>
                      <a:pt x="331826" y="362911"/>
                      <a:pt x="383910" y="365914"/>
                      <a:pt x="439531" y="376027"/>
                    </a:cubicBezTo>
                    <a:cubicBezTo>
                      <a:pt x="451896" y="378275"/>
                      <a:pt x="463915" y="382123"/>
                      <a:pt x="476107" y="385171"/>
                    </a:cubicBezTo>
                    <a:lnTo>
                      <a:pt x="530971" y="421747"/>
                    </a:lnTo>
                    <a:lnTo>
                      <a:pt x="558403" y="440035"/>
                    </a:lnTo>
                    <a:cubicBezTo>
                      <a:pt x="587384" y="483507"/>
                      <a:pt x="573216" y="457041"/>
                      <a:pt x="594979" y="522331"/>
                    </a:cubicBezTo>
                    <a:lnTo>
                      <a:pt x="604123" y="549763"/>
                    </a:lnTo>
                    <a:cubicBezTo>
                      <a:pt x="593061" y="660385"/>
                      <a:pt x="604666" y="612143"/>
                      <a:pt x="576691" y="696067"/>
                    </a:cubicBezTo>
                    <a:lnTo>
                      <a:pt x="558403" y="750931"/>
                    </a:lnTo>
                    <a:lnTo>
                      <a:pt x="549259" y="778363"/>
                    </a:lnTo>
                    <a:cubicBezTo>
                      <a:pt x="565875" y="994376"/>
                      <a:pt x="534525" y="840336"/>
                      <a:pt x="576691" y="924667"/>
                    </a:cubicBezTo>
                    <a:cubicBezTo>
                      <a:pt x="581002" y="933288"/>
                      <a:pt x="581053" y="943730"/>
                      <a:pt x="585835" y="952099"/>
                    </a:cubicBezTo>
                    <a:cubicBezTo>
                      <a:pt x="593396" y="965331"/>
                      <a:pt x="601876" y="978550"/>
                      <a:pt x="613267" y="988675"/>
                    </a:cubicBezTo>
                    <a:cubicBezTo>
                      <a:pt x="629695" y="1003277"/>
                      <a:pt x="668131" y="1025251"/>
                      <a:pt x="668131" y="1025251"/>
                    </a:cubicBezTo>
                    <a:cubicBezTo>
                      <a:pt x="689467" y="1089259"/>
                      <a:pt x="704707" y="1074019"/>
                      <a:pt x="658987" y="1089259"/>
                    </a:cubicBezTo>
                    <a:cubicBezTo>
                      <a:pt x="636676" y="1081822"/>
                      <a:pt x="621849" y="1079553"/>
                      <a:pt x="604123" y="1061827"/>
                    </a:cubicBezTo>
                    <a:cubicBezTo>
                      <a:pt x="543163" y="1000867"/>
                      <a:pt x="631555" y="1064875"/>
                      <a:pt x="558403" y="1016107"/>
                    </a:cubicBezTo>
                    <a:cubicBezTo>
                      <a:pt x="534214" y="919353"/>
                      <a:pt x="567055" y="1033289"/>
                      <a:pt x="530971" y="952099"/>
                    </a:cubicBezTo>
                    <a:cubicBezTo>
                      <a:pt x="523142" y="934483"/>
                      <a:pt x="518779" y="915523"/>
                      <a:pt x="512683" y="897235"/>
                    </a:cubicBezTo>
                    <a:lnTo>
                      <a:pt x="503539" y="869803"/>
                    </a:lnTo>
                    <a:cubicBezTo>
                      <a:pt x="506587" y="842371"/>
                      <a:pt x="507270" y="814572"/>
                      <a:pt x="512683" y="787507"/>
                    </a:cubicBezTo>
                    <a:cubicBezTo>
                      <a:pt x="516464" y="768604"/>
                      <a:pt x="527190" y="751546"/>
                      <a:pt x="530971" y="732643"/>
                    </a:cubicBezTo>
                    <a:cubicBezTo>
                      <a:pt x="542005" y="677472"/>
                      <a:pt x="535200" y="701667"/>
                      <a:pt x="549259" y="659491"/>
                    </a:cubicBezTo>
                    <a:cubicBezTo>
                      <a:pt x="546211" y="616819"/>
                      <a:pt x="545114" y="573963"/>
                      <a:pt x="540115" y="531475"/>
                    </a:cubicBezTo>
                    <a:cubicBezTo>
                      <a:pt x="538989" y="521902"/>
                      <a:pt x="536992" y="511569"/>
                      <a:pt x="530971" y="504043"/>
                    </a:cubicBezTo>
                    <a:cubicBezTo>
                      <a:pt x="524106" y="495461"/>
                      <a:pt x="512683" y="491851"/>
                      <a:pt x="503539" y="485755"/>
                    </a:cubicBezTo>
                    <a:cubicBezTo>
                      <a:pt x="500491" y="476611"/>
                      <a:pt x="501211" y="465139"/>
                      <a:pt x="494395" y="458323"/>
                    </a:cubicBezTo>
                    <a:cubicBezTo>
                      <a:pt x="487579" y="451507"/>
                      <a:pt x="476231" y="451827"/>
                      <a:pt x="466963" y="449179"/>
                    </a:cubicBezTo>
                    <a:cubicBezTo>
                      <a:pt x="454879" y="445727"/>
                      <a:pt x="442471" y="443487"/>
                      <a:pt x="430387" y="440035"/>
                    </a:cubicBezTo>
                    <a:cubicBezTo>
                      <a:pt x="421119" y="437387"/>
                      <a:pt x="412528" y="432017"/>
                      <a:pt x="402955" y="430891"/>
                    </a:cubicBezTo>
                    <a:cubicBezTo>
                      <a:pt x="360467" y="425892"/>
                      <a:pt x="317611" y="424795"/>
                      <a:pt x="274939" y="421747"/>
                    </a:cubicBezTo>
                    <a:cubicBezTo>
                      <a:pt x="262747" y="418699"/>
                      <a:pt x="250447" y="416055"/>
                      <a:pt x="238363" y="412603"/>
                    </a:cubicBezTo>
                    <a:cubicBezTo>
                      <a:pt x="146536" y="386367"/>
                      <a:pt x="288698" y="422901"/>
                      <a:pt x="174355" y="394315"/>
                    </a:cubicBezTo>
                    <a:cubicBezTo>
                      <a:pt x="149139" y="369099"/>
                      <a:pt x="149196" y="365569"/>
                      <a:pt x="119491" y="348595"/>
                    </a:cubicBezTo>
                    <a:cubicBezTo>
                      <a:pt x="107656" y="341832"/>
                      <a:pt x="94007" y="338230"/>
                      <a:pt x="82915" y="330307"/>
                    </a:cubicBezTo>
                    <a:cubicBezTo>
                      <a:pt x="72392" y="322791"/>
                      <a:pt x="63422" y="313083"/>
                      <a:pt x="55483" y="302875"/>
                    </a:cubicBezTo>
                    <a:cubicBezTo>
                      <a:pt x="18801" y="255712"/>
                      <a:pt x="23559" y="261968"/>
                      <a:pt x="9763" y="220579"/>
                    </a:cubicBezTo>
                    <a:cubicBezTo>
                      <a:pt x="-1759" y="128400"/>
                      <a:pt x="-4669" y="145938"/>
                      <a:pt x="9763" y="37699"/>
                    </a:cubicBezTo>
                    <a:cubicBezTo>
                      <a:pt x="11037" y="28145"/>
                      <a:pt x="16259" y="19535"/>
                      <a:pt x="18907" y="10267"/>
                    </a:cubicBezTo>
                    <a:cubicBezTo>
                      <a:pt x="22359" y="-1817"/>
                      <a:pt x="25003" y="-8021"/>
                      <a:pt x="28051" y="1941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019879" y="2231571"/>
                <a:ext cx="1253192" cy="960541"/>
              </a:xfrm>
              <a:custGeom>
                <a:avLst/>
                <a:gdLst>
                  <a:gd name="connsiteX0" fmla="*/ 91440 w 1517938"/>
                  <a:gd name="connsiteY0" fmla="*/ 18318 h 2304318"/>
                  <a:gd name="connsiteX1" fmla="*/ 201168 w 1517938"/>
                  <a:gd name="connsiteY1" fmla="*/ 36606 h 2304318"/>
                  <a:gd name="connsiteX2" fmla="*/ 256032 w 1517938"/>
                  <a:gd name="connsiteY2" fmla="*/ 82326 h 2304318"/>
                  <a:gd name="connsiteX3" fmla="*/ 283464 w 1517938"/>
                  <a:gd name="connsiteY3" fmla="*/ 91470 h 2304318"/>
                  <a:gd name="connsiteX4" fmla="*/ 356616 w 1517938"/>
                  <a:gd name="connsiteY4" fmla="*/ 155478 h 2304318"/>
                  <a:gd name="connsiteX5" fmla="*/ 384048 w 1517938"/>
                  <a:gd name="connsiteY5" fmla="*/ 173766 h 2304318"/>
                  <a:gd name="connsiteX6" fmla="*/ 402336 w 1517938"/>
                  <a:gd name="connsiteY6" fmla="*/ 201198 h 2304318"/>
                  <a:gd name="connsiteX7" fmla="*/ 429768 w 1517938"/>
                  <a:gd name="connsiteY7" fmla="*/ 219486 h 2304318"/>
                  <a:gd name="connsiteX8" fmla="*/ 466344 w 1517938"/>
                  <a:gd name="connsiteY8" fmla="*/ 274350 h 2304318"/>
                  <a:gd name="connsiteX9" fmla="*/ 502920 w 1517938"/>
                  <a:gd name="connsiteY9" fmla="*/ 329214 h 2304318"/>
                  <a:gd name="connsiteX10" fmla="*/ 521208 w 1517938"/>
                  <a:gd name="connsiteY10" fmla="*/ 356646 h 2304318"/>
                  <a:gd name="connsiteX11" fmla="*/ 530352 w 1517938"/>
                  <a:gd name="connsiteY11" fmla="*/ 384078 h 2304318"/>
                  <a:gd name="connsiteX12" fmla="*/ 548640 w 1517938"/>
                  <a:gd name="connsiteY12" fmla="*/ 612678 h 2304318"/>
                  <a:gd name="connsiteX13" fmla="*/ 576072 w 1517938"/>
                  <a:gd name="connsiteY13" fmla="*/ 1207038 h 2304318"/>
                  <a:gd name="connsiteX14" fmla="*/ 603504 w 1517938"/>
                  <a:gd name="connsiteY14" fmla="*/ 1261902 h 2304318"/>
                  <a:gd name="connsiteX15" fmla="*/ 630936 w 1517938"/>
                  <a:gd name="connsiteY15" fmla="*/ 1298478 h 2304318"/>
                  <a:gd name="connsiteX16" fmla="*/ 713232 w 1517938"/>
                  <a:gd name="connsiteY16" fmla="*/ 1344198 h 2304318"/>
                  <a:gd name="connsiteX17" fmla="*/ 768096 w 1517938"/>
                  <a:gd name="connsiteY17" fmla="*/ 1380774 h 2304318"/>
                  <a:gd name="connsiteX18" fmla="*/ 822960 w 1517938"/>
                  <a:gd name="connsiteY18" fmla="*/ 1399062 h 2304318"/>
                  <a:gd name="connsiteX19" fmla="*/ 905256 w 1517938"/>
                  <a:gd name="connsiteY19" fmla="*/ 1444782 h 2304318"/>
                  <a:gd name="connsiteX20" fmla="*/ 960120 w 1517938"/>
                  <a:gd name="connsiteY20" fmla="*/ 1481358 h 2304318"/>
                  <a:gd name="connsiteX21" fmla="*/ 996696 w 1517938"/>
                  <a:gd name="connsiteY21" fmla="*/ 1508790 h 2304318"/>
                  <a:gd name="connsiteX22" fmla="*/ 1033272 w 1517938"/>
                  <a:gd name="connsiteY22" fmla="*/ 1517934 h 2304318"/>
                  <a:gd name="connsiteX23" fmla="*/ 1152144 w 1517938"/>
                  <a:gd name="connsiteY23" fmla="*/ 1581942 h 2304318"/>
                  <a:gd name="connsiteX24" fmla="*/ 1179576 w 1517938"/>
                  <a:gd name="connsiteY24" fmla="*/ 1609374 h 2304318"/>
                  <a:gd name="connsiteX25" fmla="*/ 1271016 w 1517938"/>
                  <a:gd name="connsiteY25" fmla="*/ 1673382 h 2304318"/>
                  <a:gd name="connsiteX26" fmla="*/ 1289304 w 1517938"/>
                  <a:gd name="connsiteY26" fmla="*/ 1700814 h 2304318"/>
                  <a:gd name="connsiteX27" fmla="*/ 1316736 w 1517938"/>
                  <a:gd name="connsiteY27" fmla="*/ 1719102 h 2304318"/>
                  <a:gd name="connsiteX28" fmla="*/ 1408176 w 1517938"/>
                  <a:gd name="connsiteY28" fmla="*/ 1828830 h 2304318"/>
                  <a:gd name="connsiteX29" fmla="*/ 1417320 w 1517938"/>
                  <a:gd name="connsiteY29" fmla="*/ 1856262 h 2304318"/>
                  <a:gd name="connsiteX30" fmla="*/ 1453896 w 1517938"/>
                  <a:gd name="connsiteY30" fmla="*/ 1920270 h 2304318"/>
                  <a:gd name="connsiteX31" fmla="*/ 1472184 w 1517938"/>
                  <a:gd name="connsiteY31" fmla="*/ 1975134 h 2304318"/>
                  <a:gd name="connsiteX32" fmla="*/ 1481328 w 1517938"/>
                  <a:gd name="connsiteY32" fmla="*/ 2002566 h 2304318"/>
                  <a:gd name="connsiteX33" fmla="*/ 1499616 w 1517938"/>
                  <a:gd name="connsiteY33" fmla="*/ 2029998 h 2304318"/>
                  <a:gd name="connsiteX34" fmla="*/ 1517904 w 1517938"/>
                  <a:gd name="connsiteY34" fmla="*/ 2167158 h 2304318"/>
                  <a:gd name="connsiteX35" fmla="*/ 1508760 w 1517938"/>
                  <a:gd name="connsiteY35" fmla="*/ 2286030 h 2304318"/>
                  <a:gd name="connsiteX36" fmla="*/ 1481328 w 1517938"/>
                  <a:gd name="connsiteY36" fmla="*/ 2304318 h 2304318"/>
                  <a:gd name="connsiteX37" fmla="*/ 1463040 w 1517938"/>
                  <a:gd name="connsiteY37" fmla="*/ 2276886 h 2304318"/>
                  <a:gd name="connsiteX38" fmla="*/ 1444752 w 1517938"/>
                  <a:gd name="connsiteY38" fmla="*/ 2222022 h 2304318"/>
                  <a:gd name="connsiteX39" fmla="*/ 1435608 w 1517938"/>
                  <a:gd name="connsiteY39" fmla="*/ 2130582 h 2304318"/>
                  <a:gd name="connsiteX40" fmla="*/ 1426464 w 1517938"/>
                  <a:gd name="connsiteY40" fmla="*/ 2103150 h 2304318"/>
                  <a:gd name="connsiteX41" fmla="*/ 1417320 w 1517938"/>
                  <a:gd name="connsiteY41" fmla="*/ 2066574 h 2304318"/>
                  <a:gd name="connsiteX42" fmla="*/ 1399032 w 1517938"/>
                  <a:gd name="connsiteY42" fmla="*/ 2011710 h 2304318"/>
                  <a:gd name="connsiteX43" fmla="*/ 1371600 w 1517938"/>
                  <a:gd name="connsiteY43" fmla="*/ 1956846 h 2304318"/>
                  <a:gd name="connsiteX44" fmla="*/ 1353312 w 1517938"/>
                  <a:gd name="connsiteY44" fmla="*/ 1929414 h 2304318"/>
                  <a:gd name="connsiteX45" fmla="*/ 1307592 w 1517938"/>
                  <a:gd name="connsiteY45" fmla="*/ 1847118 h 2304318"/>
                  <a:gd name="connsiteX46" fmla="*/ 1271016 w 1517938"/>
                  <a:gd name="connsiteY46" fmla="*/ 1792254 h 2304318"/>
                  <a:gd name="connsiteX47" fmla="*/ 1243584 w 1517938"/>
                  <a:gd name="connsiteY47" fmla="*/ 1764822 h 2304318"/>
                  <a:gd name="connsiteX48" fmla="*/ 1225296 w 1517938"/>
                  <a:gd name="connsiteY48" fmla="*/ 1737390 h 2304318"/>
                  <a:gd name="connsiteX49" fmla="*/ 1170432 w 1517938"/>
                  <a:gd name="connsiteY49" fmla="*/ 1700814 h 2304318"/>
                  <a:gd name="connsiteX50" fmla="*/ 1143000 w 1517938"/>
                  <a:gd name="connsiteY50" fmla="*/ 1682526 h 2304318"/>
                  <a:gd name="connsiteX51" fmla="*/ 1088136 w 1517938"/>
                  <a:gd name="connsiteY51" fmla="*/ 1664238 h 2304318"/>
                  <a:gd name="connsiteX52" fmla="*/ 1060704 w 1517938"/>
                  <a:gd name="connsiteY52" fmla="*/ 1655094 h 2304318"/>
                  <a:gd name="connsiteX53" fmla="*/ 1005840 w 1517938"/>
                  <a:gd name="connsiteY53" fmla="*/ 1618518 h 2304318"/>
                  <a:gd name="connsiteX54" fmla="*/ 941832 w 1517938"/>
                  <a:gd name="connsiteY54" fmla="*/ 1591086 h 2304318"/>
                  <a:gd name="connsiteX55" fmla="*/ 886968 w 1517938"/>
                  <a:gd name="connsiteY55" fmla="*/ 1572798 h 2304318"/>
                  <a:gd name="connsiteX56" fmla="*/ 832104 w 1517938"/>
                  <a:gd name="connsiteY56" fmla="*/ 1545366 h 2304318"/>
                  <a:gd name="connsiteX57" fmla="*/ 804672 w 1517938"/>
                  <a:gd name="connsiteY57" fmla="*/ 1527078 h 2304318"/>
                  <a:gd name="connsiteX58" fmla="*/ 749808 w 1517938"/>
                  <a:gd name="connsiteY58" fmla="*/ 1499646 h 2304318"/>
                  <a:gd name="connsiteX59" fmla="*/ 667512 w 1517938"/>
                  <a:gd name="connsiteY59" fmla="*/ 1435638 h 2304318"/>
                  <a:gd name="connsiteX60" fmla="*/ 612648 w 1517938"/>
                  <a:gd name="connsiteY60" fmla="*/ 1399062 h 2304318"/>
                  <a:gd name="connsiteX61" fmla="*/ 557784 w 1517938"/>
                  <a:gd name="connsiteY61" fmla="*/ 1371630 h 2304318"/>
                  <a:gd name="connsiteX62" fmla="*/ 521208 w 1517938"/>
                  <a:gd name="connsiteY62" fmla="*/ 1335054 h 2304318"/>
                  <a:gd name="connsiteX63" fmla="*/ 512064 w 1517938"/>
                  <a:gd name="connsiteY63" fmla="*/ 1307622 h 2304318"/>
                  <a:gd name="connsiteX64" fmla="*/ 475488 w 1517938"/>
                  <a:gd name="connsiteY64" fmla="*/ 1243614 h 2304318"/>
                  <a:gd name="connsiteX65" fmla="*/ 448056 w 1517938"/>
                  <a:gd name="connsiteY65" fmla="*/ 1152174 h 2304318"/>
                  <a:gd name="connsiteX66" fmla="*/ 429768 w 1517938"/>
                  <a:gd name="connsiteY66" fmla="*/ 996726 h 2304318"/>
                  <a:gd name="connsiteX67" fmla="*/ 448056 w 1517938"/>
                  <a:gd name="connsiteY67" fmla="*/ 896142 h 2304318"/>
                  <a:gd name="connsiteX68" fmla="*/ 457200 w 1517938"/>
                  <a:gd name="connsiteY68" fmla="*/ 795558 h 2304318"/>
                  <a:gd name="connsiteX69" fmla="*/ 448056 w 1517938"/>
                  <a:gd name="connsiteY69" fmla="*/ 457230 h 2304318"/>
                  <a:gd name="connsiteX70" fmla="*/ 429768 w 1517938"/>
                  <a:gd name="connsiteY70" fmla="*/ 402366 h 2304318"/>
                  <a:gd name="connsiteX71" fmla="*/ 420624 w 1517938"/>
                  <a:gd name="connsiteY71" fmla="*/ 374934 h 2304318"/>
                  <a:gd name="connsiteX72" fmla="*/ 384048 w 1517938"/>
                  <a:gd name="connsiteY72" fmla="*/ 320070 h 2304318"/>
                  <a:gd name="connsiteX73" fmla="*/ 374904 w 1517938"/>
                  <a:gd name="connsiteY73" fmla="*/ 292638 h 2304318"/>
                  <a:gd name="connsiteX74" fmla="*/ 347472 w 1517938"/>
                  <a:gd name="connsiteY74" fmla="*/ 265206 h 2304318"/>
                  <a:gd name="connsiteX75" fmla="*/ 329184 w 1517938"/>
                  <a:gd name="connsiteY75" fmla="*/ 237774 h 2304318"/>
                  <a:gd name="connsiteX76" fmla="*/ 274320 w 1517938"/>
                  <a:gd name="connsiteY76" fmla="*/ 201198 h 2304318"/>
                  <a:gd name="connsiteX77" fmla="*/ 228600 w 1517938"/>
                  <a:gd name="connsiteY77" fmla="*/ 164622 h 2304318"/>
                  <a:gd name="connsiteX78" fmla="*/ 164592 w 1517938"/>
                  <a:gd name="connsiteY78" fmla="*/ 109758 h 2304318"/>
                  <a:gd name="connsiteX79" fmla="*/ 128016 w 1517938"/>
                  <a:gd name="connsiteY79" fmla="*/ 91470 h 2304318"/>
                  <a:gd name="connsiteX80" fmla="*/ 73152 w 1517938"/>
                  <a:gd name="connsiteY80" fmla="*/ 73182 h 2304318"/>
                  <a:gd name="connsiteX81" fmla="*/ 45720 w 1517938"/>
                  <a:gd name="connsiteY81" fmla="*/ 45750 h 2304318"/>
                  <a:gd name="connsiteX82" fmla="*/ 18288 w 1517938"/>
                  <a:gd name="connsiteY82" fmla="*/ 36606 h 2304318"/>
                  <a:gd name="connsiteX83" fmla="*/ 0 w 1517938"/>
                  <a:gd name="connsiteY83" fmla="*/ 9174 h 2304318"/>
                  <a:gd name="connsiteX84" fmla="*/ 27432 w 1517938"/>
                  <a:gd name="connsiteY84" fmla="*/ 30 h 2304318"/>
                  <a:gd name="connsiteX85" fmla="*/ 137160 w 1517938"/>
                  <a:gd name="connsiteY85" fmla="*/ 27462 h 2304318"/>
                  <a:gd name="connsiteX86" fmla="*/ 146304 w 1517938"/>
                  <a:gd name="connsiteY86" fmla="*/ 36606 h 230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17938" h="2304318">
                    <a:moveTo>
                      <a:pt x="91440" y="18318"/>
                    </a:moveTo>
                    <a:cubicBezTo>
                      <a:pt x="117515" y="21215"/>
                      <a:pt x="170530" y="21287"/>
                      <a:pt x="201168" y="36606"/>
                    </a:cubicBezTo>
                    <a:cubicBezTo>
                      <a:pt x="261001" y="66523"/>
                      <a:pt x="195363" y="41880"/>
                      <a:pt x="256032" y="82326"/>
                    </a:cubicBezTo>
                    <a:cubicBezTo>
                      <a:pt x="264052" y="87673"/>
                      <a:pt x="274320" y="88422"/>
                      <a:pt x="283464" y="91470"/>
                    </a:cubicBezTo>
                    <a:cubicBezTo>
                      <a:pt x="313944" y="137190"/>
                      <a:pt x="292608" y="112806"/>
                      <a:pt x="356616" y="155478"/>
                    </a:cubicBezTo>
                    <a:lnTo>
                      <a:pt x="384048" y="173766"/>
                    </a:lnTo>
                    <a:cubicBezTo>
                      <a:pt x="390144" y="182910"/>
                      <a:pt x="394565" y="193427"/>
                      <a:pt x="402336" y="201198"/>
                    </a:cubicBezTo>
                    <a:cubicBezTo>
                      <a:pt x="410107" y="208969"/>
                      <a:pt x="422531" y="211215"/>
                      <a:pt x="429768" y="219486"/>
                    </a:cubicBezTo>
                    <a:cubicBezTo>
                      <a:pt x="444242" y="236027"/>
                      <a:pt x="454152" y="256062"/>
                      <a:pt x="466344" y="274350"/>
                    </a:cubicBezTo>
                    <a:lnTo>
                      <a:pt x="502920" y="329214"/>
                    </a:lnTo>
                    <a:cubicBezTo>
                      <a:pt x="509016" y="338358"/>
                      <a:pt x="517733" y="346220"/>
                      <a:pt x="521208" y="356646"/>
                    </a:cubicBezTo>
                    <a:lnTo>
                      <a:pt x="530352" y="384078"/>
                    </a:lnTo>
                    <a:cubicBezTo>
                      <a:pt x="538018" y="460737"/>
                      <a:pt x="546490" y="535267"/>
                      <a:pt x="548640" y="612678"/>
                    </a:cubicBezTo>
                    <a:cubicBezTo>
                      <a:pt x="551664" y="721551"/>
                      <a:pt x="516589" y="1028590"/>
                      <a:pt x="576072" y="1207038"/>
                    </a:cubicBezTo>
                    <a:cubicBezTo>
                      <a:pt x="587396" y="1241009"/>
                      <a:pt x="581347" y="1230882"/>
                      <a:pt x="603504" y="1261902"/>
                    </a:cubicBezTo>
                    <a:cubicBezTo>
                      <a:pt x="612362" y="1274303"/>
                      <a:pt x="619545" y="1288353"/>
                      <a:pt x="630936" y="1298478"/>
                    </a:cubicBezTo>
                    <a:cubicBezTo>
                      <a:pt x="725300" y="1382357"/>
                      <a:pt x="651144" y="1309705"/>
                      <a:pt x="713232" y="1344198"/>
                    </a:cubicBezTo>
                    <a:cubicBezTo>
                      <a:pt x="732445" y="1354872"/>
                      <a:pt x="747244" y="1373823"/>
                      <a:pt x="768096" y="1380774"/>
                    </a:cubicBezTo>
                    <a:lnTo>
                      <a:pt x="822960" y="1399062"/>
                    </a:lnTo>
                    <a:cubicBezTo>
                      <a:pt x="909057" y="1485159"/>
                      <a:pt x="770992" y="1355273"/>
                      <a:pt x="905256" y="1444782"/>
                    </a:cubicBezTo>
                    <a:cubicBezTo>
                      <a:pt x="923544" y="1456974"/>
                      <a:pt x="942536" y="1468170"/>
                      <a:pt x="960120" y="1481358"/>
                    </a:cubicBezTo>
                    <a:cubicBezTo>
                      <a:pt x="972312" y="1490502"/>
                      <a:pt x="983065" y="1501974"/>
                      <a:pt x="996696" y="1508790"/>
                    </a:cubicBezTo>
                    <a:cubicBezTo>
                      <a:pt x="1007936" y="1514410"/>
                      <a:pt x="1021671" y="1513100"/>
                      <a:pt x="1033272" y="1517934"/>
                    </a:cubicBezTo>
                    <a:cubicBezTo>
                      <a:pt x="1052363" y="1525888"/>
                      <a:pt x="1128654" y="1564324"/>
                      <a:pt x="1152144" y="1581942"/>
                    </a:cubicBezTo>
                    <a:cubicBezTo>
                      <a:pt x="1162489" y="1589701"/>
                      <a:pt x="1169368" y="1601435"/>
                      <a:pt x="1179576" y="1609374"/>
                    </a:cubicBezTo>
                    <a:cubicBezTo>
                      <a:pt x="1193019" y="1619830"/>
                      <a:pt x="1254369" y="1656735"/>
                      <a:pt x="1271016" y="1673382"/>
                    </a:cubicBezTo>
                    <a:cubicBezTo>
                      <a:pt x="1278787" y="1681153"/>
                      <a:pt x="1281533" y="1693043"/>
                      <a:pt x="1289304" y="1700814"/>
                    </a:cubicBezTo>
                    <a:cubicBezTo>
                      <a:pt x="1297075" y="1708585"/>
                      <a:pt x="1308522" y="1711801"/>
                      <a:pt x="1316736" y="1719102"/>
                    </a:cubicBezTo>
                    <a:cubicBezTo>
                      <a:pt x="1340861" y="1740547"/>
                      <a:pt x="1396584" y="1794055"/>
                      <a:pt x="1408176" y="1828830"/>
                    </a:cubicBezTo>
                    <a:cubicBezTo>
                      <a:pt x="1411224" y="1837974"/>
                      <a:pt x="1413009" y="1847641"/>
                      <a:pt x="1417320" y="1856262"/>
                    </a:cubicBezTo>
                    <a:cubicBezTo>
                      <a:pt x="1450312" y="1922245"/>
                      <a:pt x="1421834" y="1840115"/>
                      <a:pt x="1453896" y="1920270"/>
                    </a:cubicBezTo>
                    <a:cubicBezTo>
                      <a:pt x="1461055" y="1938168"/>
                      <a:pt x="1466088" y="1956846"/>
                      <a:pt x="1472184" y="1975134"/>
                    </a:cubicBezTo>
                    <a:cubicBezTo>
                      <a:pt x="1475232" y="1984278"/>
                      <a:pt x="1475981" y="1994546"/>
                      <a:pt x="1481328" y="2002566"/>
                    </a:cubicBezTo>
                    <a:lnTo>
                      <a:pt x="1499616" y="2029998"/>
                    </a:lnTo>
                    <a:cubicBezTo>
                      <a:pt x="1509343" y="2078635"/>
                      <a:pt x="1517904" y="2113706"/>
                      <a:pt x="1517904" y="2167158"/>
                    </a:cubicBezTo>
                    <a:cubicBezTo>
                      <a:pt x="1517904" y="2206899"/>
                      <a:pt x="1519000" y="2247631"/>
                      <a:pt x="1508760" y="2286030"/>
                    </a:cubicBezTo>
                    <a:cubicBezTo>
                      <a:pt x="1505928" y="2296649"/>
                      <a:pt x="1490472" y="2298222"/>
                      <a:pt x="1481328" y="2304318"/>
                    </a:cubicBezTo>
                    <a:cubicBezTo>
                      <a:pt x="1475232" y="2295174"/>
                      <a:pt x="1467503" y="2286929"/>
                      <a:pt x="1463040" y="2276886"/>
                    </a:cubicBezTo>
                    <a:cubicBezTo>
                      <a:pt x="1455211" y="2259270"/>
                      <a:pt x="1444752" y="2222022"/>
                      <a:pt x="1444752" y="2222022"/>
                    </a:cubicBezTo>
                    <a:cubicBezTo>
                      <a:pt x="1441704" y="2191542"/>
                      <a:pt x="1440266" y="2160858"/>
                      <a:pt x="1435608" y="2130582"/>
                    </a:cubicBezTo>
                    <a:cubicBezTo>
                      <a:pt x="1434142" y="2121055"/>
                      <a:pt x="1429112" y="2112418"/>
                      <a:pt x="1426464" y="2103150"/>
                    </a:cubicBezTo>
                    <a:cubicBezTo>
                      <a:pt x="1423012" y="2091066"/>
                      <a:pt x="1420931" y="2078611"/>
                      <a:pt x="1417320" y="2066574"/>
                    </a:cubicBezTo>
                    <a:cubicBezTo>
                      <a:pt x="1411781" y="2048110"/>
                      <a:pt x="1409725" y="2027750"/>
                      <a:pt x="1399032" y="2011710"/>
                    </a:cubicBezTo>
                    <a:cubicBezTo>
                      <a:pt x="1346621" y="1933094"/>
                      <a:pt x="1409458" y="2032562"/>
                      <a:pt x="1371600" y="1956846"/>
                    </a:cubicBezTo>
                    <a:cubicBezTo>
                      <a:pt x="1366685" y="1947016"/>
                      <a:pt x="1357775" y="1939457"/>
                      <a:pt x="1353312" y="1929414"/>
                    </a:cubicBezTo>
                    <a:cubicBezTo>
                      <a:pt x="1295393" y="1799096"/>
                      <a:pt x="1372497" y="1930568"/>
                      <a:pt x="1307592" y="1847118"/>
                    </a:cubicBezTo>
                    <a:cubicBezTo>
                      <a:pt x="1294098" y="1829768"/>
                      <a:pt x="1286558" y="1807796"/>
                      <a:pt x="1271016" y="1792254"/>
                    </a:cubicBezTo>
                    <a:cubicBezTo>
                      <a:pt x="1261872" y="1783110"/>
                      <a:pt x="1251863" y="1774756"/>
                      <a:pt x="1243584" y="1764822"/>
                    </a:cubicBezTo>
                    <a:cubicBezTo>
                      <a:pt x="1236549" y="1756379"/>
                      <a:pt x="1233567" y="1744627"/>
                      <a:pt x="1225296" y="1737390"/>
                    </a:cubicBezTo>
                    <a:cubicBezTo>
                      <a:pt x="1208755" y="1722916"/>
                      <a:pt x="1188720" y="1713006"/>
                      <a:pt x="1170432" y="1700814"/>
                    </a:cubicBezTo>
                    <a:cubicBezTo>
                      <a:pt x="1161288" y="1694718"/>
                      <a:pt x="1153426" y="1686001"/>
                      <a:pt x="1143000" y="1682526"/>
                    </a:cubicBezTo>
                    <a:lnTo>
                      <a:pt x="1088136" y="1664238"/>
                    </a:lnTo>
                    <a:cubicBezTo>
                      <a:pt x="1078992" y="1661190"/>
                      <a:pt x="1068724" y="1660441"/>
                      <a:pt x="1060704" y="1655094"/>
                    </a:cubicBezTo>
                    <a:cubicBezTo>
                      <a:pt x="1042416" y="1642902"/>
                      <a:pt x="1026692" y="1625469"/>
                      <a:pt x="1005840" y="1618518"/>
                    </a:cubicBezTo>
                    <a:cubicBezTo>
                      <a:pt x="917538" y="1589084"/>
                      <a:pt x="1054825" y="1636283"/>
                      <a:pt x="941832" y="1591086"/>
                    </a:cubicBezTo>
                    <a:cubicBezTo>
                      <a:pt x="923934" y="1583927"/>
                      <a:pt x="903008" y="1583491"/>
                      <a:pt x="886968" y="1572798"/>
                    </a:cubicBezTo>
                    <a:cubicBezTo>
                      <a:pt x="808352" y="1520387"/>
                      <a:pt x="907820" y="1583224"/>
                      <a:pt x="832104" y="1545366"/>
                    </a:cubicBezTo>
                    <a:cubicBezTo>
                      <a:pt x="822274" y="1540451"/>
                      <a:pt x="814502" y="1531993"/>
                      <a:pt x="804672" y="1527078"/>
                    </a:cubicBezTo>
                    <a:cubicBezTo>
                      <a:pt x="768357" y="1508921"/>
                      <a:pt x="783501" y="1529595"/>
                      <a:pt x="749808" y="1499646"/>
                    </a:cubicBezTo>
                    <a:cubicBezTo>
                      <a:pt x="675793" y="1433854"/>
                      <a:pt x="724077" y="1454493"/>
                      <a:pt x="667512" y="1435638"/>
                    </a:cubicBezTo>
                    <a:cubicBezTo>
                      <a:pt x="615510" y="1383636"/>
                      <a:pt x="665581" y="1425529"/>
                      <a:pt x="612648" y="1399062"/>
                    </a:cubicBezTo>
                    <a:cubicBezTo>
                      <a:pt x="541744" y="1363610"/>
                      <a:pt x="626735" y="1394614"/>
                      <a:pt x="557784" y="1371630"/>
                    </a:cubicBezTo>
                    <a:cubicBezTo>
                      <a:pt x="533400" y="1298478"/>
                      <a:pt x="569976" y="1383822"/>
                      <a:pt x="521208" y="1335054"/>
                    </a:cubicBezTo>
                    <a:cubicBezTo>
                      <a:pt x="514392" y="1328238"/>
                      <a:pt x="516375" y="1316243"/>
                      <a:pt x="512064" y="1307622"/>
                    </a:cubicBezTo>
                    <a:cubicBezTo>
                      <a:pt x="479072" y="1241639"/>
                      <a:pt x="507550" y="1323769"/>
                      <a:pt x="475488" y="1243614"/>
                    </a:cubicBezTo>
                    <a:cubicBezTo>
                      <a:pt x="468519" y="1226192"/>
                      <a:pt x="451905" y="1175270"/>
                      <a:pt x="448056" y="1152174"/>
                    </a:cubicBezTo>
                    <a:cubicBezTo>
                      <a:pt x="443867" y="1127039"/>
                      <a:pt x="432215" y="1018752"/>
                      <a:pt x="429768" y="996726"/>
                    </a:cubicBezTo>
                    <a:cubicBezTo>
                      <a:pt x="435543" y="967851"/>
                      <a:pt x="444713" y="924554"/>
                      <a:pt x="448056" y="896142"/>
                    </a:cubicBezTo>
                    <a:cubicBezTo>
                      <a:pt x="451990" y="862706"/>
                      <a:pt x="454152" y="829086"/>
                      <a:pt x="457200" y="795558"/>
                    </a:cubicBezTo>
                    <a:cubicBezTo>
                      <a:pt x="454152" y="682782"/>
                      <a:pt x="455908" y="569774"/>
                      <a:pt x="448056" y="457230"/>
                    </a:cubicBezTo>
                    <a:cubicBezTo>
                      <a:pt x="446714" y="438000"/>
                      <a:pt x="435864" y="420654"/>
                      <a:pt x="429768" y="402366"/>
                    </a:cubicBezTo>
                    <a:cubicBezTo>
                      <a:pt x="426720" y="393222"/>
                      <a:pt x="425971" y="382954"/>
                      <a:pt x="420624" y="374934"/>
                    </a:cubicBezTo>
                    <a:cubicBezTo>
                      <a:pt x="408432" y="356646"/>
                      <a:pt x="390999" y="340922"/>
                      <a:pt x="384048" y="320070"/>
                    </a:cubicBezTo>
                    <a:cubicBezTo>
                      <a:pt x="381000" y="310926"/>
                      <a:pt x="380251" y="300658"/>
                      <a:pt x="374904" y="292638"/>
                    </a:cubicBezTo>
                    <a:cubicBezTo>
                      <a:pt x="367731" y="281878"/>
                      <a:pt x="355751" y="275140"/>
                      <a:pt x="347472" y="265206"/>
                    </a:cubicBezTo>
                    <a:cubicBezTo>
                      <a:pt x="340437" y="256763"/>
                      <a:pt x="337455" y="245011"/>
                      <a:pt x="329184" y="237774"/>
                    </a:cubicBezTo>
                    <a:cubicBezTo>
                      <a:pt x="312643" y="223300"/>
                      <a:pt x="274320" y="201198"/>
                      <a:pt x="274320" y="201198"/>
                    </a:cubicBezTo>
                    <a:cubicBezTo>
                      <a:pt x="239618" y="149144"/>
                      <a:pt x="276165" y="191802"/>
                      <a:pt x="228600" y="164622"/>
                    </a:cubicBezTo>
                    <a:cubicBezTo>
                      <a:pt x="150272" y="119863"/>
                      <a:pt x="229449" y="156085"/>
                      <a:pt x="164592" y="109758"/>
                    </a:cubicBezTo>
                    <a:cubicBezTo>
                      <a:pt x="153500" y="101835"/>
                      <a:pt x="140672" y="96532"/>
                      <a:pt x="128016" y="91470"/>
                    </a:cubicBezTo>
                    <a:cubicBezTo>
                      <a:pt x="110118" y="84311"/>
                      <a:pt x="73152" y="73182"/>
                      <a:pt x="73152" y="73182"/>
                    </a:cubicBezTo>
                    <a:cubicBezTo>
                      <a:pt x="64008" y="64038"/>
                      <a:pt x="56480" y="52923"/>
                      <a:pt x="45720" y="45750"/>
                    </a:cubicBezTo>
                    <a:cubicBezTo>
                      <a:pt x="37700" y="40403"/>
                      <a:pt x="25814" y="42627"/>
                      <a:pt x="18288" y="36606"/>
                    </a:cubicBezTo>
                    <a:cubicBezTo>
                      <a:pt x="9706" y="29741"/>
                      <a:pt x="6096" y="18318"/>
                      <a:pt x="0" y="9174"/>
                    </a:cubicBezTo>
                    <a:cubicBezTo>
                      <a:pt x="9144" y="6126"/>
                      <a:pt x="17793" y="30"/>
                      <a:pt x="27432" y="30"/>
                    </a:cubicBezTo>
                    <a:cubicBezTo>
                      <a:pt x="92777" y="30"/>
                      <a:pt x="97861" y="-2012"/>
                      <a:pt x="137160" y="27462"/>
                    </a:cubicBezTo>
                    <a:cubicBezTo>
                      <a:pt x="140608" y="30048"/>
                      <a:pt x="143256" y="33558"/>
                      <a:pt x="146304" y="36606"/>
                    </a:cubicBez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0003499" y="4806517"/>
                <a:ext cx="372623" cy="395710"/>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546144" y="1610437"/>
                <a:ext cx="5757123" cy="4804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253899" y="5420595"/>
                <a:ext cx="453372" cy="502536"/>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517402" y="4685179"/>
                <a:ext cx="654856" cy="773920"/>
              </a:xfrm>
              <a:custGeom>
                <a:avLst/>
                <a:gdLst>
                  <a:gd name="connsiteX0" fmla="*/ 2653 w 2133205"/>
                  <a:gd name="connsiteY0" fmla="*/ 1198 h 2384494"/>
                  <a:gd name="connsiteX1" fmla="*/ 57517 w 2133205"/>
                  <a:gd name="connsiteY1" fmla="*/ 10342 h 2384494"/>
                  <a:gd name="connsiteX2" fmla="*/ 84949 w 2133205"/>
                  <a:gd name="connsiteY2" fmla="*/ 19486 h 2384494"/>
                  <a:gd name="connsiteX3" fmla="*/ 121525 w 2133205"/>
                  <a:gd name="connsiteY3" fmla="*/ 28630 h 2384494"/>
                  <a:gd name="connsiteX4" fmla="*/ 176389 w 2133205"/>
                  <a:gd name="connsiteY4" fmla="*/ 46918 h 2384494"/>
                  <a:gd name="connsiteX5" fmla="*/ 231253 w 2133205"/>
                  <a:gd name="connsiteY5" fmla="*/ 74350 h 2384494"/>
                  <a:gd name="connsiteX6" fmla="*/ 258685 w 2133205"/>
                  <a:gd name="connsiteY6" fmla="*/ 92638 h 2384494"/>
                  <a:gd name="connsiteX7" fmla="*/ 286117 w 2133205"/>
                  <a:gd name="connsiteY7" fmla="*/ 101782 h 2384494"/>
                  <a:gd name="connsiteX8" fmla="*/ 313549 w 2133205"/>
                  <a:gd name="connsiteY8" fmla="*/ 120070 h 2384494"/>
                  <a:gd name="connsiteX9" fmla="*/ 350125 w 2133205"/>
                  <a:gd name="connsiteY9" fmla="*/ 138358 h 2384494"/>
                  <a:gd name="connsiteX10" fmla="*/ 377557 w 2133205"/>
                  <a:gd name="connsiteY10" fmla="*/ 165790 h 2384494"/>
                  <a:gd name="connsiteX11" fmla="*/ 441565 w 2133205"/>
                  <a:gd name="connsiteY11" fmla="*/ 202366 h 2384494"/>
                  <a:gd name="connsiteX12" fmla="*/ 468997 w 2133205"/>
                  <a:gd name="connsiteY12" fmla="*/ 229798 h 2384494"/>
                  <a:gd name="connsiteX13" fmla="*/ 523861 w 2133205"/>
                  <a:gd name="connsiteY13" fmla="*/ 266374 h 2384494"/>
                  <a:gd name="connsiteX14" fmla="*/ 551293 w 2133205"/>
                  <a:gd name="connsiteY14" fmla="*/ 293806 h 2384494"/>
                  <a:gd name="connsiteX15" fmla="*/ 569581 w 2133205"/>
                  <a:gd name="connsiteY15" fmla="*/ 321238 h 2384494"/>
                  <a:gd name="connsiteX16" fmla="*/ 597013 w 2133205"/>
                  <a:gd name="connsiteY16" fmla="*/ 339526 h 2384494"/>
                  <a:gd name="connsiteX17" fmla="*/ 624445 w 2133205"/>
                  <a:gd name="connsiteY17" fmla="*/ 394390 h 2384494"/>
                  <a:gd name="connsiteX18" fmla="*/ 642733 w 2133205"/>
                  <a:gd name="connsiteY18" fmla="*/ 458398 h 2384494"/>
                  <a:gd name="connsiteX19" fmla="*/ 661021 w 2133205"/>
                  <a:gd name="connsiteY19" fmla="*/ 485830 h 2384494"/>
                  <a:gd name="connsiteX20" fmla="*/ 670165 w 2133205"/>
                  <a:gd name="connsiteY20" fmla="*/ 513262 h 2384494"/>
                  <a:gd name="connsiteX21" fmla="*/ 688453 w 2133205"/>
                  <a:gd name="connsiteY21" fmla="*/ 540694 h 2384494"/>
                  <a:gd name="connsiteX22" fmla="*/ 706741 w 2133205"/>
                  <a:gd name="connsiteY22" fmla="*/ 595558 h 2384494"/>
                  <a:gd name="connsiteX23" fmla="*/ 715885 w 2133205"/>
                  <a:gd name="connsiteY23" fmla="*/ 659566 h 2384494"/>
                  <a:gd name="connsiteX24" fmla="*/ 725029 w 2133205"/>
                  <a:gd name="connsiteY24" fmla="*/ 787582 h 2384494"/>
                  <a:gd name="connsiteX25" fmla="*/ 734173 w 2133205"/>
                  <a:gd name="connsiteY25" fmla="*/ 888166 h 2384494"/>
                  <a:gd name="connsiteX26" fmla="*/ 725029 w 2133205"/>
                  <a:gd name="connsiteY26" fmla="*/ 1016182 h 2384494"/>
                  <a:gd name="connsiteX27" fmla="*/ 734173 w 2133205"/>
                  <a:gd name="connsiteY27" fmla="*/ 1354510 h 2384494"/>
                  <a:gd name="connsiteX28" fmla="*/ 743317 w 2133205"/>
                  <a:gd name="connsiteY28" fmla="*/ 1381942 h 2384494"/>
                  <a:gd name="connsiteX29" fmla="*/ 752461 w 2133205"/>
                  <a:gd name="connsiteY29" fmla="*/ 1418518 h 2384494"/>
                  <a:gd name="connsiteX30" fmla="*/ 770749 w 2133205"/>
                  <a:gd name="connsiteY30" fmla="*/ 1473382 h 2384494"/>
                  <a:gd name="connsiteX31" fmla="*/ 789037 w 2133205"/>
                  <a:gd name="connsiteY31" fmla="*/ 1509958 h 2384494"/>
                  <a:gd name="connsiteX32" fmla="*/ 798181 w 2133205"/>
                  <a:gd name="connsiteY32" fmla="*/ 1537390 h 2384494"/>
                  <a:gd name="connsiteX33" fmla="*/ 825613 w 2133205"/>
                  <a:gd name="connsiteY33" fmla="*/ 1555678 h 2384494"/>
                  <a:gd name="connsiteX34" fmla="*/ 871333 w 2133205"/>
                  <a:gd name="connsiteY34" fmla="*/ 1610542 h 2384494"/>
                  <a:gd name="connsiteX35" fmla="*/ 917053 w 2133205"/>
                  <a:gd name="connsiteY35" fmla="*/ 1665406 h 2384494"/>
                  <a:gd name="connsiteX36" fmla="*/ 926197 w 2133205"/>
                  <a:gd name="connsiteY36" fmla="*/ 1692838 h 2384494"/>
                  <a:gd name="connsiteX37" fmla="*/ 981061 w 2133205"/>
                  <a:gd name="connsiteY37" fmla="*/ 1756846 h 2384494"/>
                  <a:gd name="connsiteX38" fmla="*/ 1008493 w 2133205"/>
                  <a:gd name="connsiteY38" fmla="*/ 1775134 h 2384494"/>
                  <a:gd name="connsiteX39" fmla="*/ 1072501 w 2133205"/>
                  <a:gd name="connsiteY39" fmla="*/ 1820854 h 2384494"/>
                  <a:gd name="connsiteX40" fmla="*/ 1109077 w 2133205"/>
                  <a:gd name="connsiteY40" fmla="*/ 1839142 h 2384494"/>
                  <a:gd name="connsiteX41" fmla="*/ 1136509 w 2133205"/>
                  <a:gd name="connsiteY41" fmla="*/ 1857430 h 2384494"/>
                  <a:gd name="connsiteX42" fmla="*/ 1173085 w 2133205"/>
                  <a:gd name="connsiteY42" fmla="*/ 1866574 h 2384494"/>
                  <a:gd name="connsiteX43" fmla="*/ 1237093 w 2133205"/>
                  <a:gd name="connsiteY43" fmla="*/ 1903150 h 2384494"/>
                  <a:gd name="connsiteX44" fmla="*/ 1291957 w 2133205"/>
                  <a:gd name="connsiteY44" fmla="*/ 1939726 h 2384494"/>
                  <a:gd name="connsiteX45" fmla="*/ 1328533 w 2133205"/>
                  <a:gd name="connsiteY45" fmla="*/ 1948870 h 2384494"/>
                  <a:gd name="connsiteX46" fmla="*/ 1392541 w 2133205"/>
                  <a:gd name="connsiteY46" fmla="*/ 1985446 h 2384494"/>
                  <a:gd name="connsiteX47" fmla="*/ 1474837 w 2133205"/>
                  <a:gd name="connsiteY47" fmla="*/ 2022022 h 2384494"/>
                  <a:gd name="connsiteX48" fmla="*/ 1520557 w 2133205"/>
                  <a:gd name="connsiteY48" fmla="*/ 2031166 h 2384494"/>
                  <a:gd name="connsiteX49" fmla="*/ 1547989 w 2133205"/>
                  <a:gd name="connsiteY49" fmla="*/ 2049454 h 2384494"/>
                  <a:gd name="connsiteX50" fmla="*/ 1676005 w 2133205"/>
                  <a:gd name="connsiteY50" fmla="*/ 2086030 h 2384494"/>
                  <a:gd name="connsiteX51" fmla="*/ 1776589 w 2133205"/>
                  <a:gd name="connsiteY51" fmla="*/ 2131750 h 2384494"/>
                  <a:gd name="connsiteX52" fmla="*/ 1822309 w 2133205"/>
                  <a:gd name="connsiteY52" fmla="*/ 2140894 h 2384494"/>
                  <a:gd name="connsiteX53" fmla="*/ 1849741 w 2133205"/>
                  <a:gd name="connsiteY53" fmla="*/ 2150038 h 2384494"/>
                  <a:gd name="connsiteX54" fmla="*/ 1886317 w 2133205"/>
                  <a:gd name="connsiteY54" fmla="*/ 2159182 h 2384494"/>
                  <a:gd name="connsiteX55" fmla="*/ 1922893 w 2133205"/>
                  <a:gd name="connsiteY55" fmla="*/ 2177470 h 2384494"/>
                  <a:gd name="connsiteX56" fmla="*/ 1950325 w 2133205"/>
                  <a:gd name="connsiteY56" fmla="*/ 2186614 h 2384494"/>
                  <a:gd name="connsiteX57" fmla="*/ 1977757 w 2133205"/>
                  <a:gd name="connsiteY57" fmla="*/ 2204902 h 2384494"/>
                  <a:gd name="connsiteX58" fmla="*/ 2005189 w 2133205"/>
                  <a:gd name="connsiteY58" fmla="*/ 2214046 h 2384494"/>
                  <a:gd name="connsiteX59" fmla="*/ 2032621 w 2133205"/>
                  <a:gd name="connsiteY59" fmla="*/ 2232334 h 2384494"/>
                  <a:gd name="connsiteX60" fmla="*/ 2069197 w 2133205"/>
                  <a:gd name="connsiteY60" fmla="*/ 2250622 h 2384494"/>
                  <a:gd name="connsiteX61" fmla="*/ 2087485 w 2133205"/>
                  <a:gd name="connsiteY61" fmla="*/ 2278054 h 2384494"/>
                  <a:gd name="connsiteX62" fmla="*/ 2096629 w 2133205"/>
                  <a:gd name="connsiteY62" fmla="*/ 2305486 h 2384494"/>
                  <a:gd name="connsiteX63" fmla="*/ 2133205 w 2133205"/>
                  <a:gd name="connsiteY63" fmla="*/ 2360350 h 2384494"/>
                  <a:gd name="connsiteX64" fmla="*/ 2005189 w 2133205"/>
                  <a:gd name="connsiteY64" fmla="*/ 2369494 h 2384494"/>
                  <a:gd name="connsiteX65" fmla="*/ 1950325 w 2133205"/>
                  <a:gd name="connsiteY65" fmla="*/ 2351206 h 2384494"/>
                  <a:gd name="connsiteX66" fmla="*/ 1895461 w 2133205"/>
                  <a:gd name="connsiteY66" fmla="*/ 2305486 h 2384494"/>
                  <a:gd name="connsiteX67" fmla="*/ 1858885 w 2133205"/>
                  <a:gd name="connsiteY67" fmla="*/ 2287198 h 2384494"/>
                  <a:gd name="connsiteX68" fmla="*/ 1794877 w 2133205"/>
                  <a:gd name="connsiteY68" fmla="*/ 2259766 h 2384494"/>
                  <a:gd name="connsiteX69" fmla="*/ 1767445 w 2133205"/>
                  <a:gd name="connsiteY69" fmla="*/ 2241478 h 2384494"/>
                  <a:gd name="connsiteX70" fmla="*/ 1740013 w 2133205"/>
                  <a:gd name="connsiteY70" fmla="*/ 2232334 h 2384494"/>
                  <a:gd name="connsiteX71" fmla="*/ 1712581 w 2133205"/>
                  <a:gd name="connsiteY71" fmla="*/ 2214046 h 2384494"/>
                  <a:gd name="connsiteX72" fmla="*/ 1676005 w 2133205"/>
                  <a:gd name="connsiteY72" fmla="*/ 2204902 h 2384494"/>
                  <a:gd name="connsiteX73" fmla="*/ 1648573 w 2133205"/>
                  <a:gd name="connsiteY73" fmla="*/ 2186614 h 2384494"/>
                  <a:gd name="connsiteX74" fmla="*/ 1584565 w 2133205"/>
                  <a:gd name="connsiteY74" fmla="*/ 2168326 h 2384494"/>
                  <a:gd name="connsiteX75" fmla="*/ 1529701 w 2133205"/>
                  <a:gd name="connsiteY75" fmla="*/ 2150038 h 2384494"/>
                  <a:gd name="connsiteX76" fmla="*/ 1474837 w 2133205"/>
                  <a:gd name="connsiteY76" fmla="*/ 2131750 h 2384494"/>
                  <a:gd name="connsiteX77" fmla="*/ 1447405 w 2133205"/>
                  <a:gd name="connsiteY77" fmla="*/ 2122606 h 2384494"/>
                  <a:gd name="connsiteX78" fmla="*/ 1410829 w 2133205"/>
                  <a:gd name="connsiteY78" fmla="*/ 2113462 h 2384494"/>
                  <a:gd name="connsiteX79" fmla="*/ 1365109 w 2133205"/>
                  <a:gd name="connsiteY79" fmla="*/ 2104318 h 2384494"/>
                  <a:gd name="connsiteX80" fmla="*/ 1310245 w 2133205"/>
                  <a:gd name="connsiteY80" fmla="*/ 2076886 h 2384494"/>
                  <a:gd name="connsiteX81" fmla="*/ 1209661 w 2133205"/>
                  <a:gd name="connsiteY81" fmla="*/ 2049454 h 2384494"/>
                  <a:gd name="connsiteX82" fmla="*/ 1182229 w 2133205"/>
                  <a:gd name="connsiteY82" fmla="*/ 2031166 h 2384494"/>
                  <a:gd name="connsiteX83" fmla="*/ 1118221 w 2133205"/>
                  <a:gd name="connsiteY83" fmla="*/ 2012878 h 2384494"/>
                  <a:gd name="connsiteX84" fmla="*/ 1063357 w 2133205"/>
                  <a:gd name="connsiteY84" fmla="*/ 1976302 h 2384494"/>
                  <a:gd name="connsiteX85" fmla="*/ 1035925 w 2133205"/>
                  <a:gd name="connsiteY85" fmla="*/ 1958014 h 2384494"/>
                  <a:gd name="connsiteX86" fmla="*/ 1008493 w 2133205"/>
                  <a:gd name="connsiteY86" fmla="*/ 1948870 h 2384494"/>
                  <a:gd name="connsiteX87" fmla="*/ 990205 w 2133205"/>
                  <a:gd name="connsiteY87" fmla="*/ 1921438 h 2384494"/>
                  <a:gd name="connsiteX88" fmla="*/ 962773 w 2133205"/>
                  <a:gd name="connsiteY88" fmla="*/ 1912294 h 2384494"/>
                  <a:gd name="connsiteX89" fmla="*/ 898765 w 2133205"/>
                  <a:gd name="connsiteY89" fmla="*/ 1866574 h 2384494"/>
                  <a:gd name="connsiteX90" fmla="*/ 843901 w 2133205"/>
                  <a:gd name="connsiteY90" fmla="*/ 1829998 h 2384494"/>
                  <a:gd name="connsiteX91" fmla="*/ 807325 w 2133205"/>
                  <a:gd name="connsiteY91" fmla="*/ 1775134 h 2384494"/>
                  <a:gd name="connsiteX92" fmla="*/ 789037 w 2133205"/>
                  <a:gd name="connsiteY92" fmla="*/ 1747702 h 2384494"/>
                  <a:gd name="connsiteX93" fmla="*/ 752461 w 2133205"/>
                  <a:gd name="connsiteY93" fmla="*/ 1665406 h 2384494"/>
                  <a:gd name="connsiteX94" fmla="*/ 725029 w 2133205"/>
                  <a:gd name="connsiteY94" fmla="*/ 1637974 h 2384494"/>
                  <a:gd name="connsiteX95" fmla="*/ 688453 w 2133205"/>
                  <a:gd name="connsiteY95" fmla="*/ 1583110 h 2384494"/>
                  <a:gd name="connsiteX96" fmla="*/ 679309 w 2133205"/>
                  <a:gd name="connsiteY96" fmla="*/ 1555678 h 2384494"/>
                  <a:gd name="connsiteX97" fmla="*/ 661021 w 2133205"/>
                  <a:gd name="connsiteY97" fmla="*/ 1528246 h 2384494"/>
                  <a:gd name="connsiteX98" fmla="*/ 633589 w 2133205"/>
                  <a:gd name="connsiteY98" fmla="*/ 1436806 h 2384494"/>
                  <a:gd name="connsiteX99" fmla="*/ 624445 w 2133205"/>
                  <a:gd name="connsiteY99" fmla="*/ 1391086 h 2384494"/>
                  <a:gd name="connsiteX100" fmla="*/ 615301 w 2133205"/>
                  <a:gd name="connsiteY100" fmla="*/ 1363654 h 2384494"/>
                  <a:gd name="connsiteX101" fmla="*/ 615301 w 2133205"/>
                  <a:gd name="connsiteY101" fmla="*/ 860734 h 2384494"/>
                  <a:gd name="connsiteX102" fmla="*/ 624445 w 2133205"/>
                  <a:gd name="connsiteY102" fmla="*/ 833302 h 2384494"/>
                  <a:gd name="connsiteX103" fmla="*/ 606157 w 2133205"/>
                  <a:gd name="connsiteY103" fmla="*/ 604702 h 2384494"/>
                  <a:gd name="connsiteX104" fmla="*/ 587869 w 2133205"/>
                  <a:gd name="connsiteY104" fmla="*/ 540694 h 2384494"/>
                  <a:gd name="connsiteX105" fmla="*/ 551293 w 2133205"/>
                  <a:gd name="connsiteY105" fmla="*/ 485830 h 2384494"/>
                  <a:gd name="connsiteX106" fmla="*/ 542149 w 2133205"/>
                  <a:gd name="connsiteY106" fmla="*/ 458398 h 2384494"/>
                  <a:gd name="connsiteX107" fmla="*/ 505573 w 2133205"/>
                  <a:gd name="connsiteY107" fmla="*/ 403534 h 2384494"/>
                  <a:gd name="connsiteX108" fmla="*/ 496429 w 2133205"/>
                  <a:gd name="connsiteY108" fmla="*/ 376102 h 2384494"/>
                  <a:gd name="connsiteX109" fmla="*/ 468997 w 2133205"/>
                  <a:gd name="connsiteY109" fmla="*/ 366958 h 2384494"/>
                  <a:gd name="connsiteX110" fmla="*/ 441565 w 2133205"/>
                  <a:gd name="connsiteY110" fmla="*/ 348670 h 2384494"/>
                  <a:gd name="connsiteX111" fmla="*/ 432421 w 2133205"/>
                  <a:gd name="connsiteY111" fmla="*/ 321238 h 2384494"/>
                  <a:gd name="connsiteX112" fmla="*/ 377557 w 2133205"/>
                  <a:gd name="connsiteY112" fmla="*/ 284662 h 2384494"/>
                  <a:gd name="connsiteX113" fmla="*/ 322693 w 2133205"/>
                  <a:gd name="connsiteY113" fmla="*/ 257230 h 2384494"/>
                  <a:gd name="connsiteX114" fmla="*/ 295261 w 2133205"/>
                  <a:gd name="connsiteY114" fmla="*/ 229798 h 2384494"/>
                  <a:gd name="connsiteX115" fmla="*/ 240397 w 2133205"/>
                  <a:gd name="connsiteY115" fmla="*/ 193222 h 2384494"/>
                  <a:gd name="connsiteX116" fmla="*/ 212965 w 2133205"/>
                  <a:gd name="connsiteY116" fmla="*/ 174934 h 2384494"/>
                  <a:gd name="connsiteX117" fmla="*/ 158101 w 2133205"/>
                  <a:gd name="connsiteY117" fmla="*/ 129214 h 2384494"/>
                  <a:gd name="connsiteX118" fmla="*/ 130669 w 2133205"/>
                  <a:gd name="connsiteY118" fmla="*/ 120070 h 2384494"/>
                  <a:gd name="connsiteX119" fmla="*/ 75805 w 2133205"/>
                  <a:gd name="connsiteY119" fmla="*/ 92638 h 2384494"/>
                  <a:gd name="connsiteX120" fmla="*/ 48373 w 2133205"/>
                  <a:gd name="connsiteY120" fmla="*/ 65206 h 2384494"/>
                  <a:gd name="connsiteX121" fmla="*/ 11797 w 2133205"/>
                  <a:gd name="connsiteY121" fmla="*/ 37774 h 2384494"/>
                  <a:gd name="connsiteX122" fmla="*/ 2653 w 2133205"/>
                  <a:gd name="connsiteY122" fmla="*/ 1198 h 238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33205" h="2384494">
                    <a:moveTo>
                      <a:pt x="2653" y="1198"/>
                    </a:moveTo>
                    <a:cubicBezTo>
                      <a:pt x="10273" y="-3374"/>
                      <a:pt x="39418" y="6320"/>
                      <a:pt x="57517" y="10342"/>
                    </a:cubicBezTo>
                    <a:cubicBezTo>
                      <a:pt x="66926" y="12433"/>
                      <a:pt x="75681" y="16838"/>
                      <a:pt x="84949" y="19486"/>
                    </a:cubicBezTo>
                    <a:cubicBezTo>
                      <a:pt x="97033" y="22938"/>
                      <a:pt x="109488" y="25019"/>
                      <a:pt x="121525" y="28630"/>
                    </a:cubicBezTo>
                    <a:cubicBezTo>
                      <a:pt x="139989" y="34169"/>
                      <a:pt x="160349" y="36225"/>
                      <a:pt x="176389" y="46918"/>
                    </a:cubicBezTo>
                    <a:cubicBezTo>
                      <a:pt x="255005" y="99329"/>
                      <a:pt x="155537" y="36492"/>
                      <a:pt x="231253" y="74350"/>
                    </a:cubicBezTo>
                    <a:cubicBezTo>
                      <a:pt x="241083" y="79265"/>
                      <a:pt x="248855" y="87723"/>
                      <a:pt x="258685" y="92638"/>
                    </a:cubicBezTo>
                    <a:cubicBezTo>
                      <a:pt x="267306" y="96949"/>
                      <a:pt x="277496" y="97471"/>
                      <a:pt x="286117" y="101782"/>
                    </a:cubicBezTo>
                    <a:cubicBezTo>
                      <a:pt x="295947" y="106697"/>
                      <a:pt x="304007" y="114618"/>
                      <a:pt x="313549" y="120070"/>
                    </a:cubicBezTo>
                    <a:cubicBezTo>
                      <a:pt x="325384" y="126833"/>
                      <a:pt x="339033" y="130435"/>
                      <a:pt x="350125" y="138358"/>
                    </a:cubicBezTo>
                    <a:cubicBezTo>
                      <a:pt x="360648" y="145874"/>
                      <a:pt x="367623" y="157511"/>
                      <a:pt x="377557" y="165790"/>
                    </a:cubicBezTo>
                    <a:cubicBezTo>
                      <a:pt x="429391" y="208985"/>
                      <a:pt x="378960" y="157648"/>
                      <a:pt x="441565" y="202366"/>
                    </a:cubicBezTo>
                    <a:cubicBezTo>
                      <a:pt x="452088" y="209882"/>
                      <a:pt x="458789" y="221859"/>
                      <a:pt x="468997" y="229798"/>
                    </a:cubicBezTo>
                    <a:cubicBezTo>
                      <a:pt x="486347" y="243292"/>
                      <a:pt x="508319" y="250832"/>
                      <a:pt x="523861" y="266374"/>
                    </a:cubicBezTo>
                    <a:cubicBezTo>
                      <a:pt x="533005" y="275518"/>
                      <a:pt x="543014" y="283872"/>
                      <a:pt x="551293" y="293806"/>
                    </a:cubicBezTo>
                    <a:cubicBezTo>
                      <a:pt x="558328" y="302249"/>
                      <a:pt x="561810" y="313467"/>
                      <a:pt x="569581" y="321238"/>
                    </a:cubicBezTo>
                    <a:cubicBezTo>
                      <a:pt x="577352" y="329009"/>
                      <a:pt x="587869" y="333430"/>
                      <a:pt x="597013" y="339526"/>
                    </a:cubicBezTo>
                    <a:cubicBezTo>
                      <a:pt x="619997" y="408477"/>
                      <a:pt x="588993" y="323486"/>
                      <a:pt x="624445" y="394390"/>
                    </a:cubicBezTo>
                    <a:cubicBezTo>
                      <a:pt x="642239" y="429978"/>
                      <a:pt x="625154" y="417381"/>
                      <a:pt x="642733" y="458398"/>
                    </a:cubicBezTo>
                    <a:cubicBezTo>
                      <a:pt x="647062" y="468499"/>
                      <a:pt x="656106" y="476000"/>
                      <a:pt x="661021" y="485830"/>
                    </a:cubicBezTo>
                    <a:cubicBezTo>
                      <a:pt x="665332" y="494451"/>
                      <a:pt x="665854" y="504641"/>
                      <a:pt x="670165" y="513262"/>
                    </a:cubicBezTo>
                    <a:cubicBezTo>
                      <a:pt x="675080" y="523092"/>
                      <a:pt x="683990" y="530651"/>
                      <a:pt x="688453" y="540694"/>
                    </a:cubicBezTo>
                    <a:cubicBezTo>
                      <a:pt x="696282" y="558310"/>
                      <a:pt x="706741" y="595558"/>
                      <a:pt x="706741" y="595558"/>
                    </a:cubicBezTo>
                    <a:cubicBezTo>
                      <a:pt x="709789" y="616894"/>
                      <a:pt x="713842" y="638110"/>
                      <a:pt x="715885" y="659566"/>
                    </a:cubicBezTo>
                    <a:cubicBezTo>
                      <a:pt x="719941" y="702154"/>
                      <a:pt x="721617" y="744938"/>
                      <a:pt x="725029" y="787582"/>
                    </a:cubicBezTo>
                    <a:cubicBezTo>
                      <a:pt x="727714" y="821141"/>
                      <a:pt x="731125" y="854638"/>
                      <a:pt x="734173" y="888166"/>
                    </a:cubicBezTo>
                    <a:cubicBezTo>
                      <a:pt x="731125" y="930838"/>
                      <a:pt x="725029" y="973401"/>
                      <a:pt x="725029" y="1016182"/>
                    </a:cubicBezTo>
                    <a:cubicBezTo>
                      <a:pt x="725029" y="1128999"/>
                      <a:pt x="728539" y="1241834"/>
                      <a:pt x="734173" y="1354510"/>
                    </a:cubicBezTo>
                    <a:cubicBezTo>
                      <a:pt x="734654" y="1364137"/>
                      <a:pt x="740669" y="1372674"/>
                      <a:pt x="743317" y="1381942"/>
                    </a:cubicBezTo>
                    <a:cubicBezTo>
                      <a:pt x="746769" y="1394026"/>
                      <a:pt x="748850" y="1406481"/>
                      <a:pt x="752461" y="1418518"/>
                    </a:cubicBezTo>
                    <a:cubicBezTo>
                      <a:pt x="758000" y="1436982"/>
                      <a:pt x="762128" y="1456140"/>
                      <a:pt x="770749" y="1473382"/>
                    </a:cubicBezTo>
                    <a:cubicBezTo>
                      <a:pt x="776845" y="1485574"/>
                      <a:pt x="783667" y="1497429"/>
                      <a:pt x="789037" y="1509958"/>
                    </a:cubicBezTo>
                    <a:cubicBezTo>
                      <a:pt x="792834" y="1518817"/>
                      <a:pt x="792160" y="1529864"/>
                      <a:pt x="798181" y="1537390"/>
                    </a:cubicBezTo>
                    <a:cubicBezTo>
                      <a:pt x="805046" y="1545972"/>
                      <a:pt x="816469" y="1549582"/>
                      <a:pt x="825613" y="1555678"/>
                    </a:cubicBezTo>
                    <a:cubicBezTo>
                      <a:pt x="871019" y="1623786"/>
                      <a:pt x="812661" y="1540136"/>
                      <a:pt x="871333" y="1610542"/>
                    </a:cubicBezTo>
                    <a:cubicBezTo>
                      <a:pt x="934986" y="1686925"/>
                      <a:pt x="836910" y="1585263"/>
                      <a:pt x="917053" y="1665406"/>
                    </a:cubicBezTo>
                    <a:cubicBezTo>
                      <a:pt x="920101" y="1674550"/>
                      <a:pt x="921415" y="1684469"/>
                      <a:pt x="926197" y="1692838"/>
                    </a:cubicBezTo>
                    <a:cubicBezTo>
                      <a:pt x="937205" y="1712102"/>
                      <a:pt x="963373" y="1742106"/>
                      <a:pt x="981061" y="1756846"/>
                    </a:cubicBezTo>
                    <a:cubicBezTo>
                      <a:pt x="989504" y="1763881"/>
                      <a:pt x="999550" y="1768746"/>
                      <a:pt x="1008493" y="1775134"/>
                    </a:cubicBezTo>
                    <a:cubicBezTo>
                      <a:pt x="1028119" y="1789152"/>
                      <a:pt x="1050951" y="1808540"/>
                      <a:pt x="1072501" y="1820854"/>
                    </a:cubicBezTo>
                    <a:cubicBezTo>
                      <a:pt x="1084336" y="1827617"/>
                      <a:pt x="1097242" y="1832379"/>
                      <a:pt x="1109077" y="1839142"/>
                    </a:cubicBezTo>
                    <a:cubicBezTo>
                      <a:pt x="1118619" y="1844594"/>
                      <a:pt x="1126408" y="1853101"/>
                      <a:pt x="1136509" y="1857430"/>
                    </a:cubicBezTo>
                    <a:cubicBezTo>
                      <a:pt x="1148060" y="1862380"/>
                      <a:pt x="1160893" y="1863526"/>
                      <a:pt x="1173085" y="1866574"/>
                    </a:cubicBezTo>
                    <a:cubicBezTo>
                      <a:pt x="1267979" y="1929836"/>
                      <a:pt x="1121079" y="1833542"/>
                      <a:pt x="1237093" y="1903150"/>
                    </a:cubicBezTo>
                    <a:cubicBezTo>
                      <a:pt x="1255940" y="1914458"/>
                      <a:pt x="1270634" y="1934395"/>
                      <a:pt x="1291957" y="1939726"/>
                    </a:cubicBezTo>
                    <a:cubicBezTo>
                      <a:pt x="1304149" y="1942774"/>
                      <a:pt x="1316766" y="1944457"/>
                      <a:pt x="1328533" y="1948870"/>
                    </a:cubicBezTo>
                    <a:cubicBezTo>
                      <a:pt x="1368725" y="1963942"/>
                      <a:pt x="1358776" y="1966152"/>
                      <a:pt x="1392541" y="1985446"/>
                    </a:cubicBezTo>
                    <a:cubicBezTo>
                      <a:pt x="1412449" y="1996822"/>
                      <a:pt x="1454210" y="2015834"/>
                      <a:pt x="1474837" y="2022022"/>
                    </a:cubicBezTo>
                    <a:cubicBezTo>
                      <a:pt x="1489723" y="2026488"/>
                      <a:pt x="1505317" y="2028118"/>
                      <a:pt x="1520557" y="2031166"/>
                    </a:cubicBezTo>
                    <a:cubicBezTo>
                      <a:pt x="1529701" y="2037262"/>
                      <a:pt x="1537661" y="2045698"/>
                      <a:pt x="1547989" y="2049454"/>
                    </a:cubicBezTo>
                    <a:cubicBezTo>
                      <a:pt x="1590959" y="2065079"/>
                      <a:pt x="1634789" y="2065422"/>
                      <a:pt x="1676005" y="2086030"/>
                    </a:cubicBezTo>
                    <a:cubicBezTo>
                      <a:pt x="1707531" y="2101793"/>
                      <a:pt x="1741059" y="2122867"/>
                      <a:pt x="1776589" y="2131750"/>
                    </a:cubicBezTo>
                    <a:cubicBezTo>
                      <a:pt x="1791667" y="2135519"/>
                      <a:pt x="1807231" y="2137125"/>
                      <a:pt x="1822309" y="2140894"/>
                    </a:cubicBezTo>
                    <a:cubicBezTo>
                      <a:pt x="1831660" y="2143232"/>
                      <a:pt x="1840473" y="2147390"/>
                      <a:pt x="1849741" y="2150038"/>
                    </a:cubicBezTo>
                    <a:cubicBezTo>
                      <a:pt x="1861825" y="2153490"/>
                      <a:pt x="1874550" y="2154769"/>
                      <a:pt x="1886317" y="2159182"/>
                    </a:cubicBezTo>
                    <a:cubicBezTo>
                      <a:pt x="1899080" y="2163968"/>
                      <a:pt x="1910364" y="2172100"/>
                      <a:pt x="1922893" y="2177470"/>
                    </a:cubicBezTo>
                    <a:cubicBezTo>
                      <a:pt x="1931752" y="2181267"/>
                      <a:pt x="1941704" y="2182303"/>
                      <a:pt x="1950325" y="2186614"/>
                    </a:cubicBezTo>
                    <a:cubicBezTo>
                      <a:pt x="1960155" y="2191529"/>
                      <a:pt x="1967927" y="2199987"/>
                      <a:pt x="1977757" y="2204902"/>
                    </a:cubicBezTo>
                    <a:cubicBezTo>
                      <a:pt x="1986378" y="2209213"/>
                      <a:pt x="1996568" y="2209735"/>
                      <a:pt x="2005189" y="2214046"/>
                    </a:cubicBezTo>
                    <a:cubicBezTo>
                      <a:pt x="2015019" y="2218961"/>
                      <a:pt x="2023079" y="2226882"/>
                      <a:pt x="2032621" y="2232334"/>
                    </a:cubicBezTo>
                    <a:cubicBezTo>
                      <a:pt x="2044456" y="2239097"/>
                      <a:pt x="2057005" y="2244526"/>
                      <a:pt x="2069197" y="2250622"/>
                    </a:cubicBezTo>
                    <a:cubicBezTo>
                      <a:pt x="2075293" y="2259766"/>
                      <a:pt x="2082570" y="2268224"/>
                      <a:pt x="2087485" y="2278054"/>
                    </a:cubicBezTo>
                    <a:cubicBezTo>
                      <a:pt x="2091796" y="2286675"/>
                      <a:pt x="2091948" y="2297060"/>
                      <a:pt x="2096629" y="2305486"/>
                    </a:cubicBezTo>
                    <a:cubicBezTo>
                      <a:pt x="2107303" y="2324699"/>
                      <a:pt x="2133205" y="2360350"/>
                      <a:pt x="2133205" y="2360350"/>
                    </a:cubicBezTo>
                    <a:cubicBezTo>
                      <a:pt x="2081455" y="2394850"/>
                      <a:pt x="2105400" y="2387178"/>
                      <a:pt x="2005189" y="2369494"/>
                    </a:cubicBezTo>
                    <a:cubicBezTo>
                      <a:pt x="1986205" y="2366144"/>
                      <a:pt x="1950325" y="2351206"/>
                      <a:pt x="1950325" y="2351206"/>
                    </a:cubicBezTo>
                    <a:cubicBezTo>
                      <a:pt x="1925109" y="2325990"/>
                      <a:pt x="1925166" y="2322460"/>
                      <a:pt x="1895461" y="2305486"/>
                    </a:cubicBezTo>
                    <a:cubicBezTo>
                      <a:pt x="1883626" y="2298723"/>
                      <a:pt x="1871414" y="2292568"/>
                      <a:pt x="1858885" y="2287198"/>
                    </a:cubicBezTo>
                    <a:cubicBezTo>
                      <a:pt x="1807592" y="2265215"/>
                      <a:pt x="1855531" y="2294425"/>
                      <a:pt x="1794877" y="2259766"/>
                    </a:cubicBezTo>
                    <a:cubicBezTo>
                      <a:pt x="1785335" y="2254314"/>
                      <a:pt x="1777275" y="2246393"/>
                      <a:pt x="1767445" y="2241478"/>
                    </a:cubicBezTo>
                    <a:cubicBezTo>
                      <a:pt x="1758824" y="2237167"/>
                      <a:pt x="1748634" y="2236645"/>
                      <a:pt x="1740013" y="2232334"/>
                    </a:cubicBezTo>
                    <a:cubicBezTo>
                      <a:pt x="1730183" y="2227419"/>
                      <a:pt x="1722682" y="2218375"/>
                      <a:pt x="1712581" y="2214046"/>
                    </a:cubicBezTo>
                    <a:cubicBezTo>
                      <a:pt x="1701030" y="2209096"/>
                      <a:pt x="1688197" y="2207950"/>
                      <a:pt x="1676005" y="2204902"/>
                    </a:cubicBezTo>
                    <a:cubicBezTo>
                      <a:pt x="1666861" y="2198806"/>
                      <a:pt x="1658403" y="2191529"/>
                      <a:pt x="1648573" y="2186614"/>
                    </a:cubicBezTo>
                    <a:cubicBezTo>
                      <a:pt x="1633208" y="2178931"/>
                      <a:pt x="1599214" y="2172721"/>
                      <a:pt x="1584565" y="2168326"/>
                    </a:cubicBezTo>
                    <a:cubicBezTo>
                      <a:pt x="1566101" y="2162787"/>
                      <a:pt x="1547989" y="2156134"/>
                      <a:pt x="1529701" y="2150038"/>
                    </a:cubicBezTo>
                    <a:lnTo>
                      <a:pt x="1474837" y="2131750"/>
                    </a:lnTo>
                    <a:cubicBezTo>
                      <a:pt x="1465693" y="2128702"/>
                      <a:pt x="1456756" y="2124944"/>
                      <a:pt x="1447405" y="2122606"/>
                    </a:cubicBezTo>
                    <a:cubicBezTo>
                      <a:pt x="1435213" y="2119558"/>
                      <a:pt x="1423097" y="2116188"/>
                      <a:pt x="1410829" y="2113462"/>
                    </a:cubicBezTo>
                    <a:cubicBezTo>
                      <a:pt x="1395657" y="2110091"/>
                      <a:pt x="1380187" y="2108087"/>
                      <a:pt x="1365109" y="2104318"/>
                    </a:cubicBezTo>
                    <a:cubicBezTo>
                      <a:pt x="1279939" y="2083025"/>
                      <a:pt x="1399641" y="2110410"/>
                      <a:pt x="1310245" y="2076886"/>
                    </a:cubicBezTo>
                    <a:cubicBezTo>
                      <a:pt x="1270985" y="2062164"/>
                      <a:pt x="1247810" y="2074887"/>
                      <a:pt x="1209661" y="2049454"/>
                    </a:cubicBezTo>
                    <a:cubicBezTo>
                      <a:pt x="1200517" y="2043358"/>
                      <a:pt x="1192059" y="2036081"/>
                      <a:pt x="1182229" y="2031166"/>
                    </a:cubicBezTo>
                    <a:cubicBezTo>
                      <a:pt x="1169111" y="2024607"/>
                      <a:pt x="1129940" y="2015808"/>
                      <a:pt x="1118221" y="2012878"/>
                    </a:cubicBezTo>
                    <a:lnTo>
                      <a:pt x="1063357" y="1976302"/>
                    </a:lnTo>
                    <a:cubicBezTo>
                      <a:pt x="1054213" y="1970206"/>
                      <a:pt x="1046351" y="1961489"/>
                      <a:pt x="1035925" y="1958014"/>
                    </a:cubicBezTo>
                    <a:lnTo>
                      <a:pt x="1008493" y="1948870"/>
                    </a:lnTo>
                    <a:cubicBezTo>
                      <a:pt x="1002397" y="1939726"/>
                      <a:pt x="998787" y="1928303"/>
                      <a:pt x="990205" y="1921438"/>
                    </a:cubicBezTo>
                    <a:cubicBezTo>
                      <a:pt x="982679" y="1915417"/>
                      <a:pt x="971394" y="1916605"/>
                      <a:pt x="962773" y="1912294"/>
                    </a:cubicBezTo>
                    <a:cubicBezTo>
                      <a:pt x="947909" y="1904862"/>
                      <a:pt x="909120" y="1873822"/>
                      <a:pt x="898765" y="1866574"/>
                    </a:cubicBezTo>
                    <a:cubicBezTo>
                      <a:pt x="880759" y="1853970"/>
                      <a:pt x="843901" y="1829998"/>
                      <a:pt x="843901" y="1829998"/>
                    </a:cubicBezTo>
                    <a:lnTo>
                      <a:pt x="807325" y="1775134"/>
                    </a:lnTo>
                    <a:cubicBezTo>
                      <a:pt x="801229" y="1765990"/>
                      <a:pt x="792512" y="1758128"/>
                      <a:pt x="789037" y="1747702"/>
                    </a:cubicBezTo>
                    <a:cubicBezTo>
                      <a:pt x="775746" y="1707830"/>
                      <a:pt x="776612" y="1694387"/>
                      <a:pt x="752461" y="1665406"/>
                    </a:cubicBezTo>
                    <a:cubicBezTo>
                      <a:pt x="744182" y="1655472"/>
                      <a:pt x="734173" y="1647118"/>
                      <a:pt x="725029" y="1637974"/>
                    </a:cubicBezTo>
                    <a:cubicBezTo>
                      <a:pt x="703287" y="1572747"/>
                      <a:pt x="734116" y="1651605"/>
                      <a:pt x="688453" y="1583110"/>
                    </a:cubicBezTo>
                    <a:cubicBezTo>
                      <a:pt x="683106" y="1575090"/>
                      <a:pt x="683620" y="1564299"/>
                      <a:pt x="679309" y="1555678"/>
                    </a:cubicBezTo>
                    <a:cubicBezTo>
                      <a:pt x="674394" y="1545848"/>
                      <a:pt x="665484" y="1538289"/>
                      <a:pt x="661021" y="1528246"/>
                    </a:cubicBezTo>
                    <a:cubicBezTo>
                      <a:pt x="650890" y="1505452"/>
                      <a:pt x="639500" y="1463404"/>
                      <a:pt x="633589" y="1436806"/>
                    </a:cubicBezTo>
                    <a:cubicBezTo>
                      <a:pt x="630218" y="1421634"/>
                      <a:pt x="628214" y="1406164"/>
                      <a:pt x="624445" y="1391086"/>
                    </a:cubicBezTo>
                    <a:cubicBezTo>
                      <a:pt x="622107" y="1381735"/>
                      <a:pt x="618349" y="1372798"/>
                      <a:pt x="615301" y="1363654"/>
                    </a:cubicBezTo>
                    <a:cubicBezTo>
                      <a:pt x="609352" y="1149477"/>
                      <a:pt x="597849" y="1052704"/>
                      <a:pt x="615301" y="860734"/>
                    </a:cubicBezTo>
                    <a:cubicBezTo>
                      <a:pt x="616174" y="851135"/>
                      <a:pt x="621397" y="842446"/>
                      <a:pt x="624445" y="833302"/>
                    </a:cubicBezTo>
                    <a:cubicBezTo>
                      <a:pt x="618500" y="720339"/>
                      <a:pt x="623501" y="691421"/>
                      <a:pt x="606157" y="604702"/>
                    </a:cubicBezTo>
                    <a:cubicBezTo>
                      <a:pt x="604677" y="597303"/>
                      <a:pt x="593316" y="550498"/>
                      <a:pt x="587869" y="540694"/>
                    </a:cubicBezTo>
                    <a:cubicBezTo>
                      <a:pt x="577195" y="521481"/>
                      <a:pt x="558244" y="506682"/>
                      <a:pt x="551293" y="485830"/>
                    </a:cubicBezTo>
                    <a:cubicBezTo>
                      <a:pt x="548245" y="476686"/>
                      <a:pt x="546830" y="466824"/>
                      <a:pt x="542149" y="458398"/>
                    </a:cubicBezTo>
                    <a:cubicBezTo>
                      <a:pt x="531475" y="439185"/>
                      <a:pt x="512524" y="424386"/>
                      <a:pt x="505573" y="403534"/>
                    </a:cubicBezTo>
                    <a:cubicBezTo>
                      <a:pt x="502525" y="394390"/>
                      <a:pt x="503245" y="382918"/>
                      <a:pt x="496429" y="376102"/>
                    </a:cubicBezTo>
                    <a:cubicBezTo>
                      <a:pt x="489613" y="369286"/>
                      <a:pt x="477618" y="371269"/>
                      <a:pt x="468997" y="366958"/>
                    </a:cubicBezTo>
                    <a:cubicBezTo>
                      <a:pt x="459167" y="362043"/>
                      <a:pt x="450709" y="354766"/>
                      <a:pt x="441565" y="348670"/>
                    </a:cubicBezTo>
                    <a:cubicBezTo>
                      <a:pt x="438517" y="339526"/>
                      <a:pt x="439237" y="328054"/>
                      <a:pt x="432421" y="321238"/>
                    </a:cubicBezTo>
                    <a:cubicBezTo>
                      <a:pt x="416879" y="305696"/>
                      <a:pt x="395845" y="296854"/>
                      <a:pt x="377557" y="284662"/>
                    </a:cubicBezTo>
                    <a:cubicBezTo>
                      <a:pt x="342105" y="261027"/>
                      <a:pt x="360551" y="269849"/>
                      <a:pt x="322693" y="257230"/>
                    </a:cubicBezTo>
                    <a:cubicBezTo>
                      <a:pt x="313549" y="248086"/>
                      <a:pt x="305469" y="237737"/>
                      <a:pt x="295261" y="229798"/>
                    </a:cubicBezTo>
                    <a:cubicBezTo>
                      <a:pt x="277911" y="216304"/>
                      <a:pt x="258685" y="205414"/>
                      <a:pt x="240397" y="193222"/>
                    </a:cubicBezTo>
                    <a:cubicBezTo>
                      <a:pt x="231253" y="187126"/>
                      <a:pt x="220736" y="182705"/>
                      <a:pt x="212965" y="174934"/>
                    </a:cubicBezTo>
                    <a:cubicBezTo>
                      <a:pt x="192742" y="154711"/>
                      <a:pt x="183562" y="141945"/>
                      <a:pt x="158101" y="129214"/>
                    </a:cubicBezTo>
                    <a:cubicBezTo>
                      <a:pt x="149480" y="124903"/>
                      <a:pt x="139290" y="124381"/>
                      <a:pt x="130669" y="120070"/>
                    </a:cubicBezTo>
                    <a:cubicBezTo>
                      <a:pt x="59765" y="84618"/>
                      <a:pt x="144756" y="115622"/>
                      <a:pt x="75805" y="92638"/>
                    </a:cubicBezTo>
                    <a:cubicBezTo>
                      <a:pt x="66661" y="83494"/>
                      <a:pt x="58191" y="73622"/>
                      <a:pt x="48373" y="65206"/>
                    </a:cubicBezTo>
                    <a:cubicBezTo>
                      <a:pt x="36802" y="55288"/>
                      <a:pt x="21553" y="49482"/>
                      <a:pt x="11797" y="37774"/>
                    </a:cubicBezTo>
                    <a:cubicBezTo>
                      <a:pt x="5627" y="30369"/>
                      <a:pt x="-4967" y="5770"/>
                      <a:pt x="2653" y="11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stretch>
                <a:fillRect/>
              </a:stretch>
            </p:blipFill>
            <p:spPr>
              <a:xfrm>
                <a:off x="6271051" y="2835806"/>
                <a:ext cx="739858" cy="875611"/>
              </a:xfrm>
              <a:prstGeom prst="rect">
                <a:avLst/>
              </a:prstGeom>
            </p:spPr>
          </p:pic>
          <p:sp>
            <p:nvSpPr>
              <p:cNvPr id="22" name="TextBox 21"/>
              <p:cNvSpPr txBox="1"/>
              <p:nvPr/>
            </p:nvSpPr>
            <p:spPr>
              <a:xfrm>
                <a:off x="7431568" y="1670633"/>
                <a:ext cx="1841434" cy="538609"/>
              </a:xfrm>
              <a:prstGeom prst="rect">
                <a:avLst/>
              </a:prstGeom>
              <a:noFill/>
            </p:spPr>
            <p:txBody>
              <a:bodyPr wrap="square" rtlCol="0">
                <a:spAutoFit/>
              </a:bodyPr>
              <a:lstStyle/>
              <a:p>
                <a:pPr algn="ctr"/>
                <a:r>
                  <a:rPr lang="en-US" b="1" dirty="0" smtClean="0"/>
                  <a:t>Adults</a:t>
                </a:r>
              </a:p>
              <a:p>
                <a:pPr algn="ctr"/>
                <a:r>
                  <a:rPr lang="en-US" sz="1000" dirty="0" smtClean="0"/>
                  <a:t>( ~ 1 mm)</a:t>
                </a:r>
                <a:endParaRPr lang="en-US" sz="1000" dirty="0"/>
              </a:p>
            </p:txBody>
          </p:sp>
          <p:sp>
            <p:nvSpPr>
              <p:cNvPr id="23" name="TextBox 22"/>
              <p:cNvSpPr txBox="1"/>
              <p:nvPr/>
            </p:nvSpPr>
            <p:spPr>
              <a:xfrm>
                <a:off x="10003499" y="3258744"/>
                <a:ext cx="1299768" cy="393472"/>
              </a:xfrm>
              <a:prstGeom prst="rect">
                <a:avLst/>
              </a:prstGeom>
              <a:noFill/>
            </p:spPr>
            <p:txBody>
              <a:bodyPr wrap="square" rtlCol="0">
                <a:spAutoFit/>
              </a:bodyPr>
              <a:lstStyle/>
              <a:p>
                <a:pPr algn="ctr"/>
                <a:r>
                  <a:rPr lang="en-US" b="1" dirty="0" smtClean="0"/>
                  <a:t>Egg</a:t>
                </a:r>
                <a:endParaRPr lang="en-US" b="1" dirty="0"/>
              </a:p>
            </p:txBody>
          </p:sp>
          <p:sp>
            <p:nvSpPr>
              <p:cNvPr id="24" name="TextBox 23"/>
              <p:cNvSpPr txBox="1"/>
              <p:nvPr/>
            </p:nvSpPr>
            <p:spPr>
              <a:xfrm>
                <a:off x="9732666" y="4752366"/>
                <a:ext cx="1841434" cy="393472"/>
              </a:xfrm>
              <a:prstGeom prst="rect">
                <a:avLst/>
              </a:prstGeom>
              <a:noFill/>
            </p:spPr>
            <p:txBody>
              <a:bodyPr wrap="square" rtlCol="0">
                <a:spAutoFit/>
              </a:bodyPr>
              <a:lstStyle/>
              <a:p>
                <a:pPr algn="ctr"/>
                <a:r>
                  <a:rPr lang="en-US" b="1" dirty="0" smtClean="0"/>
                  <a:t>L1</a:t>
                </a:r>
                <a:endParaRPr lang="en-US" b="1" dirty="0"/>
              </a:p>
            </p:txBody>
          </p:sp>
          <p:sp>
            <p:nvSpPr>
              <p:cNvPr id="25" name="TextBox 24"/>
              <p:cNvSpPr txBox="1"/>
              <p:nvPr/>
            </p:nvSpPr>
            <p:spPr>
              <a:xfrm>
                <a:off x="5546144" y="4958699"/>
                <a:ext cx="1230102" cy="384721"/>
              </a:xfrm>
              <a:prstGeom prst="rect">
                <a:avLst/>
              </a:prstGeom>
              <a:noFill/>
            </p:spPr>
            <p:txBody>
              <a:bodyPr wrap="square" rtlCol="0">
                <a:spAutoFit/>
              </a:bodyPr>
              <a:lstStyle/>
              <a:p>
                <a:pPr algn="ctr"/>
                <a:r>
                  <a:rPr lang="en-US" b="1" dirty="0" smtClean="0"/>
                  <a:t>L3</a:t>
                </a:r>
                <a:endParaRPr lang="en-US" b="1" dirty="0"/>
              </a:p>
            </p:txBody>
          </p:sp>
          <p:sp>
            <p:nvSpPr>
              <p:cNvPr id="26" name="TextBox 25"/>
              <p:cNvSpPr txBox="1"/>
              <p:nvPr/>
            </p:nvSpPr>
            <p:spPr>
              <a:xfrm>
                <a:off x="5156409" y="2465362"/>
                <a:ext cx="1841434" cy="393472"/>
              </a:xfrm>
              <a:prstGeom prst="rect">
                <a:avLst/>
              </a:prstGeom>
              <a:noFill/>
            </p:spPr>
            <p:txBody>
              <a:bodyPr wrap="square" rtlCol="0">
                <a:spAutoFit/>
              </a:bodyPr>
              <a:lstStyle/>
              <a:p>
                <a:pPr algn="ctr"/>
                <a:r>
                  <a:rPr lang="en-US" b="1" dirty="0" smtClean="0"/>
                  <a:t>L4</a:t>
                </a:r>
                <a:endParaRPr lang="en-US" b="1" dirty="0"/>
              </a:p>
            </p:txBody>
          </p:sp>
          <p:cxnSp>
            <p:nvCxnSpPr>
              <p:cNvPr id="27" name="Straight Arrow Connector 26"/>
              <p:cNvCxnSpPr/>
              <p:nvPr/>
            </p:nvCxnSpPr>
            <p:spPr>
              <a:xfrm>
                <a:off x="9203298" y="2767991"/>
                <a:ext cx="676149" cy="4269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221106" y="3885285"/>
                <a:ext cx="9461" cy="735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9000128" y="5202227"/>
                <a:ext cx="920968" cy="4208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274444" y="5326553"/>
                <a:ext cx="856108" cy="2963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490106" y="3867662"/>
                <a:ext cx="0" cy="6938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41884" y="2846185"/>
                <a:ext cx="710314" cy="3947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312455" y="4026383"/>
                <a:ext cx="892195" cy="338554"/>
              </a:xfrm>
              <a:prstGeom prst="rect">
                <a:avLst/>
              </a:prstGeom>
              <a:noFill/>
            </p:spPr>
            <p:txBody>
              <a:bodyPr wrap="square" rtlCol="0">
                <a:spAutoFit/>
              </a:bodyPr>
              <a:lstStyle/>
              <a:p>
                <a:r>
                  <a:rPr lang="en-US" sz="1600" b="1" dirty="0" smtClean="0">
                    <a:solidFill>
                      <a:schemeClr val="accent3"/>
                    </a:solidFill>
                  </a:rPr>
                  <a:t>9 hours</a:t>
                </a:r>
                <a:endParaRPr lang="en-US" sz="1600" b="1" dirty="0">
                  <a:solidFill>
                    <a:schemeClr val="accent3"/>
                  </a:solidFill>
                </a:endParaRPr>
              </a:p>
            </p:txBody>
          </p:sp>
          <p:sp>
            <p:nvSpPr>
              <p:cNvPr id="34" name="TextBox 33"/>
              <p:cNvSpPr txBox="1"/>
              <p:nvPr/>
            </p:nvSpPr>
            <p:spPr>
              <a:xfrm>
                <a:off x="9419217" y="5500985"/>
                <a:ext cx="1102276" cy="338554"/>
              </a:xfrm>
              <a:prstGeom prst="rect">
                <a:avLst/>
              </a:prstGeom>
              <a:noFill/>
            </p:spPr>
            <p:txBody>
              <a:bodyPr wrap="square" rtlCol="0">
                <a:spAutoFit/>
              </a:bodyPr>
              <a:lstStyle/>
              <a:p>
                <a:r>
                  <a:rPr lang="en-US" sz="1600" b="1" dirty="0" smtClean="0">
                    <a:solidFill>
                      <a:schemeClr val="accent3"/>
                    </a:solidFill>
                  </a:rPr>
                  <a:t>12 hours</a:t>
                </a:r>
                <a:endParaRPr lang="en-US" sz="1600" b="1" dirty="0">
                  <a:solidFill>
                    <a:schemeClr val="accent3"/>
                  </a:solidFill>
                </a:endParaRPr>
              </a:p>
            </p:txBody>
          </p:sp>
          <p:sp>
            <p:nvSpPr>
              <p:cNvPr id="35" name="TextBox 34"/>
              <p:cNvSpPr txBox="1"/>
              <p:nvPr/>
            </p:nvSpPr>
            <p:spPr>
              <a:xfrm>
                <a:off x="6964841" y="5558409"/>
                <a:ext cx="1102276" cy="338554"/>
              </a:xfrm>
              <a:prstGeom prst="rect">
                <a:avLst/>
              </a:prstGeom>
              <a:noFill/>
            </p:spPr>
            <p:txBody>
              <a:bodyPr wrap="square" rtlCol="0">
                <a:spAutoFit/>
              </a:bodyPr>
              <a:lstStyle/>
              <a:p>
                <a:r>
                  <a:rPr lang="en-US" sz="1600" b="1" dirty="0" smtClean="0">
                    <a:solidFill>
                      <a:schemeClr val="accent3"/>
                    </a:solidFill>
                  </a:rPr>
                  <a:t>8 hours</a:t>
                </a:r>
                <a:endParaRPr lang="en-US" sz="1600" b="1" dirty="0">
                  <a:solidFill>
                    <a:schemeClr val="accent3"/>
                  </a:solidFill>
                </a:endParaRPr>
              </a:p>
            </p:txBody>
          </p:sp>
          <p:sp>
            <p:nvSpPr>
              <p:cNvPr id="36" name="TextBox 35"/>
              <p:cNvSpPr txBox="1"/>
              <p:nvPr/>
            </p:nvSpPr>
            <p:spPr>
              <a:xfrm>
                <a:off x="5673970" y="4019155"/>
                <a:ext cx="1102276" cy="338554"/>
              </a:xfrm>
              <a:prstGeom prst="rect">
                <a:avLst/>
              </a:prstGeom>
              <a:noFill/>
            </p:spPr>
            <p:txBody>
              <a:bodyPr wrap="square" rtlCol="0">
                <a:spAutoFit/>
              </a:bodyPr>
              <a:lstStyle/>
              <a:p>
                <a:r>
                  <a:rPr lang="en-US" sz="1600" b="1" dirty="0" smtClean="0">
                    <a:solidFill>
                      <a:schemeClr val="accent3"/>
                    </a:solidFill>
                  </a:rPr>
                  <a:t>8 hours</a:t>
                </a:r>
                <a:endParaRPr lang="en-US" sz="1600" b="1" dirty="0">
                  <a:solidFill>
                    <a:schemeClr val="accent3"/>
                  </a:solidFill>
                </a:endParaRPr>
              </a:p>
            </p:txBody>
          </p:sp>
          <p:sp>
            <p:nvSpPr>
              <p:cNvPr id="37" name="TextBox 36"/>
              <p:cNvSpPr txBox="1"/>
              <p:nvPr/>
            </p:nvSpPr>
            <p:spPr>
              <a:xfrm>
                <a:off x="6646953" y="2587781"/>
                <a:ext cx="1102276" cy="338554"/>
              </a:xfrm>
              <a:prstGeom prst="rect">
                <a:avLst/>
              </a:prstGeom>
              <a:noFill/>
            </p:spPr>
            <p:txBody>
              <a:bodyPr wrap="square" rtlCol="0">
                <a:spAutoFit/>
              </a:bodyPr>
              <a:lstStyle/>
              <a:p>
                <a:r>
                  <a:rPr lang="en-US" sz="1600" b="1" dirty="0" smtClean="0">
                    <a:solidFill>
                      <a:schemeClr val="accent3"/>
                    </a:solidFill>
                  </a:rPr>
                  <a:t>18 hours</a:t>
                </a:r>
                <a:endParaRPr lang="en-US" sz="1600" b="1" dirty="0">
                  <a:solidFill>
                    <a:schemeClr val="accent3"/>
                  </a:solidFill>
                </a:endParaRPr>
              </a:p>
            </p:txBody>
          </p:sp>
          <p:sp>
            <p:nvSpPr>
              <p:cNvPr id="38" name="TextBox 37"/>
              <p:cNvSpPr txBox="1"/>
              <p:nvPr/>
            </p:nvSpPr>
            <p:spPr>
              <a:xfrm>
                <a:off x="7103453" y="1170750"/>
                <a:ext cx="2510022" cy="384721"/>
              </a:xfrm>
              <a:prstGeom prst="rect">
                <a:avLst/>
              </a:prstGeom>
              <a:noFill/>
            </p:spPr>
            <p:txBody>
              <a:bodyPr wrap="square" rtlCol="0">
                <a:spAutoFit/>
              </a:bodyPr>
              <a:lstStyle/>
              <a:p>
                <a:r>
                  <a:rPr lang="en-US" b="1" dirty="0" smtClean="0"/>
                  <a:t>Lifecycle of </a:t>
                </a:r>
                <a:r>
                  <a:rPr lang="en-US" b="1" i="1" dirty="0" smtClean="0"/>
                  <a:t>C. elegans</a:t>
                </a:r>
                <a:endParaRPr lang="en-US" b="1" i="1" dirty="0"/>
              </a:p>
            </p:txBody>
          </p:sp>
        </p:grpSp>
      </p:grpSp>
      <p:sp>
        <p:nvSpPr>
          <p:cNvPr id="39" name="TextBox 38"/>
          <p:cNvSpPr txBox="1"/>
          <p:nvPr/>
        </p:nvSpPr>
        <p:spPr>
          <a:xfrm>
            <a:off x="8240391" y="5468353"/>
            <a:ext cx="746229" cy="387103"/>
          </a:xfrm>
          <a:prstGeom prst="rect">
            <a:avLst/>
          </a:prstGeom>
          <a:noFill/>
        </p:spPr>
        <p:txBody>
          <a:bodyPr wrap="square" rtlCol="0">
            <a:spAutoFit/>
          </a:bodyPr>
          <a:lstStyle/>
          <a:p>
            <a:r>
              <a:rPr lang="en-US" b="1" dirty="0" smtClean="0"/>
              <a:t>L2</a:t>
            </a:r>
            <a:endParaRPr lang="en-US" b="1" dirty="0"/>
          </a:p>
        </p:txBody>
      </p:sp>
      <p:sp>
        <p:nvSpPr>
          <p:cNvPr id="40" name="TextBox 39"/>
          <p:cNvSpPr txBox="1"/>
          <p:nvPr/>
        </p:nvSpPr>
        <p:spPr>
          <a:xfrm>
            <a:off x="1133840" y="4240092"/>
            <a:ext cx="3432197" cy="1145024"/>
          </a:xfrm>
          <a:prstGeom prst="rect">
            <a:avLst/>
          </a:prstGeom>
          <a:noFill/>
        </p:spPr>
        <p:txBody>
          <a:bodyPr wrap="square" lIns="97630" tIns="48815" rIns="97630" bIns="48815" rtlCol="0">
            <a:spAutoFit/>
          </a:bodyPr>
          <a:lstStyle/>
          <a:p>
            <a:pPr algn="ctr"/>
            <a:r>
              <a:rPr lang="en-US" sz="3400" dirty="0"/>
              <a:t>55 hours =</a:t>
            </a:r>
          </a:p>
          <a:p>
            <a:pPr algn="ctr"/>
            <a:r>
              <a:rPr lang="en-US" sz="3400" dirty="0"/>
              <a:t>2 days + 7 hours</a:t>
            </a:r>
          </a:p>
        </p:txBody>
      </p:sp>
    </p:spTree>
    <p:extLst>
      <p:ext uri="{BB962C8B-B14F-4D97-AF65-F5344CB8AC3E}">
        <p14:creationId xmlns:p14="http://schemas.microsoft.com/office/powerpoint/2010/main" val="92324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4" y="6599830"/>
            <a:ext cx="11953248" cy="188906"/>
          </a:xfrm>
          <a:prstGeom prst="rect">
            <a:avLst/>
          </a:prstGeom>
        </p:spPr>
      </p:pic>
      <p:sp>
        <p:nvSpPr>
          <p:cNvPr id="8" name="TextBox 7"/>
          <p:cNvSpPr txBox="1"/>
          <p:nvPr/>
        </p:nvSpPr>
        <p:spPr>
          <a:xfrm>
            <a:off x="8739554" y="362123"/>
            <a:ext cx="2927327" cy="683359"/>
          </a:xfrm>
          <a:prstGeom prst="rect">
            <a:avLst/>
          </a:prstGeom>
          <a:noFill/>
        </p:spPr>
        <p:txBody>
          <a:bodyPr wrap="square" lIns="97630" tIns="48815" rIns="97630" bIns="48815" rtlCol="0">
            <a:spAutoFit/>
          </a:bodyPr>
          <a:lstStyle/>
          <a:p>
            <a:r>
              <a:rPr lang="en-US" sz="3800" dirty="0" smtClean="0"/>
              <a:t>Lab Safety</a:t>
            </a:r>
            <a:endParaRPr lang="en-US" sz="3800" dirty="0"/>
          </a:p>
        </p:txBody>
      </p:sp>
      <p:cxnSp>
        <p:nvCxnSpPr>
          <p:cNvPr id="10" name="Straight Connector 9"/>
          <p:cNvCxnSpPr/>
          <p:nvPr/>
        </p:nvCxnSpPr>
        <p:spPr>
          <a:xfrm>
            <a:off x="4072802" y="205705"/>
            <a:ext cx="0" cy="88177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Content Placeholder 1"/>
          <p:cNvSpPr txBox="1">
            <a:spLocks/>
          </p:cNvSpPr>
          <p:nvPr/>
        </p:nvSpPr>
        <p:spPr>
          <a:xfrm>
            <a:off x="442384" y="1360283"/>
            <a:ext cx="11224497" cy="5334000"/>
          </a:xfrm>
          <a:prstGeom prst="rect">
            <a:avLst/>
          </a:prstGeom>
        </p:spPr>
        <p:txBody>
          <a:bodyPr lIns="97630" tIns="48815" rIns="97630" bIns="48815">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During the next few days, you will be conducting and investigation with </a:t>
            </a:r>
            <a:r>
              <a:rPr lang="en-US" sz="2400" i="1" dirty="0" smtClean="0"/>
              <a:t>C. elegans. </a:t>
            </a:r>
          </a:p>
          <a:p>
            <a:pPr marL="0" indent="0">
              <a:buNone/>
            </a:pPr>
            <a:r>
              <a:rPr lang="en-US" sz="2400" dirty="0" smtClean="0"/>
              <a:t>What are some safety considerations?</a:t>
            </a:r>
          </a:p>
          <a:p>
            <a:pPr marL="688975" indent="-463550"/>
            <a:r>
              <a:rPr lang="en-US" sz="2400" dirty="0"/>
              <a:t>Wear gloves when handling the worm plates, </a:t>
            </a:r>
            <a:r>
              <a:rPr lang="en-US" sz="2400" dirty="0" smtClean="0"/>
              <a:t>and don’t </a:t>
            </a:r>
            <a:r>
              <a:rPr lang="en-US" sz="2400" dirty="0"/>
              <a:t>touch your eyes or face with your gloved hands</a:t>
            </a:r>
            <a:r>
              <a:rPr lang="en-US" sz="2400" dirty="0" smtClean="0"/>
              <a:t>.</a:t>
            </a:r>
            <a:r>
              <a:rPr lang="en-US" sz="2400" dirty="0"/>
              <a:t> W</a:t>
            </a:r>
            <a:r>
              <a:rPr lang="en-US" sz="2400" dirty="0" smtClean="0"/>
              <a:t>ash </a:t>
            </a:r>
            <a:r>
              <a:rPr lang="en-US" sz="2400" dirty="0"/>
              <a:t>your hands after removing gloves. </a:t>
            </a:r>
            <a:endParaRPr lang="en-US" sz="2400" dirty="0" smtClean="0"/>
          </a:p>
          <a:p>
            <a:pPr marL="688975" indent="-463550"/>
            <a:endParaRPr lang="en-US" sz="800" dirty="0"/>
          </a:p>
          <a:p>
            <a:pPr marL="688975" indent="-463550"/>
            <a:r>
              <a:rPr lang="en-US" sz="2400" dirty="0" smtClean="0"/>
              <a:t>You may be using an open flame to sterilize a metal spatula. Good lab practices should be used around the flame and with the hot metal spatula.</a:t>
            </a:r>
          </a:p>
          <a:p>
            <a:pPr marL="688975" indent="-463550"/>
            <a:endParaRPr lang="en-US" sz="800" dirty="0" smtClean="0"/>
          </a:p>
          <a:p>
            <a:pPr marL="688975" indent="-463550"/>
            <a:r>
              <a:rPr lang="en-US" sz="2400" dirty="0" smtClean="0"/>
              <a:t>Diluted glycerol (glycerin) is used in a later lesson. This is a stable chemical that might cause mild irritation if applied to skin. Wear gloves when working with it, and don’t touch your eyes.</a:t>
            </a:r>
            <a:endParaRPr lang="en-US" sz="900" dirty="0" smtClean="0"/>
          </a:p>
          <a:p>
            <a:pPr marL="0" indent="0">
              <a:buNone/>
            </a:pPr>
            <a:r>
              <a:rPr lang="en-US" sz="2400" dirty="0" smtClean="0"/>
              <a:t>Remember: </a:t>
            </a:r>
            <a:r>
              <a:rPr lang="en-US" sz="2400" i="1" dirty="0" smtClean="0"/>
              <a:t>C</a:t>
            </a:r>
            <a:r>
              <a:rPr lang="en-US" sz="2400" i="1" dirty="0"/>
              <a:t>. elegans </a:t>
            </a:r>
            <a:r>
              <a:rPr lang="en-US" sz="2400" dirty="0"/>
              <a:t>and the bacteria used for their food are harmless to </a:t>
            </a:r>
            <a:r>
              <a:rPr lang="en-US" sz="2400" dirty="0" smtClean="0"/>
              <a:t>humans, but</a:t>
            </a:r>
          </a:p>
          <a:p>
            <a:pPr marL="0" indent="0">
              <a:buNone/>
            </a:pPr>
            <a:r>
              <a:rPr lang="en-US" sz="2400" dirty="0" smtClean="0"/>
              <a:t>it is always important to maintain good lab safety practices. </a:t>
            </a:r>
            <a:endParaRPr lang="en-US" sz="2400" dirty="0"/>
          </a:p>
          <a:p>
            <a:pPr marL="0" indent="0">
              <a:buNone/>
            </a:pPr>
            <a:r>
              <a:rPr lang="en-US" dirty="0" smtClean="0"/>
              <a:t> </a:t>
            </a:r>
            <a:endParaRPr lang="en-US" dirty="0" smtClean="0"/>
          </a:p>
          <a:p>
            <a:pPr lvl="1">
              <a:buFont typeface="Wingdings" pitchFamily="2" charset="2"/>
              <a:buChar char="Ø"/>
            </a:pPr>
            <a:endParaRPr lang="en-US" dirty="0" smtClean="0"/>
          </a:p>
          <a:p>
            <a:endParaRPr lang="en-US" dirty="0"/>
          </a:p>
        </p:txBody>
      </p:sp>
      <p:pic>
        <p:nvPicPr>
          <p:cNvPr id="7" name="Picture 2" descr="C:\Users\jcgriz\AppData\Local\Microsoft\Windows\Temporary Internet Files\Content.Outlook\ND2AF8RG\GSEO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85" y="347995"/>
            <a:ext cx="2911799" cy="7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8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orm Unit">
      <a:dk1>
        <a:sysClr val="windowText" lastClr="000000"/>
      </a:dk1>
      <a:lt1>
        <a:sysClr val="window" lastClr="FFFFFF"/>
      </a:lt1>
      <a:dk2>
        <a:srgbClr val="444D26"/>
      </a:dk2>
      <a:lt2>
        <a:srgbClr val="FEFAC9"/>
      </a:lt2>
      <a:accent1>
        <a:srgbClr val="77915E"/>
      </a:accent1>
      <a:accent2>
        <a:srgbClr val="DD911E"/>
      </a:accent2>
      <a:accent3>
        <a:srgbClr val="D1563D"/>
      </a:accent3>
      <a:accent4>
        <a:srgbClr val="2B656C"/>
      </a:accent4>
      <a:accent5>
        <a:srgbClr val="F0E5CA"/>
      </a:accent5>
      <a:accent6>
        <a:srgbClr val="809EC2"/>
      </a:accent6>
      <a:hlink>
        <a:srgbClr val="8E58B6"/>
      </a:hlink>
      <a:folHlink>
        <a:srgbClr val="7F6F6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20218</TotalTime>
  <Words>3570</Words>
  <Application>Microsoft Office PowerPoint</Application>
  <PresentationFormat>Custom</PresentationFormat>
  <Paragraphs>479</Paragraphs>
  <Slides>43</Slides>
  <Notes>23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Griswold</dc:creator>
  <cp:lastModifiedBy>JOAN GRISWOLD</cp:lastModifiedBy>
  <cp:revision>156</cp:revision>
  <dcterms:created xsi:type="dcterms:W3CDTF">2013-09-04T17:53:53Z</dcterms:created>
  <dcterms:modified xsi:type="dcterms:W3CDTF">2016-08-03T02:04:12Z</dcterms:modified>
</cp:coreProperties>
</file>