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160000" cy="7620000"/>
  <p:notesSz cx="6858000" cy="9144000"/>
  <p:defaultTextStyle>
    <a:lvl1pPr defTabSz="457200">
      <a:defRPr sz="1200">
        <a:latin typeface="Helvetica"/>
        <a:ea typeface="Helvetica"/>
        <a:cs typeface="Helvetica"/>
        <a:sym typeface="Helvetica"/>
      </a:defRPr>
    </a:lvl1pPr>
    <a:lvl2pPr indent="228600" defTabSz="457200">
      <a:defRPr sz="1200">
        <a:latin typeface="Helvetica"/>
        <a:ea typeface="Helvetica"/>
        <a:cs typeface="Helvetica"/>
        <a:sym typeface="Helvetica"/>
      </a:defRPr>
    </a:lvl2pPr>
    <a:lvl3pPr indent="457200" defTabSz="457200">
      <a:defRPr sz="1200">
        <a:latin typeface="Helvetica"/>
        <a:ea typeface="Helvetica"/>
        <a:cs typeface="Helvetica"/>
        <a:sym typeface="Helvetica"/>
      </a:defRPr>
    </a:lvl3pPr>
    <a:lvl4pPr indent="685800" defTabSz="457200">
      <a:defRPr sz="1200">
        <a:latin typeface="Helvetica"/>
        <a:ea typeface="Helvetica"/>
        <a:cs typeface="Helvetica"/>
        <a:sym typeface="Helvetica"/>
      </a:defRPr>
    </a:lvl4pPr>
    <a:lvl5pPr indent="914400" defTabSz="457200">
      <a:defRPr sz="1200">
        <a:latin typeface="Helvetica"/>
        <a:ea typeface="Helvetica"/>
        <a:cs typeface="Helvetica"/>
        <a:sym typeface="Helvetica"/>
      </a:defRPr>
    </a:lvl5pPr>
    <a:lvl6pPr indent="1143000" defTabSz="457200">
      <a:defRPr sz="1200">
        <a:latin typeface="Helvetica"/>
        <a:ea typeface="Helvetica"/>
        <a:cs typeface="Helvetica"/>
        <a:sym typeface="Helvetica"/>
      </a:defRPr>
    </a:lvl6pPr>
    <a:lvl7pPr indent="1371600" defTabSz="457200">
      <a:defRPr sz="1200">
        <a:latin typeface="Helvetica"/>
        <a:ea typeface="Helvetica"/>
        <a:cs typeface="Helvetica"/>
        <a:sym typeface="Helvetica"/>
      </a:defRPr>
    </a:lvl7pPr>
    <a:lvl8pPr indent="1600200" defTabSz="457200">
      <a:defRPr sz="1200">
        <a:latin typeface="Helvetica"/>
        <a:ea typeface="Helvetica"/>
        <a:cs typeface="Helvetica"/>
        <a:sym typeface="Helvetica"/>
      </a:defRPr>
    </a:lvl8pPr>
    <a:lvl9pPr indent="1828800" defTabSz="457200">
      <a:defRPr sz="1200">
        <a:latin typeface="Helvetica"/>
        <a:ea typeface="Helvetica"/>
        <a:cs typeface="Helvetica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3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1F3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D51ADE6A-740E-44AE-83CC-AE7238B6C88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1F3"/>
          </a:solidFill>
        </a:fill>
      </a:tcStyle>
    </a:band2H>
    <a:firstCol>
      <a:tcTxStyle b="off" i="off">
        <a:fontRef idx="maj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674"/>
  </p:normalViewPr>
  <p:slideViewPr>
    <p:cSldViewPr snapToGrid="0" snapToObjects="1">
      <p:cViewPr varScale="1">
        <p:scale>
          <a:sx n="111" d="100"/>
          <a:sy n="111" d="100"/>
        </p:scale>
        <p:origin x="1528" y="208"/>
      </p:cViewPr>
      <p:guideLst>
        <p:guide orient="horz" pos="2400"/>
        <p:guide pos="3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45652847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defRPr sz="1400">
        <a:latin typeface="Lucida Grande"/>
        <a:ea typeface="Lucida Grande"/>
        <a:cs typeface="Lucida Grande"/>
        <a:sym typeface="Lucida Grande"/>
      </a:defRPr>
    </a:lvl1pPr>
    <a:lvl2pPr indent="228600" defTabSz="457200">
      <a:defRPr sz="1400">
        <a:latin typeface="Lucida Grande"/>
        <a:ea typeface="Lucida Grande"/>
        <a:cs typeface="Lucida Grande"/>
        <a:sym typeface="Lucida Grande"/>
      </a:defRPr>
    </a:lvl2pPr>
    <a:lvl3pPr indent="457200" defTabSz="457200">
      <a:defRPr sz="1400">
        <a:latin typeface="Lucida Grande"/>
        <a:ea typeface="Lucida Grande"/>
        <a:cs typeface="Lucida Grande"/>
        <a:sym typeface="Lucida Grande"/>
      </a:defRPr>
    </a:lvl3pPr>
    <a:lvl4pPr indent="685800" defTabSz="457200">
      <a:defRPr sz="1400">
        <a:latin typeface="Lucida Grande"/>
        <a:ea typeface="Lucida Grande"/>
        <a:cs typeface="Lucida Grande"/>
        <a:sym typeface="Lucida Grande"/>
      </a:defRPr>
    </a:lvl4pPr>
    <a:lvl5pPr indent="914400" defTabSz="457200">
      <a:defRPr sz="1400">
        <a:latin typeface="Lucida Grande"/>
        <a:ea typeface="Lucida Grande"/>
        <a:cs typeface="Lucida Grande"/>
        <a:sym typeface="Lucida Grande"/>
      </a:defRPr>
    </a:lvl5pPr>
    <a:lvl6pPr indent="1143000" defTabSz="457200">
      <a:defRPr sz="1400">
        <a:latin typeface="Lucida Grande"/>
        <a:ea typeface="Lucida Grande"/>
        <a:cs typeface="Lucida Grande"/>
        <a:sym typeface="Lucida Grande"/>
      </a:defRPr>
    </a:lvl6pPr>
    <a:lvl7pPr indent="1371600" defTabSz="457200">
      <a:defRPr sz="1400">
        <a:latin typeface="Lucida Grande"/>
        <a:ea typeface="Lucida Grande"/>
        <a:cs typeface="Lucida Grande"/>
        <a:sym typeface="Lucida Grande"/>
      </a:defRPr>
    </a:lvl7pPr>
    <a:lvl8pPr indent="1600200" defTabSz="457200">
      <a:defRPr sz="1400">
        <a:latin typeface="Lucida Grande"/>
        <a:ea typeface="Lucida Grande"/>
        <a:cs typeface="Lucida Grande"/>
        <a:sym typeface="Lucida Grande"/>
      </a:defRPr>
    </a:lvl8pPr>
    <a:lvl9pPr indent="1828800" defTabSz="45720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400"/>
              <a:t>each pair needs:</a:t>
            </a:r>
          </a:p>
          <a:p>
            <a:pPr lvl="0">
              <a:defRPr sz="1800"/>
            </a:pPr>
            <a:r>
              <a:rPr sz="1400"/>
              <a:t>5 brown</a:t>
            </a:r>
          </a:p>
          <a:p>
            <a:pPr lvl="0">
              <a:defRPr sz="1800"/>
            </a:pPr>
            <a:r>
              <a:rPr sz="1400"/>
              <a:t>5 maroon</a:t>
            </a:r>
          </a:p>
          <a:p>
            <a:pPr lvl="0">
              <a:defRPr sz="1800"/>
            </a:pPr>
            <a:r>
              <a:rPr sz="1400"/>
              <a:t>8 black</a:t>
            </a:r>
          </a:p>
          <a:p>
            <a:pPr lvl="0">
              <a:defRPr sz="1800"/>
            </a:pPr>
            <a:r>
              <a:rPr sz="1400"/>
              <a:t>8 white</a:t>
            </a:r>
          </a:p>
          <a:p>
            <a:pPr lvl="0">
              <a:defRPr sz="1800"/>
            </a:pPr>
            <a:r>
              <a:rPr sz="1400"/>
              <a:t>2 each of orange, yellow, lt. blue, green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lug_PPT_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83590" indent="-285750">
              <a:spcBef>
                <a:spcPts val="700"/>
              </a:spcBef>
              <a:defRPr sz="3000"/>
            </a:lvl2pPr>
            <a:lvl3pPr marL="1183639" indent="-228600">
              <a:spcBef>
                <a:spcPts val="600"/>
              </a:spcBef>
              <a:defRPr sz="2600"/>
            </a:lvl3pPr>
            <a:lvl4pPr marL="1640839" indent="-228600">
              <a:spcBef>
                <a:spcPts val="500"/>
              </a:spcBef>
              <a:defRPr sz="2200"/>
            </a:lvl4pPr>
            <a:lvl5pPr marL="2098039" indent="-228600">
              <a:spcBef>
                <a:spcPts val="500"/>
              </a:spcBef>
              <a:defRPr sz="2200"/>
            </a:lvl5pPr>
          </a:lstStyle>
          <a:p>
            <a:pPr lvl="0">
              <a:defRPr sz="1800">
                <a:uFillTx/>
              </a:defRPr>
            </a:pPr>
            <a:r>
              <a:rPr sz="34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6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AX 1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lug_PPT_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  <a:sym typeface="Arial"/>
              </a:defRPr>
            </a:lvl1pPr>
            <a:lvl2pPr marL="783590" indent="-285750">
              <a:spcBef>
                <a:spcPts val="700"/>
              </a:spcBef>
              <a:defRPr sz="3000">
                <a:latin typeface="+mj-lt"/>
                <a:ea typeface="+mj-ea"/>
                <a:cs typeface="+mj-cs"/>
                <a:sym typeface="Arial"/>
              </a:defRPr>
            </a:lvl2pPr>
            <a:lvl3pPr marL="1183639" indent="-228600">
              <a:spcBef>
                <a:spcPts val="600"/>
              </a:spcBef>
              <a:defRPr sz="2600">
                <a:latin typeface="+mj-lt"/>
                <a:ea typeface="+mj-ea"/>
                <a:cs typeface="+mj-cs"/>
                <a:sym typeface="Arial"/>
              </a:defRPr>
            </a:lvl3pPr>
            <a:lvl4pPr marL="1640839" indent="-228600">
              <a:spcBef>
                <a:spcPts val="500"/>
              </a:spcBef>
              <a:defRPr sz="2200">
                <a:latin typeface="+mj-lt"/>
                <a:ea typeface="+mj-ea"/>
                <a:cs typeface="+mj-cs"/>
                <a:sym typeface="Arial"/>
              </a:defRPr>
            </a:lvl4pPr>
            <a:lvl5pPr marL="2098039" indent="-228600">
              <a:spcBef>
                <a:spcPts val="500"/>
              </a:spcBef>
              <a:defRPr sz="2200">
                <a:latin typeface="+mj-lt"/>
                <a:ea typeface="+mj-ea"/>
                <a:cs typeface="+mj-cs"/>
                <a:sym typeface="Arial"/>
              </a:defRPr>
            </a:lvl5pPr>
          </a:lstStyle>
          <a:p>
            <a:pPr lvl="0">
              <a:defRPr sz="1800">
                <a:uFillTx/>
              </a:defRPr>
            </a:pPr>
            <a:r>
              <a:rPr sz="34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6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06236" y="7261931"/>
            <a:ext cx="3975101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marR="101600" defTabSz="1016000">
              <a:defRPr sz="800">
                <a:uFill>
                  <a:solidFill/>
                </a:uFill>
                <a:latin typeface="+mj-lt"/>
                <a:ea typeface="+mj-ea"/>
                <a:cs typeface="+mj-cs"/>
                <a:sym typeface="Arial"/>
              </a:defRPr>
            </a:lvl1pPr>
          </a:lstStyle>
          <a:p>
            <a:pPr lvl="0">
              <a:defRPr sz="1800">
                <a:uFillTx/>
              </a:defRPr>
            </a:pPr>
            <a:r>
              <a:rPr sz="800">
                <a:uFill>
                  <a:solidFill/>
                </a:uFill>
              </a:rPr>
              <a:t>Copyright © 2009 Pearson Education, Inc.</a:t>
            </a:r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0" y="0"/>
            <a:ext cx="10160000" cy="712612"/>
          </a:xfrm>
          <a:prstGeom prst="rect">
            <a:avLst/>
          </a:prstGeom>
          <a:solidFill>
            <a:srgbClr val="004279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08000" y="1522236"/>
            <a:ext cx="9144000" cy="60977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2pPr marL="783590" indent="-285750">
              <a:spcBef>
                <a:spcPts val="700"/>
              </a:spcBef>
              <a:defRPr sz="3000"/>
            </a:lvl2pPr>
            <a:lvl3pPr marL="1183639" indent="-228600">
              <a:spcBef>
                <a:spcPts val="600"/>
              </a:spcBef>
              <a:defRPr sz="2600"/>
            </a:lvl3pPr>
            <a:lvl4pPr marL="1640839" indent="-228600">
              <a:spcBef>
                <a:spcPts val="500"/>
              </a:spcBef>
              <a:defRPr sz="2200"/>
            </a:lvl4pPr>
            <a:lvl5pPr marL="2098039" indent="-228600">
              <a:spcBef>
                <a:spcPts val="500"/>
              </a:spcBef>
              <a:defRPr sz="2200"/>
            </a:lvl5pPr>
          </a:lstStyle>
          <a:p>
            <a:pPr lvl="0">
              <a:defRPr sz="1800">
                <a:uFillTx/>
              </a:defRPr>
            </a:pPr>
            <a:r>
              <a:rPr sz="34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6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200">
                <a:uFill>
                  <a:solidFill/>
                </a:u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457200" marR="45155" defTabSz="1016000">
        <a:defRPr sz="4000" b="1">
          <a:solidFill>
            <a:srgbClr val="FFFFFF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1pPr>
      <a:lvl2pPr marL="457200" marR="45155" indent="228600" defTabSz="1016000">
        <a:defRPr sz="4000" b="1">
          <a:solidFill>
            <a:srgbClr val="FFFFFF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2pPr>
      <a:lvl3pPr marL="457200" marR="45155" indent="457200" defTabSz="1016000">
        <a:defRPr sz="4000" b="1">
          <a:solidFill>
            <a:srgbClr val="FFFFFF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3pPr>
      <a:lvl4pPr marL="457200" marR="45155" indent="685800" defTabSz="1016000">
        <a:defRPr sz="4000" b="1">
          <a:solidFill>
            <a:srgbClr val="FFFFFF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4pPr>
      <a:lvl5pPr marL="457200" marR="45155" indent="914400" defTabSz="1016000">
        <a:defRPr sz="4000" b="1">
          <a:solidFill>
            <a:srgbClr val="FFFFFF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5pPr>
      <a:lvl6pPr marL="457200" marR="45155" indent="1143000" defTabSz="1016000">
        <a:defRPr sz="4000" b="1">
          <a:solidFill>
            <a:srgbClr val="FFFFFF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6pPr>
      <a:lvl7pPr marL="457200" marR="45155" indent="1371600" defTabSz="1016000">
        <a:defRPr sz="4000" b="1">
          <a:solidFill>
            <a:srgbClr val="FFFFFF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7pPr>
      <a:lvl8pPr marL="457200" marR="45155" indent="1600200" defTabSz="1016000">
        <a:defRPr sz="4000" b="1">
          <a:solidFill>
            <a:srgbClr val="FFFFFF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8pPr>
      <a:lvl9pPr marL="457200" marR="45155" indent="1828800" defTabSz="1016000">
        <a:defRPr sz="4000" b="1">
          <a:solidFill>
            <a:srgbClr val="FFFFFF"/>
          </a:solidFill>
          <a:uFill>
            <a:solidFill>
              <a:srgbClr val="FFFFFF"/>
            </a:solidFill>
          </a:uFill>
          <a:latin typeface="+mj-lt"/>
          <a:ea typeface="+mj-ea"/>
          <a:cs typeface="+mj-cs"/>
          <a:sym typeface="Arial"/>
        </a:defRPr>
      </a:lvl9pPr>
    </p:titleStyle>
    <p:bodyStyle>
      <a:lvl1pPr marL="383540" marR="45155" indent="-342900" defTabSz="1016000">
        <a:spcBef>
          <a:spcPts val="800"/>
        </a:spcBef>
        <a:buClr>
          <a:srgbClr val="000000"/>
        </a:buClr>
        <a:buSzPct val="100000"/>
        <a:buFont typeface="Times Roman"/>
        <a:buChar char="•"/>
        <a:defRPr sz="3400">
          <a:uFill>
            <a:solidFill/>
          </a:uFill>
          <a:latin typeface="+mn-lt"/>
          <a:ea typeface="+mn-ea"/>
          <a:cs typeface="+mn-cs"/>
          <a:sym typeface="Gill Sans"/>
        </a:defRPr>
      </a:lvl1pPr>
      <a:lvl2pPr marL="821689" marR="45155" indent="-323849" defTabSz="1016000">
        <a:spcBef>
          <a:spcPts val="800"/>
        </a:spcBef>
        <a:buClr>
          <a:srgbClr val="000000"/>
        </a:buClr>
        <a:buSzPct val="100000"/>
        <a:buFont typeface="Times Roman"/>
        <a:buChar char="•"/>
        <a:defRPr sz="3400">
          <a:uFill>
            <a:solidFill/>
          </a:uFill>
          <a:latin typeface="+mn-lt"/>
          <a:ea typeface="+mn-ea"/>
          <a:cs typeface="+mn-cs"/>
          <a:sym typeface="Gill Sans"/>
        </a:defRPr>
      </a:lvl2pPr>
      <a:lvl3pPr marL="1253978" marR="45155" indent="-298938" defTabSz="1016000">
        <a:spcBef>
          <a:spcPts val="800"/>
        </a:spcBef>
        <a:buClr>
          <a:srgbClr val="000000"/>
        </a:buClr>
        <a:buSzPct val="100000"/>
        <a:buFont typeface="Times Roman"/>
        <a:buChar char="•"/>
        <a:defRPr sz="3400">
          <a:uFill>
            <a:solidFill/>
          </a:uFill>
          <a:latin typeface="+mn-lt"/>
          <a:ea typeface="+mn-ea"/>
          <a:cs typeface="+mn-cs"/>
          <a:sym typeface="Gill Sans"/>
        </a:defRPr>
      </a:lvl3pPr>
      <a:lvl4pPr marL="1765530" marR="45155" indent="-353290" defTabSz="1016000">
        <a:spcBef>
          <a:spcPts val="800"/>
        </a:spcBef>
        <a:buClr>
          <a:srgbClr val="000000"/>
        </a:buClr>
        <a:buSzPct val="100000"/>
        <a:buFont typeface="Times Roman"/>
        <a:buChar char="•"/>
        <a:defRPr sz="3400">
          <a:uFill>
            <a:solidFill/>
          </a:uFill>
          <a:latin typeface="+mn-lt"/>
          <a:ea typeface="+mn-ea"/>
          <a:cs typeface="+mn-cs"/>
          <a:sym typeface="Gill Sans"/>
        </a:defRPr>
      </a:lvl4pPr>
      <a:lvl5pPr marL="2222730" marR="45155" indent="-353290" defTabSz="1016000">
        <a:spcBef>
          <a:spcPts val="800"/>
        </a:spcBef>
        <a:buClr>
          <a:srgbClr val="000000"/>
        </a:buClr>
        <a:buSzPct val="100000"/>
        <a:buFont typeface="Times Roman"/>
        <a:buChar char="•"/>
        <a:defRPr sz="3400">
          <a:uFill>
            <a:solidFill/>
          </a:uFill>
          <a:latin typeface="+mn-lt"/>
          <a:ea typeface="+mn-ea"/>
          <a:cs typeface="+mn-cs"/>
          <a:sym typeface="Gill Sans"/>
        </a:defRPr>
      </a:lvl5pPr>
      <a:lvl6pPr marL="2674267" marR="45155" indent="-680367" defTabSz="1016000">
        <a:spcBef>
          <a:spcPts val="800"/>
        </a:spcBef>
        <a:buClr>
          <a:srgbClr val="000000"/>
        </a:buClr>
        <a:buSzPct val="171000"/>
        <a:buFont typeface="Times Roman"/>
        <a:buChar char="•"/>
        <a:defRPr sz="3400">
          <a:uFill>
            <a:solidFill/>
          </a:uFill>
          <a:latin typeface="+mn-lt"/>
          <a:ea typeface="+mn-ea"/>
          <a:cs typeface="+mn-cs"/>
          <a:sym typeface="Gill Sans"/>
        </a:defRPr>
      </a:lvl6pPr>
      <a:lvl7pPr marL="3029867" marR="45155" indent="-680367" defTabSz="1016000">
        <a:spcBef>
          <a:spcPts val="800"/>
        </a:spcBef>
        <a:buClr>
          <a:srgbClr val="000000"/>
        </a:buClr>
        <a:buSzPct val="171000"/>
        <a:buFont typeface="Times Roman"/>
        <a:buChar char="•"/>
        <a:defRPr sz="3400">
          <a:uFill>
            <a:solidFill/>
          </a:uFill>
          <a:latin typeface="+mn-lt"/>
          <a:ea typeface="+mn-ea"/>
          <a:cs typeface="+mn-cs"/>
          <a:sym typeface="Gill Sans"/>
        </a:defRPr>
      </a:lvl7pPr>
      <a:lvl8pPr marL="3385467" marR="45155" indent="-680367" defTabSz="1016000">
        <a:spcBef>
          <a:spcPts val="800"/>
        </a:spcBef>
        <a:buClr>
          <a:srgbClr val="000000"/>
        </a:buClr>
        <a:buSzPct val="171000"/>
        <a:buFont typeface="Times Roman"/>
        <a:buChar char="•"/>
        <a:defRPr sz="3400">
          <a:uFill>
            <a:solidFill/>
          </a:uFill>
          <a:latin typeface="+mn-lt"/>
          <a:ea typeface="+mn-ea"/>
          <a:cs typeface="+mn-cs"/>
          <a:sym typeface="Gill Sans"/>
        </a:defRPr>
      </a:lvl8pPr>
      <a:lvl9pPr marL="3741067" marR="45155" indent="-680367" defTabSz="1016000">
        <a:spcBef>
          <a:spcPts val="800"/>
        </a:spcBef>
        <a:buClr>
          <a:srgbClr val="000000"/>
        </a:buClr>
        <a:buSzPct val="171000"/>
        <a:buFont typeface="Times Roman"/>
        <a:buChar char="•"/>
        <a:defRPr sz="3400">
          <a:uFill>
            <a:solidFill/>
          </a:uFill>
          <a:latin typeface="+mn-lt"/>
          <a:ea typeface="+mn-ea"/>
          <a:cs typeface="+mn-cs"/>
          <a:sym typeface="Gill Sans"/>
        </a:defRPr>
      </a:lvl9pPr>
    </p:bodyStyle>
    <p:otherStyle>
      <a:lvl1pPr algn="ctr" defTabSz="508000">
        <a:defRPr sz="2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Times New Roman"/>
        </a:defRPr>
      </a:lvl1pPr>
      <a:lvl2pPr indent="228600" algn="ctr" defTabSz="508000">
        <a:defRPr sz="2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Times New Roman"/>
        </a:defRPr>
      </a:lvl2pPr>
      <a:lvl3pPr indent="457200" algn="ctr" defTabSz="508000">
        <a:defRPr sz="2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Times New Roman"/>
        </a:defRPr>
      </a:lvl3pPr>
      <a:lvl4pPr indent="685800" algn="ctr" defTabSz="508000">
        <a:defRPr sz="2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Times New Roman"/>
        </a:defRPr>
      </a:lvl4pPr>
      <a:lvl5pPr indent="914400" algn="ctr" defTabSz="508000">
        <a:defRPr sz="2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Times New Roman"/>
        </a:defRPr>
      </a:lvl5pPr>
      <a:lvl6pPr indent="1143000" algn="ctr" defTabSz="508000">
        <a:defRPr sz="2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Times New Roman"/>
        </a:defRPr>
      </a:lvl6pPr>
      <a:lvl7pPr indent="1371600" algn="ctr" defTabSz="508000">
        <a:defRPr sz="2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Times New Roman"/>
        </a:defRPr>
      </a:lvl7pPr>
      <a:lvl8pPr indent="1600200" algn="ctr" defTabSz="508000">
        <a:defRPr sz="2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Times New Roman"/>
        </a:defRPr>
      </a:lvl8pPr>
      <a:lvl9pPr indent="1828800" algn="ctr" defTabSz="508000">
        <a:defRPr sz="26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8369300" y="5320334"/>
            <a:ext cx="327360" cy="377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2800">
                <a:solidFill>
                  <a:srgbClr val="C82506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pPr>
            <a:endParaRPr/>
          </a:p>
        </p:txBody>
      </p:sp>
      <p:grpSp>
        <p:nvGrpSpPr>
          <p:cNvPr id="25" name="Group 25"/>
          <p:cNvGrpSpPr/>
          <p:nvPr/>
        </p:nvGrpSpPr>
        <p:grpSpPr>
          <a:xfrm>
            <a:off x="5083968" y="651547"/>
            <a:ext cx="4457701" cy="5143501"/>
            <a:chOff x="0" y="0"/>
            <a:chExt cx="4457700" cy="5143500"/>
          </a:xfrm>
        </p:grpSpPr>
        <p:pic>
          <p:nvPicPr>
            <p:cNvPr id="17" name="pasted-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4457700" cy="5143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" name="pasted-image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002283" y="3764286"/>
              <a:ext cx="685801" cy="635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" name="pasted-image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18611" y="3764286"/>
              <a:ext cx="685801" cy="635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0" name="Shape 20"/>
            <p:cNvSpPr/>
            <p:nvPr/>
          </p:nvSpPr>
          <p:spPr>
            <a:xfrm>
              <a:off x="1329531" y="3470374"/>
              <a:ext cx="327361" cy="377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800">
                  <a:solidFill>
                    <a:srgbClr val="C82506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n-lt"/>
                  <a:ea typeface="+mn-ea"/>
                  <a:cs typeface="+mn-cs"/>
                  <a:sym typeface="Gill Sans"/>
                </a:defRPr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1583531" y="2763787"/>
              <a:ext cx="858677" cy="895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800">
                  <a:solidFill>
                    <a:srgbClr val="C82506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n-lt"/>
                  <a:ea typeface="+mn-ea"/>
                  <a:cs typeface="+mn-cs"/>
                  <a:sym typeface="Gill Sans"/>
                </a:defRPr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2065170" y="3411487"/>
              <a:ext cx="560028" cy="394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800">
                  <a:solidFill>
                    <a:srgbClr val="C82506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n-lt"/>
                  <a:ea typeface="+mn-ea"/>
                  <a:cs typeface="+mn-cs"/>
                  <a:sym typeface="Gill Sans"/>
                </a:defRPr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777031" y="1545552"/>
              <a:ext cx="190427" cy="381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800"/>
              </a:lvl1pPr>
            </a:lstStyle>
            <a:p>
              <a:pPr lvl="0"/>
              <a:r>
                <a:t>-</a:t>
              </a:r>
            </a:p>
          </p:txBody>
        </p:sp>
        <p:sp>
          <p:nvSpPr>
            <p:cNvPr id="24" name="Shape 24"/>
            <p:cNvSpPr/>
            <p:nvPr/>
          </p:nvSpPr>
          <p:spPr>
            <a:xfrm>
              <a:off x="1386631" y="3856952"/>
              <a:ext cx="190427" cy="381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800"/>
              </a:lvl1pPr>
            </a:lstStyle>
            <a:p>
              <a:pPr lvl="0"/>
              <a:r>
                <a:t>-</a:t>
              </a:r>
            </a:p>
          </p:txBody>
        </p:sp>
      </p:grpSp>
      <p:pic>
        <p:nvPicPr>
          <p:cNvPr id="26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5120" y="1257686"/>
            <a:ext cx="3738247" cy="1887704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Shape 27"/>
          <p:cNvSpPr/>
          <p:nvPr/>
        </p:nvSpPr>
        <p:spPr>
          <a:xfrm>
            <a:off x="649896" y="1079500"/>
            <a:ext cx="283909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deoxynucleotide (dNTP)</a:t>
            </a:r>
          </a:p>
        </p:txBody>
      </p:sp>
      <p:sp>
        <p:nvSpPr>
          <p:cNvPr id="28" name="Shape 28"/>
          <p:cNvSpPr/>
          <p:nvPr/>
        </p:nvSpPr>
        <p:spPr>
          <a:xfrm>
            <a:off x="501600" y="158750"/>
            <a:ext cx="352761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 b="1"/>
            </a:lvl1pPr>
          </a:lstStyle>
          <a:p>
            <a:pPr lvl="0">
              <a:defRPr sz="1800" b="0"/>
            </a:pPr>
            <a:r>
              <a:rPr sz="2600" b="1"/>
              <a:t>A</a:t>
            </a:r>
          </a:p>
        </p:txBody>
      </p:sp>
      <p:grpSp>
        <p:nvGrpSpPr>
          <p:cNvPr id="31" name="Group 31"/>
          <p:cNvGrpSpPr/>
          <p:nvPr/>
        </p:nvGrpSpPr>
        <p:grpSpPr>
          <a:xfrm>
            <a:off x="492769" y="3644900"/>
            <a:ext cx="3762949" cy="1770468"/>
            <a:chOff x="0" y="0"/>
            <a:chExt cx="3762948" cy="1770467"/>
          </a:xfrm>
        </p:grpSpPr>
        <p:pic>
          <p:nvPicPr>
            <p:cNvPr id="29" name="pasted-image.png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4702" y="142226"/>
              <a:ext cx="3738247" cy="162824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0" name="Shape 30"/>
            <p:cNvSpPr/>
            <p:nvPr/>
          </p:nvSpPr>
          <p:spPr>
            <a:xfrm>
              <a:off x="0" y="0"/>
              <a:ext cx="3178051" cy="406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 lvl="0">
                <a:defRPr sz="1800"/>
              </a:pPr>
              <a:r>
                <a:rPr sz="2000"/>
                <a:t>dideoxynucleotide (ddNTP)</a:t>
              </a:r>
            </a:p>
          </p:txBody>
        </p:sp>
      </p:grpSp>
      <p:sp>
        <p:nvSpPr>
          <p:cNvPr id="32" name="Shape 32"/>
          <p:cNvSpPr/>
          <p:nvPr/>
        </p:nvSpPr>
        <p:spPr>
          <a:xfrm>
            <a:off x="2692400" y="2831135"/>
            <a:ext cx="407244" cy="377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 algn="ctr">
              <a:defRPr sz="2800">
                <a:solidFill>
                  <a:srgbClr val="C82506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5187900" y="158750"/>
            <a:ext cx="352761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 b="1"/>
            </a:lvl1pPr>
          </a:lstStyle>
          <a:p>
            <a:pPr lvl="0">
              <a:defRPr sz="1800" b="0"/>
            </a:pPr>
            <a:r>
              <a:rPr sz="2600" b="1"/>
              <a:t>B</a:t>
            </a:r>
          </a:p>
        </p:txBody>
      </p:sp>
      <p:grpSp>
        <p:nvGrpSpPr>
          <p:cNvPr id="36" name="Group 36"/>
          <p:cNvGrpSpPr/>
          <p:nvPr/>
        </p:nvGrpSpPr>
        <p:grpSpPr>
          <a:xfrm>
            <a:off x="6893430" y="3300156"/>
            <a:ext cx="851477" cy="1731158"/>
            <a:chOff x="0" y="0"/>
            <a:chExt cx="851476" cy="1731156"/>
          </a:xfrm>
        </p:grpSpPr>
        <p:sp>
          <p:nvSpPr>
            <p:cNvPr id="34" name="Shape 34"/>
            <p:cNvSpPr/>
            <p:nvPr/>
          </p:nvSpPr>
          <p:spPr>
            <a:xfrm>
              <a:off x="-1" y="0"/>
              <a:ext cx="851478" cy="1346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2" h="21600" extrusionOk="0">
                  <a:moveTo>
                    <a:pt x="1047" y="0"/>
                  </a:moveTo>
                  <a:cubicBezTo>
                    <a:pt x="-41" y="1757"/>
                    <a:pt x="-288" y="3681"/>
                    <a:pt x="338" y="5528"/>
                  </a:cubicBezTo>
                  <a:cubicBezTo>
                    <a:pt x="834" y="6992"/>
                    <a:pt x="1865" y="8360"/>
                    <a:pt x="3346" y="9519"/>
                  </a:cubicBezTo>
                  <a:lnTo>
                    <a:pt x="14583" y="17806"/>
                  </a:lnTo>
                  <a:lnTo>
                    <a:pt x="21312" y="21600"/>
                  </a:ln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2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n-lt"/>
                  <a:ea typeface="+mn-ea"/>
                  <a:cs typeface="+mn-cs"/>
                  <a:sym typeface="Gill Sans"/>
                </a:defRPr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650156" y="1511684"/>
              <a:ext cx="168488" cy="219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8" h="21600" extrusionOk="0">
                  <a:moveTo>
                    <a:pt x="19769" y="0"/>
                  </a:moveTo>
                  <a:cubicBezTo>
                    <a:pt x="21315" y="4291"/>
                    <a:pt x="20922" y="8881"/>
                    <a:pt x="18659" y="12963"/>
                  </a:cubicBezTo>
                  <a:cubicBezTo>
                    <a:pt x="16654" y="16580"/>
                    <a:pt x="13282" y="19601"/>
                    <a:pt x="9018" y="21600"/>
                  </a:cubicBezTo>
                  <a:cubicBezTo>
                    <a:pt x="5003" y="20067"/>
                    <a:pt x="1977" y="17252"/>
                    <a:pt x="680" y="13843"/>
                  </a:cubicBezTo>
                  <a:cubicBezTo>
                    <a:pt x="-285" y="11307"/>
                    <a:pt x="-221" y="8592"/>
                    <a:pt x="861" y="6087"/>
                  </a:cubicBez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2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n-lt"/>
                  <a:ea typeface="+mn-ea"/>
                  <a:cs typeface="+mn-cs"/>
                  <a:sym typeface="Gill Sans"/>
                </a:defRPr>
              </a:pPr>
              <a:endParaRPr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1" animBg="1" advAuto="0"/>
      <p:bldP spid="36" grpId="2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body" idx="4294967295"/>
          </p:nvPr>
        </p:nvSpPr>
        <p:spPr>
          <a:xfrm>
            <a:off x="508000" y="1522236"/>
            <a:ext cx="9144001" cy="6097765"/>
          </a:xfrm>
          <a:prstGeom prst="rect">
            <a:avLst/>
          </a:prstGeom>
        </p:spPr>
        <p:txBody>
          <a:bodyPr/>
          <a:lstStyle/>
          <a:p>
            <a:pPr marL="363369" lvl="0" indent="-322729" defTabSz="79375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The reaction is a DNA synthesis reaction which involves:</a:t>
            </a:r>
          </a:p>
          <a:p>
            <a:pPr marL="764540" lvl="1" indent="-266700" defTabSz="793750">
              <a:spcBef>
                <a:spcPts val="700"/>
              </a:spcBef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a high concentration of regular deoxynucleotides</a:t>
            </a:r>
          </a:p>
          <a:p>
            <a:pPr marL="764540" lvl="1" indent="-266700" defTabSz="793750">
              <a:spcBef>
                <a:spcPts val="700"/>
              </a:spcBef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a low concentration of dye-labeled dideoxynucleotides</a:t>
            </a:r>
          </a:p>
          <a:p>
            <a:pPr marL="363369" lvl="0" indent="-322729" defTabSz="79375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Each of the four dideoxynucleotides (A,T,C,G) is labeled with a different color dye.</a:t>
            </a:r>
          </a:p>
          <a:p>
            <a:pPr marL="363369" lvl="0" indent="-322729" defTabSz="79375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After the DNA synthesis reaction, the DNA produced is imaged during electrophoresis to detect dye colors associated with band sizes.</a:t>
            </a:r>
          </a:p>
        </p:txBody>
      </p:sp>
      <p:sp>
        <p:nvSpPr>
          <p:cNvPr id="39" name="Shape 39"/>
          <p:cNvSpPr/>
          <p:nvPr/>
        </p:nvSpPr>
        <p:spPr>
          <a:xfrm>
            <a:off x="748468" y="444500"/>
            <a:ext cx="8663063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ctr" defTabSz="357187">
              <a:defRPr sz="2800" b="1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 b="0"/>
            </a:pPr>
            <a:r>
              <a:rPr sz="2800" b="1"/>
              <a:t>Sanger (dideoxy) DNA sequencing procedure overview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1743750" y="381313"/>
            <a:ext cx="6672500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ctr" defTabSz="357187">
              <a:defRPr sz="2800" b="1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 b="0"/>
            </a:pPr>
            <a:r>
              <a:rPr sz="2800" b="1"/>
              <a:t>Materials for DNA sequencing model</a:t>
            </a:r>
          </a:p>
        </p:txBody>
      </p:sp>
      <p:sp>
        <p:nvSpPr>
          <p:cNvPr id="42" name="Shape 42"/>
          <p:cNvSpPr/>
          <p:nvPr/>
        </p:nvSpPr>
        <p:spPr>
          <a:xfrm>
            <a:off x="168131" y="2291158"/>
            <a:ext cx="6062771" cy="1295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defTabSz="357187">
              <a:defRPr sz="28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Paper represents the template DNA, which we will be determining the sequence of.</a:t>
            </a:r>
          </a:p>
        </p:txBody>
      </p:sp>
      <p:sp>
        <p:nvSpPr>
          <p:cNvPr id="46" name="Shape 46"/>
          <p:cNvSpPr/>
          <p:nvPr/>
        </p:nvSpPr>
        <p:spPr>
          <a:xfrm>
            <a:off x="5383674" y="1425457"/>
            <a:ext cx="6062771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defTabSz="357187">
              <a:defRPr sz="28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Blocks represent nucleotides</a:t>
            </a:r>
          </a:p>
        </p:txBody>
      </p:sp>
      <p:sp>
        <p:nvSpPr>
          <p:cNvPr id="47" name="Shape 47"/>
          <p:cNvSpPr/>
          <p:nvPr/>
        </p:nvSpPr>
        <p:spPr>
          <a:xfrm>
            <a:off x="168131" y="5428193"/>
            <a:ext cx="6062771" cy="1369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defTabSz="357187">
              <a:defRPr sz="2800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/>
            </a:pPr>
            <a:r>
              <a:rPr sz="2800" dirty="0"/>
              <a:t>The classroom represents </a:t>
            </a:r>
            <a:r>
              <a:rPr sz="2800" dirty="0" smtClean="0"/>
              <a:t>a</a:t>
            </a:r>
            <a:r>
              <a:rPr lang="en-US" sz="2800" dirty="0" smtClean="0"/>
              <a:t> micro</a:t>
            </a:r>
            <a:r>
              <a:rPr sz="2800" dirty="0" smtClean="0"/>
              <a:t>tube</a:t>
            </a:r>
            <a:r>
              <a:rPr sz="2800" dirty="0"/>
              <a:t>, and each student represents a DNA polymerase.</a:t>
            </a:r>
          </a:p>
        </p:txBody>
      </p:sp>
      <p:sp>
        <p:nvSpPr>
          <p:cNvPr id="10" name="Shape 57"/>
          <p:cNvSpPr/>
          <p:nvPr/>
        </p:nvSpPr>
        <p:spPr>
          <a:xfrm>
            <a:off x="6878295" y="2079392"/>
            <a:ext cx="2288255" cy="229870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lvl="0" defTabSz="357187">
              <a:defRPr sz="1800"/>
            </a:pPr>
            <a:r>
              <a:rPr sz="2800" b="1" u="sng" dirty="0">
                <a:latin typeface="+mn-lt"/>
                <a:ea typeface="+mn-ea"/>
                <a:cs typeface="+mn-cs"/>
                <a:sym typeface="Gill Sans"/>
              </a:rPr>
              <a:t>dNTPs</a:t>
            </a:r>
          </a:p>
          <a:p>
            <a:pPr lvl="0" defTabSz="357187">
              <a:buSzPct val="125000"/>
              <a:buChar char="•"/>
              <a:defRPr sz="1800"/>
            </a:pPr>
            <a:r>
              <a:rPr sz="2800" dirty="0">
                <a:latin typeface="+mn-lt"/>
                <a:ea typeface="+mn-ea"/>
                <a:cs typeface="+mn-cs"/>
                <a:sym typeface="Gill Sans"/>
              </a:rPr>
              <a:t> A = black</a:t>
            </a:r>
          </a:p>
          <a:p>
            <a:pPr lvl="0" defTabSz="357187">
              <a:buSzPct val="125000"/>
              <a:buChar char="•"/>
              <a:defRPr sz="1800"/>
            </a:pPr>
            <a:r>
              <a:rPr sz="2800" dirty="0">
                <a:latin typeface="+mn-lt"/>
                <a:ea typeface="+mn-ea"/>
                <a:cs typeface="+mn-cs"/>
                <a:sym typeface="Gill Sans"/>
              </a:rPr>
              <a:t> </a:t>
            </a:r>
            <a:r>
              <a:rPr sz="2800" dirty="0">
                <a:solidFill>
                  <a:srgbClr val="941751"/>
                </a:solidFill>
                <a:latin typeface="+mn-lt"/>
                <a:ea typeface="+mn-ea"/>
                <a:cs typeface="+mn-cs"/>
                <a:sym typeface="Gill Sans"/>
              </a:rPr>
              <a:t>T = maroon</a:t>
            </a:r>
            <a:endParaRPr sz="2800" dirty="0">
              <a:latin typeface="+mn-lt"/>
              <a:ea typeface="+mn-ea"/>
              <a:cs typeface="+mn-cs"/>
              <a:sym typeface="Gill Sans"/>
            </a:endParaRPr>
          </a:p>
          <a:p>
            <a:pPr lvl="0" defTabSz="357187">
              <a:buSzPct val="125000"/>
              <a:buChar char="•"/>
              <a:defRPr sz="1800"/>
            </a:pPr>
            <a:r>
              <a:rPr sz="2800" dirty="0">
                <a:solidFill>
                  <a:srgbClr val="945200"/>
                </a:solidFill>
                <a:latin typeface="+mn-lt"/>
                <a:ea typeface="+mn-ea"/>
                <a:cs typeface="+mn-cs"/>
                <a:sym typeface="Gill Sans"/>
              </a:rPr>
              <a:t> C = brown</a:t>
            </a:r>
          </a:p>
          <a:p>
            <a:pPr lvl="0" defTabSz="357187">
              <a:buSzPct val="125000"/>
              <a:buChar char="•"/>
              <a:defRPr sz="1800"/>
            </a:pPr>
            <a:r>
              <a:rPr sz="28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rPr>
              <a:t> G = white</a:t>
            </a:r>
          </a:p>
        </p:txBody>
      </p:sp>
      <p:sp>
        <p:nvSpPr>
          <p:cNvPr id="11" name="Shape 58"/>
          <p:cNvSpPr/>
          <p:nvPr/>
        </p:nvSpPr>
        <p:spPr>
          <a:xfrm>
            <a:off x="6637945" y="4681189"/>
            <a:ext cx="3204555" cy="22313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lvl="0" defTabSz="357187">
              <a:defRPr sz="1800"/>
            </a:pPr>
            <a:r>
              <a:rPr sz="2800" b="1" u="sng" dirty="0">
                <a:latin typeface="+mn-lt"/>
                <a:ea typeface="+mn-ea"/>
                <a:cs typeface="+mn-cs"/>
                <a:sym typeface="Gill Sans"/>
              </a:rPr>
              <a:t>ddNTPs </a:t>
            </a:r>
            <a:r>
              <a:rPr sz="2000" u="sng" dirty="0">
                <a:latin typeface="+mn-lt"/>
                <a:ea typeface="+mn-ea"/>
                <a:cs typeface="+mn-cs"/>
                <a:sym typeface="Gill Sans"/>
              </a:rPr>
              <a:t>(dye labeled)</a:t>
            </a:r>
            <a:endParaRPr sz="2800" b="1" u="sng" dirty="0">
              <a:latin typeface="+mn-lt"/>
              <a:ea typeface="+mn-ea"/>
              <a:cs typeface="+mn-cs"/>
              <a:sym typeface="Gill Sans"/>
            </a:endParaRPr>
          </a:p>
          <a:p>
            <a:pPr lvl="0" defTabSz="357187">
              <a:buSzPct val="125000"/>
              <a:buChar char="•"/>
              <a:defRPr sz="1800"/>
            </a:pPr>
            <a:r>
              <a:rPr sz="2800" dirty="0">
                <a:solidFill>
                  <a:srgbClr val="FF9300"/>
                </a:solidFill>
                <a:latin typeface="+mn-lt"/>
                <a:ea typeface="+mn-ea"/>
                <a:cs typeface="+mn-cs"/>
                <a:sym typeface="Gill Sans"/>
              </a:rPr>
              <a:t> A = orange</a:t>
            </a:r>
          </a:p>
          <a:p>
            <a:pPr lvl="0" defTabSz="357187">
              <a:buSzPct val="125000"/>
              <a:buChar char="•"/>
              <a:defRPr sz="1800"/>
            </a:pPr>
            <a:r>
              <a:rPr sz="2800" dirty="0">
                <a:solidFill>
                  <a:srgbClr val="FFFB00"/>
                </a:solidFill>
                <a:latin typeface="+mn-lt"/>
                <a:ea typeface="+mn-ea"/>
                <a:cs typeface="+mn-cs"/>
                <a:sym typeface="Gill Sans"/>
              </a:rPr>
              <a:t> T = yellow</a:t>
            </a:r>
          </a:p>
          <a:p>
            <a:pPr lvl="0" defTabSz="357187">
              <a:buSzPct val="125000"/>
              <a:buChar char="•"/>
              <a:defRPr sz="1800"/>
            </a:pPr>
            <a:r>
              <a:rPr sz="2800" dirty="0">
                <a:solidFill>
                  <a:srgbClr val="0096FF"/>
                </a:solidFill>
                <a:latin typeface="+mn-lt"/>
                <a:ea typeface="+mn-ea"/>
                <a:cs typeface="+mn-cs"/>
                <a:sym typeface="Gill Sans"/>
              </a:rPr>
              <a:t> C = lt blue</a:t>
            </a:r>
          </a:p>
          <a:p>
            <a:pPr lvl="0" defTabSz="357187">
              <a:buSzPct val="125000"/>
              <a:buChar char="•"/>
              <a:defRPr sz="1800"/>
            </a:pPr>
            <a:r>
              <a:rPr sz="2800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  <a:sym typeface="Gill Sans"/>
              </a:rPr>
              <a:t> G = green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846" y="3810000"/>
            <a:ext cx="5334000" cy="14732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1743750" y="149656"/>
            <a:ext cx="6672500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 algn="ctr" defTabSz="357187">
              <a:defRPr sz="2800" b="1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 b="0"/>
            </a:pPr>
            <a:r>
              <a:rPr sz="2800" b="1"/>
              <a:t>First steps in simulation</a:t>
            </a:r>
          </a:p>
        </p:txBody>
      </p:sp>
      <p:sp>
        <p:nvSpPr>
          <p:cNvPr id="50" name="Shape 50"/>
          <p:cNvSpPr/>
          <p:nvPr/>
        </p:nvSpPr>
        <p:spPr>
          <a:xfrm>
            <a:off x="330094" y="712159"/>
            <a:ext cx="5600701" cy="4737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/>
          <a:p>
            <a:pPr lvl="0" defTabSz="357187">
              <a:defRPr sz="1800"/>
            </a:pPr>
            <a:r>
              <a:rPr sz="2400">
                <a:latin typeface="+mn-lt"/>
                <a:ea typeface="+mn-ea"/>
                <a:cs typeface="+mn-cs"/>
                <a:sym typeface="Gill Sans"/>
              </a:rPr>
              <a:t>1) Make two copies of the primer; the sequence is 5‘ ATT 3’ </a:t>
            </a:r>
          </a:p>
          <a:p>
            <a:pPr marL="215900" lvl="0" defTabSz="357187">
              <a:buSzPct val="125000"/>
              <a:buChar char="•"/>
              <a:defRPr sz="1800"/>
            </a:pPr>
            <a:r>
              <a:rPr sz="2800">
                <a:latin typeface="+mn-lt"/>
                <a:ea typeface="+mn-ea"/>
                <a:cs typeface="+mn-cs"/>
                <a:sym typeface="Gill Sans"/>
              </a:rPr>
              <a:t> </a:t>
            </a:r>
            <a:r>
              <a:rPr sz="2400">
                <a:latin typeface="+mn-lt"/>
                <a:ea typeface="+mn-ea"/>
                <a:cs typeface="+mn-cs"/>
                <a:sym typeface="Gill Sans"/>
              </a:rPr>
              <a:t>Composed of deoxynucleotides. This would be modeled with a chain of 5’ black-maroon-maroon 3’</a:t>
            </a:r>
          </a:p>
          <a:p>
            <a:pPr lvl="0" defTabSz="357187">
              <a:lnSpc>
                <a:spcPct val="50000"/>
              </a:lnSpc>
              <a:defRPr sz="1800"/>
            </a:pPr>
            <a:endParaRPr sz="2400">
              <a:latin typeface="+mn-lt"/>
              <a:ea typeface="+mn-ea"/>
              <a:cs typeface="+mn-cs"/>
              <a:sym typeface="Gill Sans"/>
            </a:endParaRPr>
          </a:p>
          <a:p>
            <a:pPr lvl="0" defTabSz="357187">
              <a:defRPr sz="1800"/>
            </a:pPr>
            <a:r>
              <a:rPr sz="2400">
                <a:latin typeface="+mn-lt"/>
                <a:ea typeface="+mn-ea"/>
                <a:cs typeface="+mn-cs"/>
                <a:sym typeface="Gill Sans"/>
              </a:rPr>
              <a:t>2) Denature the DNA by cutting/tearing the paper to separate the two strands.</a:t>
            </a:r>
          </a:p>
          <a:p>
            <a:pPr marL="553720" lvl="0" indent="-325120" defTabSz="357187">
              <a:buSzPct val="171000"/>
              <a:buChar char="•"/>
              <a:defRPr sz="1800"/>
            </a:pPr>
            <a:r>
              <a:rPr sz="2400">
                <a:latin typeface="+mn-lt"/>
                <a:ea typeface="+mn-ea"/>
                <a:cs typeface="+mn-cs"/>
                <a:sym typeface="Gill Sans"/>
              </a:rPr>
              <a:t>In reality, this would be accomplished by heating the sample.</a:t>
            </a:r>
          </a:p>
        </p:txBody>
      </p:sp>
      <p:sp>
        <p:nvSpPr>
          <p:cNvPr id="54" name="Shape 54"/>
          <p:cNvSpPr/>
          <p:nvPr/>
        </p:nvSpPr>
        <p:spPr>
          <a:xfrm>
            <a:off x="266177" y="6537930"/>
            <a:ext cx="5728535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 marL="45155" marR="45155" defTabSz="793750">
              <a:defRPr sz="2400">
                <a:uFill>
                  <a:solidFill/>
                </a:uFill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3) “Anneal” the primer to the template strand</a:t>
            </a:r>
          </a:p>
        </p:txBody>
      </p:sp>
      <p:sp>
        <p:nvSpPr>
          <p:cNvPr id="8" name="Shape 57"/>
          <p:cNvSpPr/>
          <p:nvPr/>
        </p:nvSpPr>
        <p:spPr>
          <a:xfrm>
            <a:off x="6878295" y="2079392"/>
            <a:ext cx="2288255" cy="229870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lvl="0" defTabSz="357187">
              <a:defRPr sz="1800"/>
            </a:pPr>
            <a:r>
              <a:rPr sz="2800" b="1" u="sng" dirty="0">
                <a:latin typeface="+mn-lt"/>
                <a:ea typeface="+mn-ea"/>
                <a:cs typeface="+mn-cs"/>
                <a:sym typeface="Gill Sans"/>
              </a:rPr>
              <a:t>dNTPs</a:t>
            </a:r>
          </a:p>
          <a:p>
            <a:pPr lvl="0" defTabSz="357187">
              <a:buSzPct val="125000"/>
              <a:buChar char="•"/>
              <a:defRPr sz="1800"/>
            </a:pPr>
            <a:r>
              <a:rPr sz="2800" dirty="0">
                <a:latin typeface="+mn-lt"/>
                <a:ea typeface="+mn-ea"/>
                <a:cs typeface="+mn-cs"/>
                <a:sym typeface="Gill Sans"/>
              </a:rPr>
              <a:t> A = black</a:t>
            </a:r>
          </a:p>
          <a:p>
            <a:pPr lvl="0" defTabSz="357187">
              <a:buSzPct val="125000"/>
              <a:buChar char="•"/>
              <a:defRPr sz="1800"/>
            </a:pPr>
            <a:r>
              <a:rPr sz="2800" dirty="0">
                <a:latin typeface="+mn-lt"/>
                <a:ea typeface="+mn-ea"/>
                <a:cs typeface="+mn-cs"/>
                <a:sym typeface="Gill Sans"/>
              </a:rPr>
              <a:t> </a:t>
            </a:r>
            <a:r>
              <a:rPr sz="2800" dirty="0">
                <a:solidFill>
                  <a:srgbClr val="941751"/>
                </a:solidFill>
                <a:latin typeface="+mn-lt"/>
                <a:ea typeface="+mn-ea"/>
                <a:cs typeface="+mn-cs"/>
                <a:sym typeface="Gill Sans"/>
              </a:rPr>
              <a:t>T = maroon</a:t>
            </a:r>
            <a:endParaRPr sz="2800" dirty="0">
              <a:latin typeface="+mn-lt"/>
              <a:ea typeface="+mn-ea"/>
              <a:cs typeface="+mn-cs"/>
              <a:sym typeface="Gill Sans"/>
            </a:endParaRPr>
          </a:p>
          <a:p>
            <a:pPr lvl="0" defTabSz="357187">
              <a:buSzPct val="125000"/>
              <a:buChar char="•"/>
              <a:defRPr sz="1800"/>
            </a:pPr>
            <a:r>
              <a:rPr sz="2800" dirty="0">
                <a:solidFill>
                  <a:srgbClr val="945200"/>
                </a:solidFill>
                <a:latin typeface="+mn-lt"/>
                <a:ea typeface="+mn-ea"/>
                <a:cs typeface="+mn-cs"/>
                <a:sym typeface="Gill Sans"/>
              </a:rPr>
              <a:t> C = brown</a:t>
            </a:r>
          </a:p>
          <a:p>
            <a:pPr lvl="0" defTabSz="357187">
              <a:buSzPct val="125000"/>
              <a:buChar char="•"/>
              <a:defRPr sz="1800"/>
            </a:pPr>
            <a:r>
              <a:rPr sz="28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rPr>
              <a:t> G = white</a:t>
            </a:r>
          </a:p>
        </p:txBody>
      </p:sp>
      <p:sp>
        <p:nvSpPr>
          <p:cNvPr id="9" name="Shape 58"/>
          <p:cNvSpPr/>
          <p:nvPr/>
        </p:nvSpPr>
        <p:spPr>
          <a:xfrm>
            <a:off x="6637945" y="4681189"/>
            <a:ext cx="3204555" cy="22313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lvl="0" defTabSz="357187">
              <a:defRPr sz="1800"/>
            </a:pPr>
            <a:r>
              <a:rPr sz="2800" b="1" u="sng" dirty="0">
                <a:latin typeface="+mn-lt"/>
                <a:ea typeface="+mn-ea"/>
                <a:cs typeface="+mn-cs"/>
                <a:sym typeface="Gill Sans"/>
              </a:rPr>
              <a:t>ddNTPs </a:t>
            </a:r>
            <a:r>
              <a:rPr sz="2000" u="sng" dirty="0">
                <a:latin typeface="+mn-lt"/>
                <a:ea typeface="+mn-ea"/>
                <a:cs typeface="+mn-cs"/>
                <a:sym typeface="Gill Sans"/>
              </a:rPr>
              <a:t>(dye labeled)</a:t>
            </a:r>
            <a:endParaRPr sz="2800" b="1" u="sng" dirty="0">
              <a:latin typeface="+mn-lt"/>
              <a:ea typeface="+mn-ea"/>
              <a:cs typeface="+mn-cs"/>
              <a:sym typeface="Gill Sans"/>
            </a:endParaRPr>
          </a:p>
          <a:p>
            <a:pPr lvl="0" defTabSz="357187">
              <a:buSzPct val="125000"/>
              <a:buChar char="•"/>
              <a:defRPr sz="1800"/>
            </a:pPr>
            <a:r>
              <a:rPr sz="2800" dirty="0">
                <a:solidFill>
                  <a:srgbClr val="FF9300"/>
                </a:solidFill>
                <a:latin typeface="+mn-lt"/>
                <a:ea typeface="+mn-ea"/>
                <a:cs typeface="+mn-cs"/>
                <a:sym typeface="Gill Sans"/>
              </a:rPr>
              <a:t> A = orange</a:t>
            </a:r>
          </a:p>
          <a:p>
            <a:pPr lvl="0" defTabSz="357187">
              <a:buSzPct val="125000"/>
              <a:buChar char="•"/>
              <a:defRPr sz="1800"/>
            </a:pPr>
            <a:r>
              <a:rPr sz="2800" dirty="0">
                <a:solidFill>
                  <a:srgbClr val="FFFB00"/>
                </a:solidFill>
                <a:latin typeface="+mn-lt"/>
                <a:ea typeface="+mn-ea"/>
                <a:cs typeface="+mn-cs"/>
                <a:sym typeface="Gill Sans"/>
              </a:rPr>
              <a:t> T = yellow</a:t>
            </a:r>
          </a:p>
          <a:p>
            <a:pPr lvl="0" defTabSz="357187">
              <a:buSzPct val="125000"/>
              <a:buChar char="•"/>
              <a:defRPr sz="1800"/>
            </a:pPr>
            <a:r>
              <a:rPr sz="2800" dirty="0">
                <a:solidFill>
                  <a:srgbClr val="0096FF"/>
                </a:solidFill>
                <a:latin typeface="+mn-lt"/>
                <a:ea typeface="+mn-ea"/>
                <a:cs typeface="+mn-cs"/>
                <a:sym typeface="Gill Sans"/>
              </a:rPr>
              <a:t> C = lt blue</a:t>
            </a:r>
          </a:p>
          <a:p>
            <a:pPr lvl="0" defTabSz="357187">
              <a:buSzPct val="125000"/>
              <a:buChar char="•"/>
              <a:defRPr sz="1800"/>
            </a:pPr>
            <a:r>
              <a:rPr sz="2800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  <a:sym typeface="Gill Sans"/>
              </a:rPr>
              <a:t> G = green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24" y="4354839"/>
            <a:ext cx="5930795" cy="2125397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311968" y="862268"/>
            <a:ext cx="6409449" cy="2362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0" defTabSz="357187">
              <a:buSzPct val="125000"/>
              <a:buChar char="•"/>
              <a:defRPr sz="1800"/>
            </a:pPr>
            <a:r>
              <a:rPr sz="2600">
                <a:latin typeface="+mn-lt"/>
                <a:ea typeface="+mn-ea"/>
                <a:cs typeface="+mn-cs"/>
                <a:sym typeface="Gill Sans"/>
              </a:rPr>
              <a:t> Roll die</a:t>
            </a:r>
          </a:p>
          <a:p>
            <a:pPr lvl="0" defTabSz="357187">
              <a:buSzPct val="125000"/>
              <a:buChar char="•"/>
              <a:defRPr sz="1800"/>
            </a:pPr>
            <a:r>
              <a:rPr sz="2600">
                <a:latin typeface="+mn-lt"/>
                <a:ea typeface="+mn-ea"/>
                <a:cs typeface="+mn-cs"/>
                <a:sym typeface="Gill Sans"/>
              </a:rPr>
              <a:t> If 1-5 is rolled, incorporate the appropriate deoxynucleotide at the next position</a:t>
            </a:r>
          </a:p>
          <a:p>
            <a:pPr lvl="0" defTabSz="357187">
              <a:buSzPct val="125000"/>
              <a:buChar char="•"/>
              <a:defRPr sz="1800"/>
            </a:pPr>
            <a:r>
              <a:rPr sz="2600">
                <a:latin typeface="+mn-lt"/>
                <a:ea typeface="+mn-ea"/>
                <a:cs typeface="+mn-cs"/>
                <a:sym typeface="Gill Sans"/>
              </a:rPr>
              <a:t> If 6 is rolled, incorporate the appropriate dideoxynucleotide at the next position, and synthesis of that chain is terminated</a:t>
            </a:r>
          </a:p>
        </p:txBody>
      </p:sp>
      <p:sp>
        <p:nvSpPr>
          <p:cNvPr id="57" name="Shape 57"/>
          <p:cNvSpPr/>
          <p:nvPr/>
        </p:nvSpPr>
        <p:spPr>
          <a:xfrm>
            <a:off x="7122525" y="845996"/>
            <a:ext cx="2288255" cy="229870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lvl="0" defTabSz="357187">
              <a:defRPr sz="1800"/>
            </a:pPr>
            <a:r>
              <a:rPr sz="2800" b="1" u="sng" dirty="0">
                <a:latin typeface="+mn-lt"/>
                <a:ea typeface="+mn-ea"/>
                <a:cs typeface="+mn-cs"/>
                <a:sym typeface="Gill Sans"/>
              </a:rPr>
              <a:t>dNTPs</a:t>
            </a:r>
          </a:p>
          <a:p>
            <a:pPr lvl="0" defTabSz="357187">
              <a:buSzPct val="125000"/>
              <a:buChar char="•"/>
              <a:defRPr sz="1800"/>
            </a:pPr>
            <a:r>
              <a:rPr sz="2800" dirty="0">
                <a:latin typeface="+mn-lt"/>
                <a:ea typeface="+mn-ea"/>
                <a:cs typeface="+mn-cs"/>
                <a:sym typeface="Gill Sans"/>
              </a:rPr>
              <a:t> A = black</a:t>
            </a:r>
          </a:p>
          <a:p>
            <a:pPr lvl="0" defTabSz="357187">
              <a:buSzPct val="125000"/>
              <a:buChar char="•"/>
              <a:defRPr sz="1800"/>
            </a:pPr>
            <a:r>
              <a:rPr sz="2800" dirty="0">
                <a:latin typeface="+mn-lt"/>
                <a:ea typeface="+mn-ea"/>
                <a:cs typeface="+mn-cs"/>
                <a:sym typeface="Gill Sans"/>
              </a:rPr>
              <a:t> </a:t>
            </a:r>
            <a:r>
              <a:rPr sz="2800" dirty="0">
                <a:solidFill>
                  <a:srgbClr val="941751"/>
                </a:solidFill>
                <a:latin typeface="+mn-lt"/>
                <a:ea typeface="+mn-ea"/>
                <a:cs typeface="+mn-cs"/>
                <a:sym typeface="Gill Sans"/>
              </a:rPr>
              <a:t>T = maroon</a:t>
            </a:r>
            <a:endParaRPr sz="2800" dirty="0">
              <a:latin typeface="+mn-lt"/>
              <a:ea typeface="+mn-ea"/>
              <a:cs typeface="+mn-cs"/>
              <a:sym typeface="Gill Sans"/>
            </a:endParaRPr>
          </a:p>
          <a:p>
            <a:pPr lvl="0" defTabSz="357187">
              <a:buSzPct val="125000"/>
              <a:buChar char="•"/>
              <a:defRPr sz="1800"/>
            </a:pPr>
            <a:r>
              <a:rPr sz="2800" dirty="0">
                <a:solidFill>
                  <a:srgbClr val="945200"/>
                </a:solidFill>
                <a:latin typeface="+mn-lt"/>
                <a:ea typeface="+mn-ea"/>
                <a:cs typeface="+mn-cs"/>
                <a:sym typeface="Gill Sans"/>
              </a:rPr>
              <a:t> C = brown</a:t>
            </a:r>
          </a:p>
          <a:p>
            <a:pPr lvl="0" defTabSz="357187">
              <a:buSzPct val="125000"/>
              <a:buChar char="•"/>
              <a:defRPr sz="1800"/>
            </a:pPr>
            <a:r>
              <a:rPr sz="2800" dirty="0">
                <a:solidFill>
                  <a:srgbClr val="FFFFFF"/>
                </a:solidFill>
                <a:latin typeface="+mn-lt"/>
                <a:ea typeface="+mn-ea"/>
                <a:cs typeface="+mn-cs"/>
                <a:sym typeface="Gill Sans"/>
              </a:rPr>
              <a:t> G = white</a:t>
            </a:r>
          </a:p>
        </p:txBody>
      </p:sp>
      <p:sp>
        <p:nvSpPr>
          <p:cNvPr id="58" name="Shape 58"/>
          <p:cNvSpPr/>
          <p:nvPr/>
        </p:nvSpPr>
        <p:spPr>
          <a:xfrm>
            <a:off x="6721417" y="3334579"/>
            <a:ext cx="3266547" cy="22313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lvl="0" defTabSz="357187">
              <a:defRPr sz="1800"/>
            </a:pPr>
            <a:r>
              <a:rPr sz="2800" b="1" u="sng" dirty="0">
                <a:latin typeface="+mn-lt"/>
                <a:ea typeface="+mn-ea"/>
                <a:cs typeface="+mn-cs"/>
                <a:sym typeface="Gill Sans"/>
              </a:rPr>
              <a:t>ddNTPs </a:t>
            </a:r>
            <a:r>
              <a:rPr sz="2000" u="sng" dirty="0">
                <a:latin typeface="+mn-lt"/>
                <a:ea typeface="+mn-ea"/>
                <a:cs typeface="+mn-cs"/>
                <a:sym typeface="Gill Sans"/>
              </a:rPr>
              <a:t>(dye labeled)</a:t>
            </a:r>
            <a:endParaRPr sz="2800" b="1" u="sng" dirty="0">
              <a:latin typeface="+mn-lt"/>
              <a:ea typeface="+mn-ea"/>
              <a:cs typeface="+mn-cs"/>
              <a:sym typeface="Gill Sans"/>
            </a:endParaRPr>
          </a:p>
          <a:p>
            <a:pPr lvl="0" defTabSz="357187">
              <a:buSzPct val="125000"/>
              <a:buChar char="•"/>
              <a:defRPr sz="1800"/>
            </a:pPr>
            <a:r>
              <a:rPr sz="2800" dirty="0">
                <a:solidFill>
                  <a:srgbClr val="FF9300"/>
                </a:solidFill>
                <a:latin typeface="+mn-lt"/>
                <a:ea typeface="+mn-ea"/>
                <a:cs typeface="+mn-cs"/>
                <a:sym typeface="Gill Sans"/>
              </a:rPr>
              <a:t> A = orange</a:t>
            </a:r>
          </a:p>
          <a:p>
            <a:pPr lvl="0" defTabSz="357187">
              <a:buSzPct val="125000"/>
              <a:buChar char="•"/>
              <a:defRPr sz="1800"/>
            </a:pPr>
            <a:r>
              <a:rPr sz="2800" dirty="0">
                <a:solidFill>
                  <a:srgbClr val="FFFB00"/>
                </a:solidFill>
                <a:latin typeface="+mn-lt"/>
                <a:ea typeface="+mn-ea"/>
                <a:cs typeface="+mn-cs"/>
                <a:sym typeface="Gill Sans"/>
              </a:rPr>
              <a:t> T = yellow</a:t>
            </a:r>
          </a:p>
          <a:p>
            <a:pPr lvl="0" defTabSz="357187">
              <a:buSzPct val="125000"/>
              <a:buChar char="•"/>
              <a:defRPr sz="1800"/>
            </a:pPr>
            <a:r>
              <a:rPr sz="2800" dirty="0">
                <a:solidFill>
                  <a:srgbClr val="0096FF"/>
                </a:solidFill>
                <a:latin typeface="+mn-lt"/>
                <a:ea typeface="+mn-ea"/>
                <a:cs typeface="+mn-cs"/>
                <a:sym typeface="Gill Sans"/>
              </a:rPr>
              <a:t> C = lt blue</a:t>
            </a:r>
          </a:p>
          <a:p>
            <a:pPr lvl="0" defTabSz="357187">
              <a:buSzPct val="125000"/>
              <a:buChar char="•"/>
              <a:defRPr sz="1800"/>
            </a:pPr>
            <a:r>
              <a:rPr sz="2800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  <a:sym typeface="Gill Sans"/>
              </a:rPr>
              <a:t> G = green</a:t>
            </a:r>
          </a:p>
        </p:txBody>
      </p:sp>
      <p:sp>
        <p:nvSpPr>
          <p:cNvPr id="59" name="Shape 59"/>
          <p:cNvSpPr/>
          <p:nvPr/>
        </p:nvSpPr>
        <p:spPr>
          <a:xfrm>
            <a:off x="2973114" y="152008"/>
            <a:ext cx="394047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defTabSz="357187">
              <a:defRPr sz="2800" b="1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 b="0"/>
            </a:pPr>
            <a:r>
              <a:rPr sz="2800" b="1"/>
              <a:t>Modeling DNA synthesis</a:t>
            </a:r>
          </a:p>
        </p:txBody>
      </p:sp>
      <p:sp>
        <p:nvSpPr>
          <p:cNvPr id="60" name="Shape 60"/>
          <p:cNvSpPr/>
          <p:nvPr/>
        </p:nvSpPr>
        <p:spPr>
          <a:xfrm>
            <a:off x="311968" y="4557728"/>
            <a:ext cx="6409449" cy="1603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9687" tIns="39687" rIns="39687" bIns="39687" anchor="ctr">
            <a:spAutoFit/>
          </a:bodyPr>
          <a:lstStyle/>
          <a:p>
            <a:pPr lvl="0" defTabSz="357187">
              <a:defRPr sz="1800"/>
            </a:pPr>
            <a:r>
              <a:rPr sz="2600">
                <a:latin typeface="+mn-lt"/>
                <a:ea typeface="+mn-ea"/>
                <a:cs typeface="+mn-cs"/>
                <a:sym typeface="Gill Sans"/>
              </a:rPr>
              <a:t>Synthesize one strand until it is terminated, then denature those two and synthesize a second strand using another 5’ATT3’ primer.  </a:t>
            </a:r>
            <a:r>
              <a:rPr sz="2600" i="1">
                <a:latin typeface="+mn-lt"/>
                <a:ea typeface="+mn-ea"/>
                <a:cs typeface="+mn-cs"/>
                <a:sym typeface="Gill Sans"/>
              </a:rPr>
              <a:t>Synthesize </a:t>
            </a:r>
            <a:r>
              <a:rPr sz="2600" i="1" u="sng">
                <a:latin typeface="+mn-lt"/>
                <a:ea typeface="+mn-ea"/>
                <a:cs typeface="+mn-cs"/>
                <a:sym typeface="Gill Sans"/>
              </a:rPr>
              <a:t>carefully</a:t>
            </a:r>
            <a:r>
              <a:rPr sz="2600" i="1">
                <a:latin typeface="+mn-lt"/>
                <a:ea typeface="+mn-ea"/>
                <a:cs typeface="+mn-cs"/>
                <a:sym typeface="Gill Sans"/>
              </a:rPr>
              <a:t>.</a:t>
            </a:r>
          </a:p>
        </p:txBody>
      </p:sp>
      <p:sp>
        <p:nvSpPr>
          <p:cNvPr id="61" name="Shape 61"/>
          <p:cNvSpPr/>
          <p:nvPr/>
        </p:nvSpPr>
        <p:spPr>
          <a:xfrm>
            <a:off x="134953" y="3401328"/>
            <a:ext cx="6289283" cy="8413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9687" tIns="39687" rIns="39687" bIns="39687" anchor="ctr">
            <a:spAutoFit/>
          </a:bodyPr>
          <a:lstStyle>
            <a:lvl1pPr defTabSz="357187">
              <a:defRPr sz="2600" i="1"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 lvl="0">
              <a:defRPr sz="1800" i="0"/>
            </a:pPr>
            <a:r>
              <a:rPr sz="2600" i="1"/>
              <a:t>Repeat above steps until a dideoxynucleotide is incorporated</a:t>
            </a:r>
          </a:p>
        </p:txBody>
      </p:sp>
      <p:sp>
        <p:nvSpPr>
          <p:cNvPr id="62" name="Shape 62"/>
          <p:cNvSpPr/>
          <p:nvPr/>
        </p:nvSpPr>
        <p:spPr>
          <a:xfrm>
            <a:off x="321431" y="6113694"/>
            <a:ext cx="9666534" cy="12804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9687" tIns="39687" rIns="39687" bIns="39687" anchor="ctr">
            <a:spAutoFit/>
          </a:bodyPr>
          <a:lstStyle/>
          <a:p>
            <a:pPr lvl="0" defTabSz="357187">
              <a:defRPr sz="1800"/>
            </a:pPr>
            <a:endParaRPr sz="2600" dirty="0">
              <a:latin typeface="+mn-lt"/>
              <a:ea typeface="+mn-ea"/>
              <a:cs typeface="+mn-cs"/>
              <a:sym typeface="Gill Sans"/>
            </a:endParaRPr>
          </a:p>
          <a:p>
            <a:pPr lvl="0" defTabSz="357187">
              <a:defRPr sz="1800"/>
            </a:pPr>
            <a:r>
              <a:rPr sz="2600" u="sng" dirty="0">
                <a:latin typeface="+mn-lt"/>
                <a:ea typeface="+mn-ea"/>
                <a:cs typeface="+mn-cs"/>
                <a:sym typeface="Gill Sans"/>
              </a:rPr>
              <a:t>Keep</a:t>
            </a:r>
            <a:r>
              <a:rPr sz="2600" dirty="0">
                <a:latin typeface="+mn-lt"/>
                <a:ea typeface="+mn-ea"/>
                <a:cs typeface="+mn-cs"/>
                <a:sym typeface="Gill Sans"/>
              </a:rPr>
              <a:t> your two newly synthesized DNA chains.  After all synthesis is complete, the products of synthesis will be electrophoresed.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2" animBg="1" advAuto="0"/>
      <p:bldP spid="61" grpId="1" animBg="1" advAuto="0"/>
      <p:bldP spid="62" grpId="3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2"/>
          <p:cNvGrpSpPr/>
          <p:nvPr/>
        </p:nvGrpSpPr>
        <p:grpSpPr>
          <a:xfrm>
            <a:off x="736823" y="757766"/>
            <a:ext cx="8572054" cy="1028701"/>
            <a:chOff x="0" y="0"/>
            <a:chExt cx="8572053" cy="1028700"/>
          </a:xfrm>
        </p:grpSpPr>
        <p:grpSp>
          <p:nvGrpSpPr>
            <p:cNvPr id="76" name="Group 76"/>
            <p:cNvGrpSpPr/>
            <p:nvPr/>
          </p:nvGrpSpPr>
          <p:grpSpPr>
            <a:xfrm>
              <a:off x="203200" y="355600"/>
              <a:ext cx="8229600" cy="673100"/>
              <a:chOff x="0" y="0"/>
              <a:chExt cx="8229600" cy="673100"/>
            </a:xfrm>
          </p:grpSpPr>
          <p:sp>
            <p:nvSpPr>
              <p:cNvPr id="64" name="Shape 64"/>
              <p:cNvSpPr/>
              <p:nvPr/>
            </p:nvSpPr>
            <p:spPr>
              <a:xfrm>
                <a:off x="0" y="0"/>
                <a:ext cx="685800" cy="6731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  <p:sp>
            <p:nvSpPr>
              <p:cNvPr id="65" name="Shape 65"/>
              <p:cNvSpPr/>
              <p:nvPr/>
            </p:nvSpPr>
            <p:spPr>
              <a:xfrm>
                <a:off x="1371600" y="0"/>
                <a:ext cx="685800" cy="6731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85800" y="0"/>
                <a:ext cx="685800" cy="6731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  <p:sp>
            <p:nvSpPr>
              <p:cNvPr id="67" name="Shape 67"/>
              <p:cNvSpPr/>
              <p:nvPr/>
            </p:nvSpPr>
            <p:spPr>
              <a:xfrm>
                <a:off x="2057400" y="0"/>
                <a:ext cx="685800" cy="6731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3429000" y="0"/>
                <a:ext cx="685800" cy="6731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2743200" y="0"/>
                <a:ext cx="685800" cy="6731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4114800" y="0"/>
                <a:ext cx="685800" cy="6731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  <p:sp>
            <p:nvSpPr>
              <p:cNvPr id="71" name="Shape 71"/>
              <p:cNvSpPr/>
              <p:nvPr/>
            </p:nvSpPr>
            <p:spPr>
              <a:xfrm>
                <a:off x="5486400" y="0"/>
                <a:ext cx="685800" cy="6731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  <p:sp>
            <p:nvSpPr>
              <p:cNvPr id="72" name="Shape 72"/>
              <p:cNvSpPr/>
              <p:nvPr/>
            </p:nvSpPr>
            <p:spPr>
              <a:xfrm>
                <a:off x="4800600" y="0"/>
                <a:ext cx="685800" cy="6731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6172200" y="0"/>
                <a:ext cx="685800" cy="6731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543800" y="0"/>
                <a:ext cx="685800" cy="6731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6858000" y="0"/>
                <a:ext cx="685800" cy="6731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77" name="Shape 77"/>
            <p:cNvSpPr/>
            <p:nvPr/>
          </p:nvSpPr>
          <p:spPr>
            <a:xfrm>
              <a:off x="347829" y="431800"/>
              <a:ext cx="370931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G</a:t>
              </a:r>
            </a:p>
          </p:txBody>
        </p:sp>
        <p:sp>
          <p:nvSpPr>
            <p:cNvPr id="78" name="Shape 78"/>
            <p:cNvSpPr/>
            <p:nvPr/>
          </p:nvSpPr>
          <p:spPr>
            <a:xfrm>
              <a:off x="38100" y="444500"/>
              <a:ext cx="165100" cy="495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n-lt"/>
                  <a:ea typeface="+mn-ea"/>
                  <a:cs typeface="+mn-cs"/>
                  <a:sym typeface="Gill Sans"/>
                </a:defRPr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8318735" y="0"/>
              <a:ext cx="253319" cy="342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18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/>
              <a:r>
                <a:t>5’</a:t>
              </a:r>
            </a:p>
          </p:txBody>
        </p:sp>
        <p:sp>
          <p:nvSpPr>
            <p:cNvPr id="80" name="Shape 80"/>
            <p:cNvSpPr/>
            <p:nvPr/>
          </p:nvSpPr>
          <p:spPr>
            <a:xfrm>
              <a:off x="0" y="0"/>
              <a:ext cx="253318" cy="342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18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/>
              <a:r>
                <a:t>3’</a:t>
              </a:r>
            </a:p>
          </p:txBody>
        </p:sp>
        <p:sp>
          <p:nvSpPr>
            <p:cNvPr id="81" name="Shape 81"/>
            <p:cNvSpPr/>
            <p:nvPr/>
          </p:nvSpPr>
          <p:spPr>
            <a:xfrm>
              <a:off x="1067351" y="431800"/>
              <a:ext cx="319027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T</a:t>
              </a:r>
            </a:p>
          </p:txBody>
        </p:sp>
        <p:sp>
          <p:nvSpPr>
            <p:cNvPr id="82" name="Shape 82"/>
            <p:cNvSpPr/>
            <p:nvPr/>
          </p:nvSpPr>
          <p:spPr>
            <a:xfrm>
              <a:off x="1766552" y="431800"/>
              <a:ext cx="343025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A</a:t>
              </a:r>
            </a:p>
          </p:txBody>
        </p:sp>
        <p:sp>
          <p:nvSpPr>
            <p:cNvPr id="83" name="Shape 83"/>
            <p:cNvSpPr/>
            <p:nvPr/>
          </p:nvSpPr>
          <p:spPr>
            <a:xfrm>
              <a:off x="2439652" y="431800"/>
              <a:ext cx="343025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A</a:t>
              </a:r>
            </a:p>
          </p:txBody>
        </p:sp>
        <p:sp>
          <p:nvSpPr>
            <p:cNvPr id="84" name="Shape 84"/>
            <p:cNvSpPr/>
            <p:nvPr/>
          </p:nvSpPr>
          <p:spPr>
            <a:xfrm>
              <a:off x="3111500" y="431800"/>
              <a:ext cx="370930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G</a:t>
              </a:r>
            </a:p>
          </p:txBody>
        </p:sp>
        <p:sp>
          <p:nvSpPr>
            <p:cNvPr id="85" name="Shape 85"/>
            <p:cNvSpPr/>
            <p:nvPr/>
          </p:nvSpPr>
          <p:spPr>
            <a:xfrm>
              <a:off x="3778039" y="431800"/>
              <a:ext cx="358652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C</a:t>
              </a:r>
            </a:p>
          </p:txBody>
        </p:sp>
        <p:sp>
          <p:nvSpPr>
            <p:cNvPr id="86" name="Shape 86"/>
            <p:cNvSpPr/>
            <p:nvPr/>
          </p:nvSpPr>
          <p:spPr>
            <a:xfrm>
              <a:off x="4521751" y="431800"/>
              <a:ext cx="319027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T</a:t>
              </a:r>
            </a:p>
          </p:txBody>
        </p:sp>
        <p:sp>
          <p:nvSpPr>
            <p:cNvPr id="87" name="Shape 87"/>
            <p:cNvSpPr/>
            <p:nvPr/>
          </p:nvSpPr>
          <p:spPr>
            <a:xfrm>
              <a:off x="5181600" y="431800"/>
              <a:ext cx="370930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G</a:t>
              </a:r>
            </a:p>
          </p:txBody>
        </p:sp>
        <p:sp>
          <p:nvSpPr>
            <p:cNvPr id="88" name="Shape 88"/>
            <p:cNvSpPr/>
            <p:nvPr/>
          </p:nvSpPr>
          <p:spPr>
            <a:xfrm>
              <a:off x="5860839" y="431800"/>
              <a:ext cx="358652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C</a:t>
              </a:r>
            </a:p>
          </p:txBody>
        </p:sp>
        <p:sp>
          <p:nvSpPr>
            <p:cNvPr id="89" name="Shape 89"/>
            <p:cNvSpPr/>
            <p:nvPr/>
          </p:nvSpPr>
          <p:spPr>
            <a:xfrm>
              <a:off x="6554452" y="431800"/>
              <a:ext cx="343025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A</a:t>
              </a:r>
            </a:p>
          </p:txBody>
        </p:sp>
        <p:sp>
          <p:nvSpPr>
            <p:cNvPr id="90" name="Shape 90"/>
            <p:cNvSpPr/>
            <p:nvPr/>
          </p:nvSpPr>
          <p:spPr>
            <a:xfrm>
              <a:off x="7252251" y="431800"/>
              <a:ext cx="319027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T</a:t>
              </a:r>
            </a:p>
          </p:txBody>
        </p:sp>
        <p:sp>
          <p:nvSpPr>
            <p:cNvPr id="91" name="Shape 91"/>
            <p:cNvSpPr/>
            <p:nvPr/>
          </p:nvSpPr>
          <p:spPr>
            <a:xfrm>
              <a:off x="7938752" y="431800"/>
              <a:ext cx="343025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A</a:t>
              </a:r>
            </a:p>
          </p:txBody>
        </p:sp>
      </p:grpSp>
      <p:grpSp>
        <p:nvGrpSpPr>
          <p:cNvPr id="122" name="Group 122"/>
          <p:cNvGrpSpPr/>
          <p:nvPr/>
        </p:nvGrpSpPr>
        <p:grpSpPr>
          <a:xfrm>
            <a:off x="851123" y="2129366"/>
            <a:ext cx="8572055" cy="1003301"/>
            <a:chOff x="0" y="0"/>
            <a:chExt cx="8572054" cy="1003300"/>
          </a:xfrm>
        </p:grpSpPr>
        <p:grpSp>
          <p:nvGrpSpPr>
            <p:cNvPr id="107" name="Group 107"/>
            <p:cNvGrpSpPr/>
            <p:nvPr/>
          </p:nvGrpSpPr>
          <p:grpSpPr>
            <a:xfrm flipH="1">
              <a:off x="88676" y="0"/>
              <a:ext cx="8394701" cy="673100"/>
              <a:chOff x="38100" y="355600"/>
              <a:chExt cx="8394700" cy="673100"/>
            </a:xfrm>
          </p:grpSpPr>
          <p:grpSp>
            <p:nvGrpSpPr>
              <p:cNvPr id="105" name="Group 105"/>
              <p:cNvGrpSpPr/>
              <p:nvPr/>
            </p:nvGrpSpPr>
            <p:grpSpPr>
              <a:xfrm>
                <a:off x="203200" y="355600"/>
                <a:ext cx="8229600" cy="673100"/>
                <a:chOff x="0" y="0"/>
                <a:chExt cx="8229600" cy="673100"/>
              </a:xfrm>
            </p:grpSpPr>
            <p:sp>
              <p:nvSpPr>
                <p:cNvPr id="93" name="Shape 93"/>
                <p:cNvSpPr/>
                <p:nvPr/>
              </p:nvSpPr>
              <p:spPr>
                <a:xfrm>
                  <a:off x="0" y="0"/>
                  <a:ext cx="685800" cy="67310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8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94" name="Shape 94"/>
                <p:cNvSpPr/>
                <p:nvPr/>
              </p:nvSpPr>
              <p:spPr>
                <a:xfrm>
                  <a:off x="1371600" y="0"/>
                  <a:ext cx="685800" cy="67310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8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95" name="Shape 95"/>
                <p:cNvSpPr/>
                <p:nvPr/>
              </p:nvSpPr>
              <p:spPr>
                <a:xfrm>
                  <a:off x="685800" y="0"/>
                  <a:ext cx="685800" cy="67310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8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96" name="Shape 96"/>
                <p:cNvSpPr/>
                <p:nvPr/>
              </p:nvSpPr>
              <p:spPr>
                <a:xfrm>
                  <a:off x="2057400" y="0"/>
                  <a:ext cx="685800" cy="67310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8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97" name="Shape 97"/>
                <p:cNvSpPr/>
                <p:nvPr/>
              </p:nvSpPr>
              <p:spPr>
                <a:xfrm>
                  <a:off x="3429000" y="0"/>
                  <a:ext cx="685800" cy="67310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8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98" name="Shape 98"/>
                <p:cNvSpPr/>
                <p:nvPr/>
              </p:nvSpPr>
              <p:spPr>
                <a:xfrm>
                  <a:off x="2743200" y="0"/>
                  <a:ext cx="685800" cy="67310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8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99" name="Shape 99"/>
                <p:cNvSpPr/>
                <p:nvPr/>
              </p:nvSpPr>
              <p:spPr>
                <a:xfrm>
                  <a:off x="4114800" y="0"/>
                  <a:ext cx="685800" cy="67310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8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100" name="Shape 100"/>
                <p:cNvSpPr/>
                <p:nvPr/>
              </p:nvSpPr>
              <p:spPr>
                <a:xfrm>
                  <a:off x="5486400" y="0"/>
                  <a:ext cx="685800" cy="67310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8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101" name="Shape 101"/>
                <p:cNvSpPr/>
                <p:nvPr/>
              </p:nvSpPr>
              <p:spPr>
                <a:xfrm>
                  <a:off x="4800600" y="0"/>
                  <a:ext cx="685800" cy="67310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8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102" name="Shape 102"/>
                <p:cNvSpPr/>
                <p:nvPr/>
              </p:nvSpPr>
              <p:spPr>
                <a:xfrm>
                  <a:off x="6172200" y="0"/>
                  <a:ext cx="685800" cy="67310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8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103" name="Shape 103"/>
                <p:cNvSpPr/>
                <p:nvPr/>
              </p:nvSpPr>
              <p:spPr>
                <a:xfrm>
                  <a:off x="7543800" y="0"/>
                  <a:ext cx="685800" cy="67310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8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104" name="Shape 104"/>
                <p:cNvSpPr/>
                <p:nvPr/>
              </p:nvSpPr>
              <p:spPr>
                <a:xfrm>
                  <a:off x="6858000" y="0"/>
                  <a:ext cx="685800" cy="67310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8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Gill Sans"/>
                    </a:defRPr>
                  </a:pPr>
                  <a:endParaRPr/>
                </a:p>
              </p:txBody>
            </p:sp>
          </p:grpSp>
          <p:sp>
            <p:nvSpPr>
              <p:cNvPr id="106" name="Shape 106"/>
              <p:cNvSpPr/>
              <p:nvPr/>
            </p:nvSpPr>
            <p:spPr>
              <a:xfrm>
                <a:off x="38100" y="444500"/>
                <a:ext cx="165100" cy="4953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08" name="Shape 108"/>
            <p:cNvSpPr/>
            <p:nvPr/>
          </p:nvSpPr>
          <p:spPr>
            <a:xfrm>
              <a:off x="223815" y="69850"/>
              <a:ext cx="358652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C</a:t>
              </a:r>
            </a:p>
          </p:txBody>
        </p:sp>
        <p:sp>
          <p:nvSpPr>
            <p:cNvPr id="109" name="Shape 109"/>
            <p:cNvSpPr/>
            <p:nvPr/>
          </p:nvSpPr>
          <p:spPr>
            <a:xfrm>
              <a:off x="925199" y="69850"/>
              <a:ext cx="343025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 dirty="0"/>
                <a:t>A</a:t>
              </a:r>
            </a:p>
          </p:txBody>
        </p:sp>
        <p:sp>
          <p:nvSpPr>
            <p:cNvPr id="110" name="Shape 110"/>
            <p:cNvSpPr/>
            <p:nvPr/>
          </p:nvSpPr>
          <p:spPr>
            <a:xfrm>
              <a:off x="1648398" y="69850"/>
              <a:ext cx="319027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T</a:t>
              </a:r>
            </a:p>
          </p:txBody>
        </p:sp>
        <p:sp>
          <p:nvSpPr>
            <p:cNvPr id="111" name="Shape 111"/>
            <p:cNvSpPr/>
            <p:nvPr/>
          </p:nvSpPr>
          <p:spPr>
            <a:xfrm>
              <a:off x="2321498" y="69850"/>
              <a:ext cx="319027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T</a:t>
              </a:r>
            </a:p>
          </p:txBody>
        </p:sp>
        <p:sp>
          <p:nvSpPr>
            <p:cNvPr id="112" name="Shape 112"/>
            <p:cNvSpPr/>
            <p:nvPr/>
          </p:nvSpPr>
          <p:spPr>
            <a:xfrm>
              <a:off x="2987485" y="69850"/>
              <a:ext cx="358652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 dirty="0"/>
                <a:t>C</a:t>
              </a:r>
            </a:p>
          </p:txBody>
        </p:sp>
        <p:sp>
          <p:nvSpPr>
            <p:cNvPr id="113" name="Shape 113"/>
            <p:cNvSpPr/>
            <p:nvPr/>
          </p:nvSpPr>
          <p:spPr>
            <a:xfrm>
              <a:off x="3646348" y="60896"/>
              <a:ext cx="361728" cy="5386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lang="en-US" sz="3000" dirty="0" smtClean="0"/>
                <a:t>G</a:t>
              </a:r>
              <a:endParaRPr sz="3000" dirty="0"/>
            </a:p>
          </p:txBody>
        </p:sp>
        <p:sp>
          <p:nvSpPr>
            <p:cNvPr id="114" name="Shape 114"/>
            <p:cNvSpPr/>
            <p:nvPr/>
          </p:nvSpPr>
          <p:spPr>
            <a:xfrm>
              <a:off x="4379599" y="69850"/>
              <a:ext cx="343025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A</a:t>
              </a:r>
            </a:p>
          </p:txBody>
        </p:sp>
        <p:sp>
          <p:nvSpPr>
            <p:cNvPr id="115" name="Shape 115"/>
            <p:cNvSpPr/>
            <p:nvPr/>
          </p:nvSpPr>
          <p:spPr>
            <a:xfrm>
              <a:off x="5057585" y="69850"/>
              <a:ext cx="358652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C</a:t>
              </a:r>
            </a:p>
          </p:txBody>
        </p:sp>
        <p:sp>
          <p:nvSpPr>
            <p:cNvPr id="116" name="Shape 116"/>
            <p:cNvSpPr/>
            <p:nvPr/>
          </p:nvSpPr>
          <p:spPr>
            <a:xfrm>
              <a:off x="5724546" y="69850"/>
              <a:ext cx="370930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G</a:t>
              </a:r>
            </a:p>
          </p:txBody>
        </p:sp>
        <p:sp>
          <p:nvSpPr>
            <p:cNvPr id="117" name="Shape 117"/>
            <p:cNvSpPr/>
            <p:nvPr/>
          </p:nvSpPr>
          <p:spPr>
            <a:xfrm>
              <a:off x="6436298" y="69850"/>
              <a:ext cx="319027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T</a:t>
              </a:r>
            </a:p>
          </p:txBody>
        </p:sp>
        <p:sp>
          <p:nvSpPr>
            <p:cNvPr id="118" name="Shape 118"/>
            <p:cNvSpPr/>
            <p:nvPr/>
          </p:nvSpPr>
          <p:spPr>
            <a:xfrm>
              <a:off x="7110099" y="69850"/>
              <a:ext cx="343025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A</a:t>
              </a:r>
            </a:p>
          </p:txBody>
        </p:sp>
        <p:sp>
          <p:nvSpPr>
            <p:cNvPr id="119" name="Shape 119"/>
            <p:cNvSpPr/>
            <p:nvPr/>
          </p:nvSpPr>
          <p:spPr>
            <a:xfrm>
              <a:off x="7820598" y="69850"/>
              <a:ext cx="319027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T</a:t>
              </a:r>
            </a:p>
          </p:txBody>
        </p:sp>
        <p:sp>
          <p:nvSpPr>
            <p:cNvPr id="120" name="Shape 120"/>
            <p:cNvSpPr/>
            <p:nvPr/>
          </p:nvSpPr>
          <p:spPr>
            <a:xfrm>
              <a:off x="8318735" y="660400"/>
              <a:ext cx="253319" cy="342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18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/>
              <a:r>
                <a:t>3’</a:t>
              </a:r>
            </a:p>
          </p:txBody>
        </p:sp>
        <p:sp>
          <p:nvSpPr>
            <p:cNvPr id="121" name="Shape 121"/>
            <p:cNvSpPr/>
            <p:nvPr/>
          </p:nvSpPr>
          <p:spPr>
            <a:xfrm>
              <a:off x="0" y="660400"/>
              <a:ext cx="253318" cy="342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18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/>
              <a:r>
                <a:t>5’</a:t>
              </a:r>
            </a:p>
          </p:txBody>
        </p:sp>
      </p:grpSp>
      <p:grpSp>
        <p:nvGrpSpPr>
          <p:cNvPr id="151" name="Group 151"/>
          <p:cNvGrpSpPr/>
          <p:nvPr/>
        </p:nvGrpSpPr>
        <p:grpSpPr>
          <a:xfrm>
            <a:off x="793973" y="4237566"/>
            <a:ext cx="8572054" cy="1028701"/>
            <a:chOff x="0" y="0"/>
            <a:chExt cx="8572053" cy="1028700"/>
          </a:xfrm>
        </p:grpSpPr>
        <p:grpSp>
          <p:nvGrpSpPr>
            <p:cNvPr id="135" name="Group 135"/>
            <p:cNvGrpSpPr/>
            <p:nvPr/>
          </p:nvGrpSpPr>
          <p:grpSpPr>
            <a:xfrm>
              <a:off x="203200" y="355600"/>
              <a:ext cx="8229600" cy="673100"/>
              <a:chOff x="0" y="0"/>
              <a:chExt cx="8229600" cy="673100"/>
            </a:xfrm>
          </p:grpSpPr>
          <p:sp>
            <p:nvSpPr>
              <p:cNvPr id="123" name="Shape 123"/>
              <p:cNvSpPr/>
              <p:nvPr/>
            </p:nvSpPr>
            <p:spPr>
              <a:xfrm>
                <a:off x="0" y="0"/>
                <a:ext cx="685800" cy="6731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>
                <a:off x="1371600" y="0"/>
                <a:ext cx="685800" cy="6731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  <p:sp>
            <p:nvSpPr>
              <p:cNvPr id="125" name="Shape 125"/>
              <p:cNvSpPr/>
              <p:nvPr/>
            </p:nvSpPr>
            <p:spPr>
              <a:xfrm>
                <a:off x="685800" y="0"/>
                <a:ext cx="685800" cy="6731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  <p:sp>
            <p:nvSpPr>
              <p:cNvPr id="126" name="Shape 126"/>
              <p:cNvSpPr/>
              <p:nvPr/>
            </p:nvSpPr>
            <p:spPr>
              <a:xfrm>
                <a:off x="2057400" y="0"/>
                <a:ext cx="685800" cy="6731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3429000" y="0"/>
                <a:ext cx="685800" cy="6731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  <p:sp>
            <p:nvSpPr>
              <p:cNvPr id="128" name="Shape 128"/>
              <p:cNvSpPr/>
              <p:nvPr/>
            </p:nvSpPr>
            <p:spPr>
              <a:xfrm>
                <a:off x="2743200" y="0"/>
                <a:ext cx="685800" cy="6731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  <p:sp>
            <p:nvSpPr>
              <p:cNvPr id="129" name="Shape 129"/>
              <p:cNvSpPr/>
              <p:nvPr/>
            </p:nvSpPr>
            <p:spPr>
              <a:xfrm>
                <a:off x="4114800" y="0"/>
                <a:ext cx="685800" cy="6731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  <p:sp>
            <p:nvSpPr>
              <p:cNvPr id="130" name="Shape 130"/>
              <p:cNvSpPr/>
              <p:nvPr/>
            </p:nvSpPr>
            <p:spPr>
              <a:xfrm>
                <a:off x="5486400" y="0"/>
                <a:ext cx="685800" cy="6731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  <p:sp>
            <p:nvSpPr>
              <p:cNvPr id="131" name="Shape 131"/>
              <p:cNvSpPr/>
              <p:nvPr/>
            </p:nvSpPr>
            <p:spPr>
              <a:xfrm>
                <a:off x="4800600" y="0"/>
                <a:ext cx="685800" cy="6731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  <p:sp>
            <p:nvSpPr>
              <p:cNvPr id="132" name="Shape 132"/>
              <p:cNvSpPr/>
              <p:nvPr/>
            </p:nvSpPr>
            <p:spPr>
              <a:xfrm>
                <a:off x="6172200" y="0"/>
                <a:ext cx="685800" cy="6731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  <p:sp>
            <p:nvSpPr>
              <p:cNvPr id="133" name="Shape 133"/>
              <p:cNvSpPr/>
              <p:nvPr/>
            </p:nvSpPr>
            <p:spPr>
              <a:xfrm>
                <a:off x="7543800" y="0"/>
                <a:ext cx="685800" cy="6731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  <p:sp>
            <p:nvSpPr>
              <p:cNvPr id="134" name="Shape 134"/>
              <p:cNvSpPr/>
              <p:nvPr/>
            </p:nvSpPr>
            <p:spPr>
              <a:xfrm>
                <a:off x="6858000" y="0"/>
                <a:ext cx="685800" cy="6731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36" name="Shape 136"/>
            <p:cNvSpPr/>
            <p:nvPr/>
          </p:nvSpPr>
          <p:spPr>
            <a:xfrm>
              <a:off x="347829" y="431800"/>
              <a:ext cx="370931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G</a:t>
              </a:r>
            </a:p>
          </p:txBody>
        </p:sp>
        <p:sp>
          <p:nvSpPr>
            <p:cNvPr id="137" name="Shape 137"/>
            <p:cNvSpPr/>
            <p:nvPr/>
          </p:nvSpPr>
          <p:spPr>
            <a:xfrm>
              <a:off x="38100" y="444500"/>
              <a:ext cx="165100" cy="495300"/>
            </a:xfrm>
            <a:prstGeom prst="rect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n-lt"/>
                  <a:ea typeface="+mn-ea"/>
                  <a:cs typeface="+mn-cs"/>
                  <a:sym typeface="Gill Sans"/>
                </a:defRPr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8318735" y="0"/>
              <a:ext cx="253319" cy="342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18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/>
              <a:r>
                <a:t>5’</a:t>
              </a:r>
            </a:p>
          </p:txBody>
        </p:sp>
        <p:sp>
          <p:nvSpPr>
            <p:cNvPr id="139" name="Shape 139"/>
            <p:cNvSpPr/>
            <p:nvPr/>
          </p:nvSpPr>
          <p:spPr>
            <a:xfrm>
              <a:off x="0" y="0"/>
              <a:ext cx="253318" cy="342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18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/>
              <a:r>
                <a:t>3’</a:t>
              </a:r>
            </a:p>
          </p:txBody>
        </p:sp>
        <p:sp>
          <p:nvSpPr>
            <p:cNvPr id="140" name="Shape 140"/>
            <p:cNvSpPr/>
            <p:nvPr/>
          </p:nvSpPr>
          <p:spPr>
            <a:xfrm>
              <a:off x="1067351" y="431800"/>
              <a:ext cx="319027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T</a:t>
              </a:r>
            </a:p>
          </p:txBody>
        </p:sp>
        <p:sp>
          <p:nvSpPr>
            <p:cNvPr id="141" name="Shape 141"/>
            <p:cNvSpPr/>
            <p:nvPr/>
          </p:nvSpPr>
          <p:spPr>
            <a:xfrm>
              <a:off x="1766552" y="431800"/>
              <a:ext cx="343025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A</a:t>
              </a:r>
            </a:p>
          </p:txBody>
        </p:sp>
        <p:sp>
          <p:nvSpPr>
            <p:cNvPr id="142" name="Shape 142"/>
            <p:cNvSpPr/>
            <p:nvPr/>
          </p:nvSpPr>
          <p:spPr>
            <a:xfrm>
              <a:off x="2439652" y="431800"/>
              <a:ext cx="343025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A</a:t>
              </a:r>
            </a:p>
          </p:txBody>
        </p:sp>
        <p:sp>
          <p:nvSpPr>
            <p:cNvPr id="143" name="Shape 143"/>
            <p:cNvSpPr/>
            <p:nvPr/>
          </p:nvSpPr>
          <p:spPr>
            <a:xfrm>
              <a:off x="3111500" y="431800"/>
              <a:ext cx="370930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G</a:t>
              </a:r>
            </a:p>
          </p:txBody>
        </p:sp>
        <p:sp>
          <p:nvSpPr>
            <p:cNvPr id="144" name="Shape 144"/>
            <p:cNvSpPr/>
            <p:nvPr/>
          </p:nvSpPr>
          <p:spPr>
            <a:xfrm>
              <a:off x="3778039" y="431800"/>
              <a:ext cx="358652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C</a:t>
              </a:r>
            </a:p>
          </p:txBody>
        </p:sp>
        <p:sp>
          <p:nvSpPr>
            <p:cNvPr id="145" name="Shape 145"/>
            <p:cNvSpPr/>
            <p:nvPr/>
          </p:nvSpPr>
          <p:spPr>
            <a:xfrm>
              <a:off x="4521751" y="431800"/>
              <a:ext cx="319027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T</a:t>
              </a:r>
            </a:p>
          </p:txBody>
        </p:sp>
        <p:sp>
          <p:nvSpPr>
            <p:cNvPr id="146" name="Shape 146"/>
            <p:cNvSpPr/>
            <p:nvPr/>
          </p:nvSpPr>
          <p:spPr>
            <a:xfrm>
              <a:off x="5181600" y="431800"/>
              <a:ext cx="370930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G</a:t>
              </a:r>
            </a:p>
          </p:txBody>
        </p:sp>
        <p:sp>
          <p:nvSpPr>
            <p:cNvPr id="147" name="Shape 147"/>
            <p:cNvSpPr/>
            <p:nvPr/>
          </p:nvSpPr>
          <p:spPr>
            <a:xfrm>
              <a:off x="5860839" y="431800"/>
              <a:ext cx="358652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C</a:t>
              </a:r>
            </a:p>
          </p:txBody>
        </p:sp>
        <p:sp>
          <p:nvSpPr>
            <p:cNvPr id="148" name="Shape 148"/>
            <p:cNvSpPr/>
            <p:nvPr/>
          </p:nvSpPr>
          <p:spPr>
            <a:xfrm>
              <a:off x="6554452" y="431800"/>
              <a:ext cx="343025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A</a:t>
              </a:r>
            </a:p>
          </p:txBody>
        </p:sp>
        <p:sp>
          <p:nvSpPr>
            <p:cNvPr id="149" name="Shape 149"/>
            <p:cNvSpPr/>
            <p:nvPr/>
          </p:nvSpPr>
          <p:spPr>
            <a:xfrm>
              <a:off x="7252251" y="431800"/>
              <a:ext cx="319027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T</a:t>
              </a:r>
            </a:p>
          </p:txBody>
        </p:sp>
        <p:sp>
          <p:nvSpPr>
            <p:cNvPr id="150" name="Shape 150"/>
            <p:cNvSpPr/>
            <p:nvPr/>
          </p:nvSpPr>
          <p:spPr>
            <a:xfrm>
              <a:off x="7938752" y="431800"/>
              <a:ext cx="343025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A</a:t>
              </a:r>
            </a:p>
          </p:txBody>
        </p:sp>
      </p:grpSp>
      <p:grpSp>
        <p:nvGrpSpPr>
          <p:cNvPr id="181" name="Group 181"/>
          <p:cNvGrpSpPr/>
          <p:nvPr/>
        </p:nvGrpSpPr>
        <p:grpSpPr>
          <a:xfrm>
            <a:off x="908273" y="5609166"/>
            <a:ext cx="8572055" cy="1003301"/>
            <a:chOff x="0" y="0"/>
            <a:chExt cx="8572054" cy="1003300"/>
          </a:xfrm>
        </p:grpSpPr>
        <p:grpSp>
          <p:nvGrpSpPr>
            <p:cNvPr id="166" name="Group 166"/>
            <p:cNvGrpSpPr/>
            <p:nvPr/>
          </p:nvGrpSpPr>
          <p:grpSpPr>
            <a:xfrm flipH="1">
              <a:off x="88676" y="0"/>
              <a:ext cx="8394701" cy="673100"/>
              <a:chOff x="38100" y="355600"/>
              <a:chExt cx="8394700" cy="673100"/>
            </a:xfrm>
          </p:grpSpPr>
          <p:grpSp>
            <p:nvGrpSpPr>
              <p:cNvPr id="164" name="Group 164"/>
              <p:cNvGrpSpPr/>
              <p:nvPr/>
            </p:nvGrpSpPr>
            <p:grpSpPr>
              <a:xfrm>
                <a:off x="203200" y="355600"/>
                <a:ext cx="8229600" cy="673100"/>
                <a:chOff x="0" y="0"/>
                <a:chExt cx="8229600" cy="673100"/>
              </a:xfrm>
            </p:grpSpPr>
            <p:sp>
              <p:nvSpPr>
                <p:cNvPr id="152" name="Shape 152"/>
                <p:cNvSpPr/>
                <p:nvPr/>
              </p:nvSpPr>
              <p:spPr>
                <a:xfrm>
                  <a:off x="0" y="0"/>
                  <a:ext cx="685800" cy="67310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8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153" name="Shape 153"/>
                <p:cNvSpPr/>
                <p:nvPr/>
              </p:nvSpPr>
              <p:spPr>
                <a:xfrm>
                  <a:off x="1371600" y="0"/>
                  <a:ext cx="685800" cy="67310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8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154" name="Shape 154"/>
                <p:cNvSpPr/>
                <p:nvPr/>
              </p:nvSpPr>
              <p:spPr>
                <a:xfrm>
                  <a:off x="685800" y="0"/>
                  <a:ext cx="685800" cy="67310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8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155" name="Shape 155"/>
                <p:cNvSpPr/>
                <p:nvPr/>
              </p:nvSpPr>
              <p:spPr>
                <a:xfrm>
                  <a:off x="2057400" y="0"/>
                  <a:ext cx="685800" cy="67310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8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156" name="Shape 156"/>
                <p:cNvSpPr/>
                <p:nvPr/>
              </p:nvSpPr>
              <p:spPr>
                <a:xfrm>
                  <a:off x="3429000" y="0"/>
                  <a:ext cx="685800" cy="67310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8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157" name="Shape 157"/>
                <p:cNvSpPr/>
                <p:nvPr/>
              </p:nvSpPr>
              <p:spPr>
                <a:xfrm>
                  <a:off x="2743200" y="0"/>
                  <a:ext cx="685800" cy="67310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8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158" name="Shape 158"/>
                <p:cNvSpPr/>
                <p:nvPr/>
              </p:nvSpPr>
              <p:spPr>
                <a:xfrm>
                  <a:off x="4114800" y="0"/>
                  <a:ext cx="685800" cy="67310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8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159" name="Shape 159"/>
                <p:cNvSpPr/>
                <p:nvPr/>
              </p:nvSpPr>
              <p:spPr>
                <a:xfrm>
                  <a:off x="5486400" y="0"/>
                  <a:ext cx="685800" cy="67310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8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160" name="Shape 160"/>
                <p:cNvSpPr/>
                <p:nvPr/>
              </p:nvSpPr>
              <p:spPr>
                <a:xfrm>
                  <a:off x="4800600" y="0"/>
                  <a:ext cx="685800" cy="67310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8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161" name="Shape 161"/>
                <p:cNvSpPr/>
                <p:nvPr/>
              </p:nvSpPr>
              <p:spPr>
                <a:xfrm>
                  <a:off x="6172200" y="0"/>
                  <a:ext cx="685800" cy="67310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8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162" name="Shape 162"/>
                <p:cNvSpPr/>
                <p:nvPr/>
              </p:nvSpPr>
              <p:spPr>
                <a:xfrm>
                  <a:off x="7543800" y="0"/>
                  <a:ext cx="685800" cy="67310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8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Gill Sans"/>
                    </a:defRPr>
                  </a:pPr>
                  <a:endParaRPr/>
                </a:p>
              </p:txBody>
            </p:sp>
            <p:sp>
              <p:nvSpPr>
                <p:cNvPr id="163" name="Shape 163"/>
                <p:cNvSpPr/>
                <p:nvPr/>
              </p:nvSpPr>
              <p:spPr>
                <a:xfrm>
                  <a:off x="6858000" y="0"/>
                  <a:ext cx="685800" cy="673100"/>
                </a:xfrm>
                <a:prstGeom prst="rect">
                  <a:avLst/>
                </a:prstGeom>
                <a:noFill/>
                <a:ln w="254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 algn="ctr">
                    <a:defRPr sz="2800">
                      <a:solidFill>
                        <a:srgbClr val="FFFFFF"/>
                      </a:solidFill>
                      <a:effectLst>
                        <a:outerShdw blurRad="38100" dist="12700" dir="5400000" rotWithShape="0">
                          <a:srgbClr val="000000">
                            <a:alpha val="50000"/>
                          </a:srgbClr>
                        </a:outerShdw>
                      </a:effectLst>
                      <a:latin typeface="+mn-lt"/>
                      <a:ea typeface="+mn-ea"/>
                      <a:cs typeface="+mn-cs"/>
                      <a:sym typeface="Gill Sans"/>
                    </a:defRPr>
                  </a:pPr>
                  <a:endParaRPr/>
                </a:p>
              </p:txBody>
            </p:sp>
          </p:grpSp>
          <p:sp>
            <p:nvSpPr>
              <p:cNvPr id="165" name="Shape 165"/>
              <p:cNvSpPr/>
              <p:nvPr/>
            </p:nvSpPr>
            <p:spPr>
              <a:xfrm>
                <a:off x="38100" y="444500"/>
                <a:ext cx="165100" cy="495300"/>
              </a:xfrm>
              <a:prstGeom prst="rect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 sz="28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+mn-lt"/>
                    <a:ea typeface="+mn-ea"/>
                    <a:cs typeface="+mn-c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67" name="Shape 167"/>
            <p:cNvSpPr/>
            <p:nvPr/>
          </p:nvSpPr>
          <p:spPr>
            <a:xfrm>
              <a:off x="223815" y="69850"/>
              <a:ext cx="358652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C</a:t>
              </a:r>
            </a:p>
          </p:txBody>
        </p:sp>
        <p:sp>
          <p:nvSpPr>
            <p:cNvPr id="168" name="Shape 168"/>
            <p:cNvSpPr/>
            <p:nvPr/>
          </p:nvSpPr>
          <p:spPr>
            <a:xfrm>
              <a:off x="925199" y="69850"/>
              <a:ext cx="343025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A</a:t>
              </a:r>
            </a:p>
          </p:txBody>
        </p:sp>
        <p:sp>
          <p:nvSpPr>
            <p:cNvPr id="169" name="Shape 169"/>
            <p:cNvSpPr/>
            <p:nvPr/>
          </p:nvSpPr>
          <p:spPr>
            <a:xfrm>
              <a:off x="1648398" y="69850"/>
              <a:ext cx="319027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T</a:t>
              </a:r>
            </a:p>
          </p:txBody>
        </p:sp>
        <p:sp>
          <p:nvSpPr>
            <p:cNvPr id="170" name="Shape 170"/>
            <p:cNvSpPr/>
            <p:nvPr/>
          </p:nvSpPr>
          <p:spPr>
            <a:xfrm>
              <a:off x="2321498" y="69850"/>
              <a:ext cx="319027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T</a:t>
              </a:r>
            </a:p>
          </p:txBody>
        </p:sp>
        <p:sp>
          <p:nvSpPr>
            <p:cNvPr id="171" name="Shape 171"/>
            <p:cNvSpPr/>
            <p:nvPr/>
          </p:nvSpPr>
          <p:spPr>
            <a:xfrm>
              <a:off x="2987485" y="69850"/>
              <a:ext cx="358652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C</a:t>
              </a:r>
            </a:p>
          </p:txBody>
        </p:sp>
        <p:sp>
          <p:nvSpPr>
            <p:cNvPr id="172" name="Shape 172"/>
            <p:cNvSpPr/>
            <p:nvPr/>
          </p:nvSpPr>
          <p:spPr>
            <a:xfrm>
              <a:off x="3646348" y="60896"/>
              <a:ext cx="361728" cy="5386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lang="en-US" sz="3000" dirty="0" smtClean="0"/>
                <a:t>G</a:t>
              </a:r>
              <a:endParaRPr sz="3000" dirty="0"/>
            </a:p>
          </p:txBody>
        </p:sp>
        <p:sp>
          <p:nvSpPr>
            <p:cNvPr id="173" name="Shape 173"/>
            <p:cNvSpPr/>
            <p:nvPr/>
          </p:nvSpPr>
          <p:spPr>
            <a:xfrm>
              <a:off x="4379599" y="69850"/>
              <a:ext cx="343025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A</a:t>
              </a:r>
            </a:p>
          </p:txBody>
        </p:sp>
        <p:sp>
          <p:nvSpPr>
            <p:cNvPr id="174" name="Shape 174"/>
            <p:cNvSpPr/>
            <p:nvPr/>
          </p:nvSpPr>
          <p:spPr>
            <a:xfrm>
              <a:off x="5057585" y="69850"/>
              <a:ext cx="358652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C</a:t>
              </a:r>
            </a:p>
          </p:txBody>
        </p:sp>
        <p:sp>
          <p:nvSpPr>
            <p:cNvPr id="175" name="Shape 175"/>
            <p:cNvSpPr/>
            <p:nvPr/>
          </p:nvSpPr>
          <p:spPr>
            <a:xfrm>
              <a:off x="5724546" y="69850"/>
              <a:ext cx="370930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G</a:t>
              </a:r>
            </a:p>
          </p:txBody>
        </p:sp>
        <p:sp>
          <p:nvSpPr>
            <p:cNvPr id="176" name="Shape 176"/>
            <p:cNvSpPr/>
            <p:nvPr/>
          </p:nvSpPr>
          <p:spPr>
            <a:xfrm>
              <a:off x="6436298" y="69850"/>
              <a:ext cx="319027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T</a:t>
              </a:r>
            </a:p>
          </p:txBody>
        </p:sp>
        <p:sp>
          <p:nvSpPr>
            <p:cNvPr id="177" name="Shape 177"/>
            <p:cNvSpPr/>
            <p:nvPr/>
          </p:nvSpPr>
          <p:spPr>
            <a:xfrm>
              <a:off x="7110099" y="69850"/>
              <a:ext cx="343025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A</a:t>
              </a:r>
            </a:p>
          </p:txBody>
        </p:sp>
        <p:sp>
          <p:nvSpPr>
            <p:cNvPr id="178" name="Shape 178"/>
            <p:cNvSpPr/>
            <p:nvPr/>
          </p:nvSpPr>
          <p:spPr>
            <a:xfrm>
              <a:off x="7820598" y="69850"/>
              <a:ext cx="319027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30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3000"/>
                <a:t>T</a:t>
              </a:r>
            </a:p>
          </p:txBody>
        </p:sp>
        <p:sp>
          <p:nvSpPr>
            <p:cNvPr id="179" name="Shape 179"/>
            <p:cNvSpPr/>
            <p:nvPr/>
          </p:nvSpPr>
          <p:spPr>
            <a:xfrm>
              <a:off x="8318735" y="660400"/>
              <a:ext cx="253319" cy="342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18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/>
              <a:r>
                <a:t>3’</a:t>
              </a:r>
            </a:p>
          </p:txBody>
        </p:sp>
        <p:sp>
          <p:nvSpPr>
            <p:cNvPr id="180" name="Shape 180"/>
            <p:cNvSpPr/>
            <p:nvPr/>
          </p:nvSpPr>
          <p:spPr>
            <a:xfrm>
              <a:off x="0" y="660400"/>
              <a:ext cx="253318" cy="3429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>
              <a:lvl1pPr algn="ctr">
                <a:defRPr sz="1800">
                  <a:latin typeface="+mn-lt"/>
                  <a:ea typeface="+mn-ea"/>
                  <a:cs typeface="+mn-cs"/>
                  <a:sym typeface="Gill Sans"/>
                </a:defRPr>
              </a:lvl1pPr>
            </a:lstStyle>
            <a:p>
              <a:pPr lvl="0"/>
              <a:r>
                <a:t>5’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/>
        </p:nvSpPr>
        <p:spPr>
          <a:xfrm>
            <a:off x="8369300" y="5320334"/>
            <a:ext cx="327360" cy="377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 sz="2800">
                <a:solidFill>
                  <a:srgbClr val="C82506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+mn-lt"/>
                <a:ea typeface="+mn-ea"/>
                <a:cs typeface="+mn-cs"/>
                <a:sym typeface="Gill Sans"/>
              </a:defRPr>
            </a:pPr>
            <a:endParaRPr/>
          </a:p>
        </p:txBody>
      </p:sp>
      <p:grpSp>
        <p:nvGrpSpPr>
          <p:cNvPr id="194" name="Group 194"/>
          <p:cNvGrpSpPr/>
          <p:nvPr/>
        </p:nvGrpSpPr>
        <p:grpSpPr>
          <a:xfrm>
            <a:off x="5083968" y="651547"/>
            <a:ext cx="4457701" cy="5143501"/>
            <a:chOff x="0" y="0"/>
            <a:chExt cx="4457700" cy="5143500"/>
          </a:xfrm>
        </p:grpSpPr>
        <p:pic>
          <p:nvPicPr>
            <p:cNvPr id="186" name="pasted-image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4457700" cy="5143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7" name="pasted-image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2002283" y="3764286"/>
              <a:ext cx="685801" cy="635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8" name="pasted-image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18611" y="3764286"/>
              <a:ext cx="685801" cy="635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89" name="Shape 189"/>
            <p:cNvSpPr/>
            <p:nvPr/>
          </p:nvSpPr>
          <p:spPr>
            <a:xfrm>
              <a:off x="1329531" y="3470374"/>
              <a:ext cx="327361" cy="3779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800">
                  <a:solidFill>
                    <a:srgbClr val="C82506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n-lt"/>
                  <a:ea typeface="+mn-ea"/>
                  <a:cs typeface="+mn-cs"/>
                  <a:sym typeface="Gill Sans"/>
                </a:defRPr>
              </a:pP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1583531" y="2763787"/>
              <a:ext cx="858677" cy="895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800">
                  <a:solidFill>
                    <a:srgbClr val="C82506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n-lt"/>
                  <a:ea typeface="+mn-ea"/>
                  <a:cs typeface="+mn-cs"/>
                  <a:sym typeface="Gill Sans"/>
                </a:defRPr>
              </a:pP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2065170" y="3411487"/>
              <a:ext cx="560028" cy="394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2800">
                  <a:solidFill>
                    <a:srgbClr val="C82506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+mn-lt"/>
                  <a:ea typeface="+mn-ea"/>
                  <a:cs typeface="+mn-cs"/>
                  <a:sym typeface="Gill Sans"/>
                </a:defRPr>
              </a:pP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777031" y="1545552"/>
              <a:ext cx="190427" cy="381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800"/>
              </a:lvl1pPr>
            </a:lstStyle>
            <a:p>
              <a:pPr lvl="0"/>
              <a:r>
                <a:t>-</a:t>
              </a:r>
            </a:p>
          </p:txBody>
        </p:sp>
        <p:sp>
          <p:nvSpPr>
            <p:cNvPr id="193" name="Shape 193"/>
            <p:cNvSpPr/>
            <p:nvPr/>
          </p:nvSpPr>
          <p:spPr>
            <a:xfrm>
              <a:off x="1386631" y="3856952"/>
              <a:ext cx="190427" cy="381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1800"/>
              </a:lvl1pPr>
            </a:lstStyle>
            <a:p>
              <a:pPr lvl="0"/>
              <a:r>
                <a:t>-</a:t>
              </a:r>
            </a:p>
          </p:txBody>
        </p:sp>
      </p:grpSp>
      <p:pic>
        <p:nvPicPr>
          <p:cNvPr id="195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05120" y="1257686"/>
            <a:ext cx="3738247" cy="1887704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Shape 196"/>
          <p:cNvSpPr/>
          <p:nvPr/>
        </p:nvSpPr>
        <p:spPr>
          <a:xfrm>
            <a:off x="649896" y="1079500"/>
            <a:ext cx="283909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000"/>
            </a:lvl1pPr>
          </a:lstStyle>
          <a:p>
            <a:pPr lvl="0">
              <a:defRPr sz="1800"/>
            </a:pPr>
            <a:r>
              <a:rPr sz="2000"/>
              <a:t>deoxynucleotide (dNTP)</a:t>
            </a:r>
          </a:p>
        </p:txBody>
      </p:sp>
      <p:sp>
        <p:nvSpPr>
          <p:cNvPr id="197" name="Shape 197"/>
          <p:cNvSpPr/>
          <p:nvPr/>
        </p:nvSpPr>
        <p:spPr>
          <a:xfrm>
            <a:off x="501600" y="158750"/>
            <a:ext cx="352761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 b="1"/>
            </a:lvl1pPr>
          </a:lstStyle>
          <a:p>
            <a:pPr lvl="0">
              <a:defRPr sz="1800" b="0"/>
            </a:pPr>
            <a:r>
              <a:rPr sz="2600" b="1"/>
              <a:t>A</a:t>
            </a:r>
          </a:p>
        </p:txBody>
      </p:sp>
      <p:grpSp>
        <p:nvGrpSpPr>
          <p:cNvPr id="200" name="Group 200"/>
          <p:cNvGrpSpPr/>
          <p:nvPr/>
        </p:nvGrpSpPr>
        <p:grpSpPr>
          <a:xfrm>
            <a:off x="492769" y="3644900"/>
            <a:ext cx="3762949" cy="1770468"/>
            <a:chOff x="0" y="0"/>
            <a:chExt cx="3762948" cy="1770467"/>
          </a:xfrm>
        </p:grpSpPr>
        <p:pic>
          <p:nvPicPr>
            <p:cNvPr id="198" name="pasted-image.png"/>
            <p:cNvPicPr/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4702" y="142226"/>
              <a:ext cx="3738247" cy="162824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99" name="Shape 199"/>
            <p:cNvSpPr/>
            <p:nvPr/>
          </p:nvSpPr>
          <p:spPr>
            <a:xfrm>
              <a:off x="0" y="0"/>
              <a:ext cx="3178051" cy="406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2000"/>
              </a:lvl1pPr>
            </a:lstStyle>
            <a:p>
              <a:pPr lvl="0">
                <a:defRPr sz="1800"/>
              </a:pPr>
              <a:r>
                <a:rPr sz="2000"/>
                <a:t>dideoxynucleotide (ddNTP)</a:t>
              </a:r>
            </a:p>
          </p:txBody>
        </p:sp>
      </p:grpSp>
      <p:sp>
        <p:nvSpPr>
          <p:cNvPr id="201" name="Shape 201"/>
          <p:cNvSpPr/>
          <p:nvPr/>
        </p:nvSpPr>
        <p:spPr>
          <a:xfrm>
            <a:off x="5187900" y="158750"/>
            <a:ext cx="352761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 b="1"/>
            </a:lvl1pPr>
          </a:lstStyle>
          <a:p>
            <a:pPr lvl="0">
              <a:defRPr sz="1800" b="0"/>
            </a:pPr>
            <a:r>
              <a:rPr sz="2600" b="1"/>
              <a:t>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rial"/>
        <a:ea typeface="Arial"/>
        <a:cs typeface="Arial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510</Words>
  <Application>Microsoft Macintosh PowerPoint</Application>
  <PresentationFormat>Custom</PresentationFormat>
  <Paragraphs>129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Gill Sans</vt:lpstr>
      <vt:lpstr>Helvetica</vt:lpstr>
      <vt:lpstr>Lucida Grande</vt:lpstr>
      <vt:lpstr>Times Roman</vt:lpstr>
      <vt:lpstr>Arial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Hall, Sonia</cp:lastModifiedBy>
  <cp:revision>7</cp:revision>
  <cp:lastPrinted>2017-09-14T17:11:32Z</cp:lastPrinted>
  <dcterms:modified xsi:type="dcterms:W3CDTF">2017-12-29T16:31:19Z</dcterms:modified>
</cp:coreProperties>
</file>